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6"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2" r:id="rId17"/>
    <p:sldId id="273" r:id="rId18"/>
    <p:sldId id="274" r:id="rId19"/>
    <p:sldId id="284" r:id="rId20"/>
    <p:sldId id="282" r:id="rId21"/>
    <p:sldId id="283" r:id="rId22"/>
    <p:sldId id="275" r:id="rId23"/>
    <p:sldId id="276" r:id="rId24"/>
    <p:sldId id="277" r:id="rId25"/>
    <p:sldId id="278" r:id="rId26"/>
    <p:sldId id="279" r:id="rId27"/>
    <p:sldId id="280" r:id="rId28"/>
    <p:sldId id="281"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1E700B27-DE4C-4B9E-BB11-B9027034A00F}" type="datetimeFigureOut">
              <a:rPr lang="en-US" dirty="0"/>
              <a:pPr/>
              <a:t>3/2/2017</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C40F4739-9812-4A9F-890D-2AD6BA5F6EE8}" type="datetimeFigureOut">
              <a:rPr lang="en-US" dirty="0"/>
              <a:t>3/2/2017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4" name="Date Placeholder 3"/>
          <p:cNvSpPr>
            <a:spLocks noGrp="1"/>
          </p:cNvSpPr>
          <p:nvPr>
            <p:ph type="dt" sz="half" idx="10"/>
          </p:nvPr>
        </p:nvSpPr>
        <p:spPr/>
        <p:txBody>
          <a:bodyPr/>
          <a:lstStyle/>
          <a:p>
            <a:fld id="{18845AC5-A3F8-44AA-BA8F-596CDCC976D3}" type="datetimeFigureOut">
              <a:rPr lang="en-US" dirty="0"/>
              <a:t>3/2/2017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4" name="Date Placeholder 3"/>
          <p:cNvSpPr>
            <a:spLocks noGrp="1"/>
          </p:cNvSpPr>
          <p:nvPr>
            <p:ph type="dt" sz="half" idx="10"/>
          </p:nvPr>
        </p:nvSpPr>
        <p:spPr/>
        <p:txBody>
          <a:bodyPr/>
          <a:lstStyle/>
          <a:p>
            <a:fld id="{C873B183-A821-4095-A363-9EC968635539}" type="datetimeFigureOut">
              <a:rPr lang="en-US" dirty="0"/>
              <a:t>3/2/2017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174D01B4-0AA5-45E6-B2E6-5FA4078AEBCF}" type="datetimeFigureOut">
              <a:rPr lang="en-US" dirty="0"/>
              <a:t>3/2/2017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147335C-0450-40D7-8612-B3203BED4F28}" type="datetimeFigureOut">
              <a:rPr lang="en-US" dirty="0"/>
              <a:t>3/2/2017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246A105-2A1C-4284-B4EA-07CF89B1A393}" type="datetimeFigureOut">
              <a:rPr lang="en-US" dirty="0"/>
              <a:t>3/2/2017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dirty="0"/>
              <a:t>3/2/2017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dirty="0"/>
              <a:t>3/2/2017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dirty="0"/>
              <a:t>3/2/2017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8AAA073D-A903-47F8-8D16-77642FB0DF1F}" type="datetimeFigureOut">
              <a:rPr lang="en-US" dirty="0"/>
              <a:t>3/2/2017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dirty="0"/>
              <a:t>3/2/2017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dirty="0"/>
              <a:t>3/2/2017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6CB97F8-6CEB-469B-AFCC-889F2A2B1D5A}" type="datetimeFigureOut">
              <a:rPr lang="en-US" dirty="0"/>
              <a:t>3/2/2017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dirty="0"/>
              <a:t>3/2/2017</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8E665CEB-0076-4E37-B880-BCEA9784DE0A}" type="datetimeFigureOut">
              <a:rPr lang="en-US" dirty="0"/>
              <a:t>3/2/2017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A6149E5E-3896-4118-99A7-7B85668F1C5E}" type="datetimeFigureOut">
              <a:rPr lang="en-US" dirty="0"/>
              <a:t>3/2/2017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7E0D914D-B099-4142-A885-11F276715148}" type="datetimeFigureOut">
              <a:rPr lang="en-US" dirty="0"/>
              <a:t>3/2/2017</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dirty="0"/>
              <a:t>
              </a:t>
            </a:r>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gif"/></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65848" y="-4"/>
            <a:ext cx="11255097" cy="6858000"/>
          </a:xfrm>
          <a:prstGeom prst="rect">
            <a:avLst/>
          </a:prstGeom>
        </p:spPr>
      </p:pic>
    </p:spTree>
    <p:extLst>
      <p:ext uri="{BB962C8B-B14F-4D97-AF65-F5344CB8AC3E}">
        <p14:creationId xmlns:p14="http://schemas.microsoft.com/office/powerpoint/2010/main" val="3065600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p:cNvSpPr txBox="1">
            <a:spLocks/>
          </p:cNvSpPr>
          <p:nvPr/>
        </p:nvSpPr>
        <p:spPr>
          <a:xfrm>
            <a:off x="360218" y="1330040"/>
            <a:ext cx="11485418" cy="5140034"/>
          </a:xfrm>
          <a:prstGeom prst="rect">
            <a:avLst/>
          </a:prstGeom>
          <a:ln>
            <a:solidFill>
              <a:schemeClr val="accent2">
                <a:lumMod val="60000"/>
                <a:lumOff val="40000"/>
              </a:schemeClr>
            </a:solidFill>
          </a:ln>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buFont typeface="Wingdings" panose="05000000000000000000" pitchFamily="2" charset="2"/>
              <a:buChar char="q"/>
            </a:pPr>
            <a:r>
              <a:rPr lang="es-MX" sz="2000" b="1" dirty="0"/>
              <a:t>CAPÍTULO I: DE LA DISTRIBUCIÓN DE COMPETENCIAS </a:t>
            </a:r>
            <a:endParaRPr lang="es-MX" sz="2000" dirty="0"/>
          </a:p>
          <a:p>
            <a:pPr>
              <a:buFont typeface="Wingdings" panose="05000000000000000000" pitchFamily="2" charset="2"/>
              <a:buChar char="v"/>
            </a:pPr>
            <a:r>
              <a:rPr lang="es-MX" sz="2000" b="1" dirty="0"/>
              <a:t>ARTÍCULO 43. </a:t>
            </a:r>
            <a:endParaRPr lang="es-MX" sz="2000" dirty="0"/>
          </a:p>
          <a:p>
            <a:pPr lvl="1"/>
            <a:r>
              <a:rPr lang="es-MX" sz="1800" dirty="0"/>
              <a:t>1. </a:t>
            </a:r>
            <a:r>
              <a:rPr lang="es-MX" sz="1800" b="1" dirty="0">
                <a:solidFill>
                  <a:schemeClr val="tx2"/>
                </a:solidFill>
              </a:rPr>
              <a:t>La aplicación del presente Libro corresponde </a:t>
            </a:r>
            <a:r>
              <a:rPr lang="es-MX" sz="1800" dirty="0"/>
              <a:t>al Ejecutivo del Estado, por conducto de la Agencia Ambiental, </a:t>
            </a:r>
            <a:r>
              <a:rPr lang="es-MX" sz="1800" b="1" dirty="0">
                <a:solidFill>
                  <a:schemeClr val="tx2"/>
                </a:solidFill>
                <a:highlight>
                  <a:srgbClr val="C0C0C0"/>
                </a:highlight>
              </a:rPr>
              <a:t>y a los Municipios a través de sus Ayuntamientos y las dependencias de los mismos</a:t>
            </a:r>
            <a:r>
              <a:rPr lang="es-MX" sz="1800" dirty="0"/>
              <a:t>, </a:t>
            </a:r>
            <a:r>
              <a:rPr lang="es-MX" sz="1800" dirty="0">
                <a:solidFill>
                  <a:schemeClr val="tx2"/>
                </a:solidFill>
              </a:rPr>
              <a:t>dentro del ámbito de sus respectivas competencias</a:t>
            </a:r>
            <a:r>
              <a:rPr lang="es-MX" sz="1800" dirty="0"/>
              <a:t>. </a:t>
            </a:r>
          </a:p>
          <a:p>
            <a:pPr lvl="1"/>
            <a:r>
              <a:rPr lang="es-MX" sz="1800" dirty="0"/>
              <a:t>2. </a:t>
            </a:r>
            <a:r>
              <a:rPr lang="es-MX" sz="1800" dirty="0">
                <a:solidFill>
                  <a:schemeClr val="tx2"/>
                </a:solidFill>
              </a:rPr>
              <a:t>En el cumplimiento de sus funciones</a:t>
            </a:r>
            <a:r>
              <a:rPr lang="es-MX" sz="1800" dirty="0"/>
              <a:t>, el Estado </a:t>
            </a:r>
            <a:r>
              <a:rPr lang="es-MX" sz="1800" b="1" dirty="0">
                <a:solidFill>
                  <a:schemeClr val="tx2"/>
                </a:solidFill>
                <a:highlight>
                  <a:srgbClr val="C0C0C0"/>
                </a:highlight>
              </a:rPr>
              <a:t>y los Ayuntamientos deberán observar los principios</a:t>
            </a:r>
            <a:r>
              <a:rPr lang="es-MX" sz="1800" b="1" dirty="0"/>
              <a:t>, </a:t>
            </a:r>
            <a:r>
              <a:rPr lang="es-MX" sz="1800" b="1" dirty="0">
                <a:solidFill>
                  <a:schemeClr val="tx2"/>
                </a:solidFill>
                <a:highlight>
                  <a:srgbClr val="C0C0C0"/>
                </a:highlight>
              </a:rPr>
              <a:t>políticas y criterios de desarrollo sustentable</a:t>
            </a:r>
            <a:r>
              <a:rPr lang="es-MX" sz="1800" dirty="0"/>
              <a:t>, previstos en el presente Código, así como en las Normas Oficiales Mexicanas y las Normas Ambientales Estatales, </a:t>
            </a:r>
            <a:r>
              <a:rPr lang="es-MX" sz="1800" dirty="0">
                <a:solidFill>
                  <a:schemeClr val="tx2"/>
                </a:solidFill>
              </a:rPr>
              <a:t>a fin de proteger el medio ambiente y asegurar la sustentación del desarrollo. </a:t>
            </a:r>
          </a:p>
          <a:p>
            <a:pPr marL="457200" lvl="1" indent="0">
              <a:buNone/>
            </a:pPr>
            <a:endParaRPr lang="es-MX" sz="1800" dirty="0">
              <a:solidFill>
                <a:schemeClr val="tx2"/>
              </a:solidFill>
            </a:endParaRPr>
          </a:p>
          <a:p>
            <a:pPr>
              <a:buFont typeface="Wingdings" panose="05000000000000000000" pitchFamily="2" charset="2"/>
              <a:buChar char="v"/>
            </a:pPr>
            <a:r>
              <a:rPr lang="es-MX" sz="2000" b="1" dirty="0"/>
              <a:t>ARTÍCULO 45. </a:t>
            </a:r>
            <a:endParaRPr lang="es-MX" sz="2000" dirty="0"/>
          </a:p>
          <a:p>
            <a:pPr lvl="1"/>
            <a:r>
              <a:rPr lang="es-MX" sz="1800" b="1" dirty="0">
                <a:solidFill>
                  <a:schemeClr val="tx2"/>
                </a:solidFill>
                <a:highlight>
                  <a:srgbClr val="C0C0C0"/>
                </a:highlight>
              </a:rPr>
              <a:t>Corresponden a los Municipios por conducto de los Ayuntamientos las siguientes atribuciones</a:t>
            </a:r>
            <a:r>
              <a:rPr lang="es-MX" sz="1800" b="1" dirty="0"/>
              <a:t>: </a:t>
            </a:r>
          </a:p>
          <a:p>
            <a:pPr lvl="1"/>
            <a:r>
              <a:rPr lang="es-MX" sz="1800" dirty="0"/>
              <a:t>I. Preservar, restaurar y proteger el medio ambiente en sus respectivas circunscripciones territoriales ….</a:t>
            </a:r>
            <a:endParaRPr lang="es-MX" sz="700" dirty="0"/>
          </a:p>
        </p:txBody>
      </p:sp>
      <p:sp>
        <p:nvSpPr>
          <p:cNvPr id="3" name="Título 1"/>
          <p:cNvSpPr txBox="1">
            <a:spLocks/>
          </p:cNvSpPr>
          <p:nvPr/>
        </p:nvSpPr>
        <p:spPr>
          <a:xfrm>
            <a:off x="360218" y="447177"/>
            <a:ext cx="10058399" cy="536493"/>
          </a:xfrm>
          <a:prstGeom prst="rect">
            <a:avLst/>
          </a:prstGeom>
          <a:solidFill>
            <a:schemeClr val="bg2"/>
          </a:solidFill>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400" b="1" dirty="0">
                <a:solidFill>
                  <a:schemeClr val="tx2"/>
                </a:solidFill>
              </a:rPr>
              <a:t>Código para el Desarrollo Sustentable del Estado de Tamaulipas</a:t>
            </a:r>
          </a:p>
        </p:txBody>
      </p:sp>
    </p:spTree>
    <p:extLst>
      <p:ext uri="{BB962C8B-B14F-4D97-AF65-F5344CB8AC3E}">
        <p14:creationId xmlns:p14="http://schemas.microsoft.com/office/powerpoint/2010/main" val="3764588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p:cNvSpPr txBox="1">
            <a:spLocks/>
          </p:cNvSpPr>
          <p:nvPr/>
        </p:nvSpPr>
        <p:spPr>
          <a:xfrm>
            <a:off x="360218" y="1330040"/>
            <a:ext cx="11485418" cy="5140034"/>
          </a:xfrm>
          <a:prstGeom prst="rect">
            <a:avLst/>
          </a:prstGeom>
          <a:ln>
            <a:solidFill>
              <a:schemeClr val="accent2">
                <a:lumMod val="60000"/>
                <a:lumOff val="40000"/>
              </a:schemeClr>
            </a:solidFill>
          </a:ln>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buFont typeface="Wingdings" panose="05000000000000000000" pitchFamily="2" charset="2"/>
              <a:buChar char="q"/>
            </a:pPr>
            <a:r>
              <a:rPr lang="es-MX" sz="2000" b="1" dirty="0"/>
              <a:t>CAPÍTULO I: DE LA DISTRIBUCIÓN DE COMPETENCIAS </a:t>
            </a:r>
            <a:endParaRPr lang="es-MX" sz="2000" dirty="0"/>
          </a:p>
          <a:p>
            <a:pPr>
              <a:buFont typeface="Wingdings" panose="05000000000000000000" pitchFamily="2" charset="2"/>
              <a:buChar char="v"/>
            </a:pPr>
            <a:r>
              <a:rPr lang="es-MX" sz="2000" b="1" dirty="0"/>
              <a:t>ARTÍCULO 45. </a:t>
            </a:r>
            <a:endParaRPr lang="es-MX" sz="2000" dirty="0"/>
          </a:p>
          <a:p>
            <a:pPr marL="539750" lvl="1" indent="-179388"/>
            <a:r>
              <a:rPr lang="es-MX" b="1" dirty="0"/>
              <a:t>I.</a:t>
            </a:r>
            <a:r>
              <a:rPr lang="es-MX" dirty="0"/>
              <a:t> Preservar, restaurar y proteger el medio ambiente en sus respectivas circunscripciones territoriales, salvo que se trate de asuntos de competencia del Estado o de la Federación; </a:t>
            </a:r>
          </a:p>
          <a:p>
            <a:pPr marL="539750" lvl="1" indent="-179388"/>
            <a:r>
              <a:rPr lang="es-MX" b="1" dirty="0"/>
              <a:t>III.</a:t>
            </a:r>
            <a:r>
              <a:rPr lang="es-MX" dirty="0"/>
              <a:t> Aplicar los instrumentos de política ambiental previstos en las leyes locales en la materia y preservar y restaurar el equilibrio ecológico y la protección al medio ambiente en ámbitos de competencia municipal, en las materias que no estén expresamente atribuidas a la Federación o al Estado; </a:t>
            </a:r>
          </a:p>
          <a:p>
            <a:pPr marL="539750" lvl="1" indent="-179388"/>
            <a:r>
              <a:rPr lang="es-MX" b="1" dirty="0"/>
              <a:t>IV. </a:t>
            </a:r>
            <a:r>
              <a:rPr lang="es-MX" dirty="0"/>
              <a:t>Formular y expedir los programas de ordenamiento ecológico local del territorio en los términos previstos en el presente Libro, así como controlar y vigilar el uso y cambio de uso del suelo, establecidos en dichos programas, atendiendo lo dispuesto por la Ley para el Desarrollo Urbano del Estado; </a:t>
            </a:r>
          </a:p>
          <a:p>
            <a:pPr marL="539750" lvl="1" indent="-179388"/>
            <a:r>
              <a:rPr lang="es-MX" b="1" dirty="0"/>
              <a:t>V.</a:t>
            </a:r>
            <a:r>
              <a:rPr lang="es-MX" dirty="0"/>
              <a:t> Vigilar, en forma coordinada con la Agencia Ambiental, el cumplimiento de las disposiciones jurídicas de fuentes fijas que funcionen como establecimientos comerciales o de servicios, así como de emisiones de contaminantes a la atmósfera provenientes de fuentes móviles que no sean de competencia federal; </a:t>
            </a:r>
          </a:p>
          <a:p>
            <a:pPr marL="539750" lvl="1" indent="-179388"/>
            <a:r>
              <a:rPr lang="es-MX" b="1" dirty="0"/>
              <a:t>VIII.</a:t>
            </a:r>
            <a:r>
              <a:rPr lang="es-MX" dirty="0"/>
              <a:t> Identificar, promover y ordenar, en su caso, medidas correctivas y acuerdos de regularización voluntaria con quienes realicen actividades contaminantes que sean de su competencia y, en su caso, requerirles la instalación de equipos de control de emisiones, sin demérito de la aplicación de sanciones que les competa; </a:t>
            </a:r>
          </a:p>
          <a:p>
            <a:pPr marL="539750" lvl="1" indent="-179388"/>
            <a:r>
              <a:rPr lang="es-MX" b="1" dirty="0"/>
              <a:t>X.</a:t>
            </a:r>
            <a:r>
              <a:rPr lang="es-MX" dirty="0"/>
              <a:t> Vigilar el cumplimiento de las Normas Oficiales Mexicanas expedidas por la Federación </a:t>
            </a:r>
            <a:endParaRPr lang="es-MX" sz="700" dirty="0"/>
          </a:p>
        </p:txBody>
      </p:sp>
      <p:sp>
        <p:nvSpPr>
          <p:cNvPr id="3" name="Título 1"/>
          <p:cNvSpPr txBox="1">
            <a:spLocks/>
          </p:cNvSpPr>
          <p:nvPr/>
        </p:nvSpPr>
        <p:spPr>
          <a:xfrm>
            <a:off x="360218" y="447177"/>
            <a:ext cx="10058399" cy="536493"/>
          </a:xfrm>
          <a:prstGeom prst="rect">
            <a:avLst/>
          </a:prstGeom>
          <a:solidFill>
            <a:schemeClr val="bg2"/>
          </a:solidFill>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400" b="1" dirty="0">
                <a:solidFill>
                  <a:schemeClr val="tx2"/>
                </a:solidFill>
              </a:rPr>
              <a:t>Código para el Desarrollo Sustentable del Estado de Tamaulipas</a:t>
            </a:r>
          </a:p>
        </p:txBody>
      </p:sp>
    </p:spTree>
    <p:extLst>
      <p:ext uri="{BB962C8B-B14F-4D97-AF65-F5344CB8AC3E}">
        <p14:creationId xmlns:p14="http://schemas.microsoft.com/office/powerpoint/2010/main" val="1856142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p:cNvSpPr txBox="1">
            <a:spLocks/>
          </p:cNvSpPr>
          <p:nvPr/>
        </p:nvSpPr>
        <p:spPr>
          <a:xfrm>
            <a:off x="360218" y="1330040"/>
            <a:ext cx="11485418" cy="5140034"/>
          </a:xfrm>
          <a:prstGeom prst="rect">
            <a:avLst/>
          </a:prstGeom>
          <a:ln>
            <a:solidFill>
              <a:schemeClr val="accent2">
                <a:lumMod val="60000"/>
                <a:lumOff val="40000"/>
              </a:schemeClr>
            </a:solidFill>
          </a:ln>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buFont typeface="Wingdings" panose="05000000000000000000" pitchFamily="2" charset="2"/>
              <a:buChar char="q"/>
            </a:pPr>
            <a:r>
              <a:rPr lang="es-MX" sz="2000" b="1" dirty="0"/>
              <a:t>CAPÍTULO I: DE LA DISTRIBUCIÓN DE COMPETENCIAS </a:t>
            </a:r>
            <a:endParaRPr lang="es-MX" sz="2000" dirty="0"/>
          </a:p>
          <a:p>
            <a:pPr>
              <a:buFont typeface="Wingdings" panose="05000000000000000000" pitchFamily="2" charset="2"/>
              <a:buChar char="v"/>
            </a:pPr>
            <a:r>
              <a:rPr lang="es-MX" sz="2000" b="1" dirty="0"/>
              <a:t>ARTÍCULO 45. </a:t>
            </a:r>
            <a:endParaRPr lang="es-MX" sz="2000" dirty="0"/>
          </a:p>
          <a:p>
            <a:r>
              <a:rPr lang="es-MX" b="1" dirty="0"/>
              <a:t>XI.</a:t>
            </a:r>
            <a:r>
              <a:rPr lang="es-MX" dirty="0"/>
              <a:t> Formular y conducir la política municipal de información y difusión en materia ambiental, así como coadyuvar con la Secretaría de Educación en el establecimiento y ejecución de la educación en dicha materia; </a:t>
            </a:r>
          </a:p>
          <a:p>
            <a:r>
              <a:rPr lang="es-MX" b="1" dirty="0"/>
              <a:t>XII.</a:t>
            </a:r>
            <a:r>
              <a:rPr lang="es-MX" dirty="0"/>
              <a:t> Participar, de conformidad con lo previsto por este Código, en la evaluación del impacto ambiental de obras o actividades de competencia estatal, cuando las mismas se realicen en el ámbito de su circunscripción territorial; </a:t>
            </a:r>
          </a:p>
          <a:p>
            <a:r>
              <a:rPr lang="es-MX" b="1" dirty="0"/>
              <a:t>XIV.</a:t>
            </a:r>
            <a:r>
              <a:rPr lang="es-MX" dirty="0"/>
              <a:t> Aplicar las disposiciones jurídicas en materia de prevención y control de la contaminación de las aguas que se descarguen en los sistemas de drenaje y alcantarillado de los centros de población, en el ámbito de su competencia, así como de las aguas nacionales que tengan asignadas, con la participación que conforme a la legislación en la materia corresponda al Estado; </a:t>
            </a:r>
          </a:p>
          <a:p>
            <a:r>
              <a:rPr lang="es-MX" b="1" dirty="0"/>
              <a:t>XV.</a:t>
            </a:r>
            <a:r>
              <a:rPr lang="es-MX" dirty="0"/>
              <a:t> Ordenar, en los términos de este Código, la instalación de sistemas de tratamiento de aguas a quienes exploten, usen o aprovechen en actividades económicas, aguas federales concesionadas a los Municipios para la prestación de servicios públicos, así como a quienes descarguen aguas residuales en los sistemas municipales de drenaje y alcantarillado, que no satisfagan las Normas Oficiales Mexicanas y, en su caso, las Normas Ambientales Estatales correspondientes; </a:t>
            </a:r>
            <a:endParaRPr lang="es-MX" sz="800" dirty="0"/>
          </a:p>
        </p:txBody>
      </p:sp>
      <p:sp>
        <p:nvSpPr>
          <p:cNvPr id="3" name="Título 1"/>
          <p:cNvSpPr txBox="1">
            <a:spLocks/>
          </p:cNvSpPr>
          <p:nvPr/>
        </p:nvSpPr>
        <p:spPr>
          <a:xfrm>
            <a:off x="360218" y="447177"/>
            <a:ext cx="10058399" cy="536493"/>
          </a:xfrm>
          <a:prstGeom prst="rect">
            <a:avLst/>
          </a:prstGeom>
          <a:solidFill>
            <a:schemeClr val="bg2"/>
          </a:solidFill>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400" b="1" dirty="0">
                <a:solidFill>
                  <a:schemeClr val="tx2"/>
                </a:solidFill>
              </a:rPr>
              <a:t>Código para el Desarrollo Sustentable del Estado de Tamaulipas</a:t>
            </a:r>
          </a:p>
        </p:txBody>
      </p:sp>
    </p:spTree>
    <p:extLst>
      <p:ext uri="{BB962C8B-B14F-4D97-AF65-F5344CB8AC3E}">
        <p14:creationId xmlns:p14="http://schemas.microsoft.com/office/powerpoint/2010/main" val="466628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p:cNvSpPr txBox="1">
            <a:spLocks/>
          </p:cNvSpPr>
          <p:nvPr/>
        </p:nvSpPr>
        <p:spPr>
          <a:xfrm>
            <a:off x="360218" y="1330040"/>
            <a:ext cx="11485418" cy="5140034"/>
          </a:xfrm>
          <a:prstGeom prst="rect">
            <a:avLst/>
          </a:prstGeom>
          <a:ln>
            <a:solidFill>
              <a:schemeClr val="accent2">
                <a:lumMod val="60000"/>
                <a:lumOff val="40000"/>
              </a:schemeClr>
            </a:solidFill>
          </a:ln>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buFont typeface="Wingdings" panose="05000000000000000000" pitchFamily="2" charset="2"/>
              <a:buChar char="q"/>
            </a:pPr>
            <a:r>
              <a:rPr lang="es-MX" sz="2000" b="1" dirty="0"/>
              <a:t>CAPÍTULO I: DE LA DISTRIBUCIÓN DE COMPETENCIAS </a:t>
            </a:r>
            <a:endParaRPr lang="es-MX" sz="2000" dirty="0"/>
          </a:p>
          <a:p>
            <a:pPr>
              <a:buFont typeface="Wingdings" panose="05000000000000000000" pitchFamily="2" charset="2"/>
              <a:buChar char="v"/>
            </a:pPr>
            <a:r>
              <a:rPr lang="es-MX" sz="2000" b="1" dirty="0"/>
              <a:t>ARTÍCULO 45. </a:t>
            </a:r>
            <a:endParaRPr lang="es-MX" sz="2000" dirty="0"/>
          </a:p>
          <a:p>
            <a:pPr>
              <a:spcBef>
                <a:spcPts val="600"/>
              </a:spcBef>
            </a:pPr>
            <a:r>
              <a:rPr lang="es-MX" sz="1600" dirty="0"/>
              <a:t>XIX. </a:t>
            </a:r>
            <a:r>
              <a:rPr lang="es-MX" sz="1600" b="1" dirty="0">
                <a:solidFill>
                  <a:schemeClr val="tx2"/>
                </a:solidFill>
                <a:highlight>
                  <a:srgbClr val="C0C0C0"/>
                </a:highlight>
              </a:rPr>
              <a:t>Conformar y actualizar el Registro Municipal de las Descargas a las redes de drenaje y alcantarillado </a:t>
            </a:r>
            <a:r>
              <a:rPr lang="es-MX" sz="1600" dirty="0"/>
              <a:t>que administren, </a:t>
            </a:r>
            <a:r>
              <a:rPr lang="es-MX" sz="1200" dirty="0"/>
              <a:t>cuyos datos serán integrados al Registro Estatal de Descargas de Aguas Residuales a cargo de la Agencia Ambiental y, a su vez, al Registro Nacional de Descargas de Aguas Residuales</a:t>
            </a:r>
            <a:r>
              <a:rPr lang="es-MX" sz="1600" dirty="0"/>
              <a:t>; </a:t>
            </a:r>
          </a:p>
          <a:p>
            <a:pPr>
              <a:spcBef>
                <a:spcPts val="600"/>
              </a:spcBef>
            </a:pPr>
            <a:r>
              <a:rPr lang="es-MX" sz="1600" dirty="0"/>
              <a:t>XX. </a:t>
            </a:r>
            <a:r>
              <a:rPr lang="es-MX" sz="1600" b="1" dirty="0">
                <a:solidFill>
                  <a:schemeClr val="tx2"/>
                </a:solidFill>
              </a:rPr>
              <a:t>Prevenir y controlar la contaminación originada por ruido</a:t>
            </a:r>
            <a:r>
              <a:rPr lang="es-MX" sz="1600" dirty="0"/>
              <a:t>, </a:t>
            </a:r>
            <a:r>
              <a:rPr lang="es-MX" sz="1600" b="1" dirty="0">
                <a:solidFill>
                  <a:schemeClr val="tx2"/>
                </a:solidFill>
              </a:rPr>
              <a:t>vibraciones, energía térmica, radiaciones electromagnéticas, energía lumínica y olores perjudiciales al equilibrio ecológico </a:t>
            </a:r>
            <a:r>
              <a:rPr lang="es-MX" sz="1100" dirty="0"/>
              <a:t>o al medio ambiente</a:t>
            </a:r>
            <a:r>
              <a:rPr lang="es-MX" sz="1600" dirty="0"/>
              <a:t>, </a:t>
            </a:r>
            <a:r>
              <a:rPr lang="es-MX" sz="1600" dirty="0">
                <a:solidFill>
                  <a:schemeClr val="tx2"/>
                </a:solidFill>
              </a:rPr>
              <a:t>proveniente de fuentes fijas que funcionen como establecimientos mercantiles o de servicios</a:t>
            </a:r>
            <a:r>
              <a:rPr lang="es-MX" sz="1600" dirty="0"/>
              <a:t>, </a:t>
            </a:r>
            <a:r>
              <a:rPr lang="es-MX" sz="1100" dirty="0"/>
              <a:t>así como la vigilancia del cumplimiento de las disposiciones que, en su caso, resulten aplicables a las fuentes móviles excepto las que, conforme a la Ley General, sean consideradas de competencia federal; </a:t>
            </a:r>
          </a:p>
          <a:p>
            <a:pPr>
              <a:spcBef>
                <a:spcPts val="600"/>
              </a:spcBef>
            </a:pPr>
            <a:r>
              <a:rPr lang="es-MX" sz="1600" dirty="0"/>
              <a:t>XXII. </a:t>
            </a:r>
            <a:r>
              <a:rPr lang="es-MX" sz="1600" b="1" dirty="0">
                <a:solidFill>
                  <a:schemeClr val="tx2"/>
                </a:solidFill>
              </a:rPr>
              <a:t>Prevenir y restaurar el equilibrio ecológico y la protección ambiental </a:t>
            </a:r>
            <a:r>
              <a:rPr lang="es-MX" sz="1600" dirty="0"/>
              <a:t>en los centros de población, </a:t>
            </a:r>
            <a:r>
              <a:rPr lang="es-MX" sz="1600" b="1" dirty="0">
                <a:solidFill>
                  <a:schemeClr val="tx2"/>
                </a:solidFill>
              </a:rPr>
              <a:t>en relación con los efectos derivados de los servicios de drenaje, alcantarillado, limpia</a:t>
            </a:r>
            <a:r>
              <a:rPr lang="es-MX" sz="1600" dirty="0"/>
              <a:t>, </a:t>
            </a:r>
            <a:r>
              <a:rPr lang="es-MX" sz="1100" dirty="0"/>
              <a:t>mercados, centrales de abasto, panteones, rastros, tránsito y transportes locales, </a:t>
            </a:r>
            <a:r>
              <a:rPr lang="es-MX" sz="1200" dirty="0"/>
              <a:t>siempre y cuando no se trate de facultades otorgadas a la Federación o al Estado; </a:t>
            </a:r>
            <a:endParaRPr lang="es-MX" sz="1600" dirty="0"/>
          </a:p>
          <a:p>
            <a:pPr>
              <a:spcBef>
                <a:spcPts val="600"/>
              </a:spcBef>
            </a:pPr>
            <a:r>
              <a:rPr lang="es-MX" sz="1200" dirty="0"/>
              <a:t>XXIII. Participar en la prevención y control de emergencias y contingencias ambientales, conforme a las políticas y programas de protección civil que al efecto se establezcan; </a:t>
            </a:r>
          </a:p>
          <a:p>
            <a:pPr>
              <a:spcBef>
                <a:spcPts val="600"/>
              </a:spcBef>
            </a:pPr>
            <a:r>
              <a:rPr lang="es-MX" sz="1600" dirty="0"/>
              <a:t>XXIV. </a:t>
            </a:r>
            <a:r>
              <a:rPr lang="es-MX" sz="1600" b="1" dirty="0">
                <a:solidFill>
                  <a:schemeClr val="tx2"/>
                </a:solidFill>
                <a:highlight>
                  <a:srgbClr val="C0C0C0"/>
                </a:highlight>
              </a:rPr>
              <a:t>Atender los asuntos que afecten el equilibrio ecológico del Municipio </a:t>
            </a:r>
            <a:r>
              <a:rPr lang="es-MX" sz="1200" dirty="0"/>
              <a:t>y, en su caso, con otro u otros, con la participación que corresponde al Estado; </a:t>
            </a:r>
          </a:p>
          <a:p>
            <a:pPr>
              <a:spcBef>
                <a:spcPts val="600"/>
              </a:spcBef>
            </a:pPr>
            <a:r>
              <a:rPr lang="es-MX" sz="1200" dirty="0"/>
              <a:t>XXV. </a:t>
            </a:r>
            <a:r>
              <a:rPr lang="es-MX" sz="1200" b="1" dirty="0">
                <a:solidFill>
                  <a:schemeClr val="tx2"/>
                </a:solidFill>
                <a:highlight>
                  <a:srgbClr val="C0C0C0"/>
                </a:highlight>
              </a:rPr>
              <a:t>Expedir los reglamentos municipales y disposiciones administrativas para el cumplimiento de este Código</a:t>
            </a:r>
            <a:r>
              <a:rPr lang="es-MX" sz="1200" dirty="0"/>
              <a:t>; y </a:t>
            </a:r>
            <a:endParaRPr lang="es-MX" sz="1400" dirty="0"/>
          </a:p>
        </p:txBody>
      </p:sp>
      <p:sp>
        <p:nvSpPr>
          <p:cNvPr id="3" name="Título 1"/>
          <p:cNvSpPr txBox="1">
            <a:spLocks/>
          </p:cNvSpPr>
          <p:nvPr/>
        </p:nvSpPr>
        <p:spPr>
          <a:xfrm>
            <a:off x="360218" y="447177"/>
            <a:ext cx="10058399" cy="536493"/>
          </a:xfrm>
          <a:prstGeom prst="rect">
            <a:avLst/>
          </a:prstGeom>
          <a:solidFill>
            <a:schemeClr val="bg2"/>
          </a:solidFill>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400" b="1" dirty="0">
                <a:solidFill>
                  <a:schemeClr val="tx2"/>
                </a:solidFill>
              </a:rPr>
              <a:t>Código para el Desarrollo Sustentable del Estado de Tamaulipas</a:t>
            </a:r>
          </a:p>
        </p:txBody>
      </p:sp>
    </p:spTree>
    <p:extLst>
      <p:ext uri="{BB962C8B-B14F-4D97-AF65-F5344CB8AC3E}">
        <p14:creationId xmlns:p14="http://schemas.microsoft.com/office/powerpoint/2010/main" val="1763796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6" y="983670"/>
            <a:ext cx="4351023" cy="4904509"/>
          </a:xfrm>
        </p:spPr>
        <p:txBody>
          <a:bodyPr/>
          <a:lstStyle/>
          <a:p>
            <a:r>
              <a:rPr lang="es-MX" b="1" dirty="0"/>
              <a:t>Reglamento de Equilibrio Ecológico y Protección al Ambiente del municipio de Reynosa, Tamaulipas</a:t>
            </a:r>
          </a:p>
        </p:txBody>
      </p:sp>
      <p:sp>
        <p:nvSpPr>
          <p:cNvPr id="3" name="Marcador de texto 2"/>
          <p:cNvSpPr>
            <a:spLocks noGrp="1"/>
          </p:cNvSpPr>
          <p:nvPr>
            <p:ph type="body" idx="1"/>
          </p:nvPr>
        </p:nvSpPr>
        <p:spPr>
          <a:xfrm>
            <a:off x="10052832" y="2867890"/>
            <a:ext cx="1870364" cy="3990109"/>
          </a:xfrm>
          <a:solidFill>
            <a:schemeClr val="bg2">
              <a:lumMod val="90000"/>
            </a:schemeClr>
          </a:solidFill>
        </p:spPr>
        <p:txBody>
          <a:bodyPr>
            <a:normAutofit/>
          </a:bodyPr>
          <a:lstStyle/>
          <a:p>
            <a:r>
              <a:rPr lang="es-MX" sz="1800" b="1" cap="none" dirty="0">
                <a:solidFill>
                  <a:schemeClr val="tx2"/>
                </a:solidFill>
              </a:rPr>
              <a:t>Se encuentra publicado en el Periódico Oficial Anexo al número 100 el 13 de Diciembre de 1997.</a:t>
            </a:r>
          </a:p>
          <a:p>
            <a:r>
              <a:rPr lang="es-MX" b="1" cap="none" dirty="0">
                <a:solidFill>
                  <a:schemeClr val="tx2"/>
                </a:solidFill>
                <a:effectLst>
                  <a:outerShdw blurRad="38100" dist="38100" dir="2700000" algn="tl">
                    <a:srgbClr val="000000">
                      <a:alpha val="43137"/>
                    </a:srgbClr>
                  </a:outerShdw>
                </a:effectLst>
              </a:rPr>
              <a:t>Última Reforma el 27 de Nov. del 2015</a:t>
            </a:r>
          </a:p>
        </p:txBody>
      </p:sp>
      <p:pic>
        <p:nvPicPr>
          <p:cNvPr id="4" name="Imagen 3"/>
          <p:cNvPicPr>
            <a:picLocks noChangeAspect="1"/>
          </p:cNvPicPr>
          <p:nvPr/>
        </p:nvPicPr>
        <p:blipFill rotWithShape="1">
          <a:blip r:embed="rId2"/>
          <a:srcRect l="33742" t="16915" r="39574" b="7027"/>
          <a:stretch/>
        </p:blipFill>
        <p:spPr>
          <a:xfrm>
            <a:off x="6636327" y="1233055"/>
            <a:ext cx="3221339" cy="4351097"/>
          </a:xfrm>
          <a:prstGeom prst="rect">
            <a:avLst/>
          </a:prstGeom>
        </p:spPr>
      </p:pic>
    </p:spTree>
    <p:extLst>
      <p:ext uri="{BB962C8B-B14F-4D97-AF65-F5344CB8AC3E}">
        <p14:creationId xmlns:p14="http://schemas.microsoft.com/office/powerpoint/2010/main" val="1824408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5173" y="821262"/>
            <a:ext cx="8761413" cy="910555"/>
          </a:xfrm>
        </p:spPr>
        <p:txBody>
          <a:bodyPr/>
          <a:lstStyle/>
          <a:p>
            <a:r>
              <a:rPr lang="es-MX" sz="3200" b="1" dirty="0"/>
              <a:t>Reglamento de Equilibrio Ecológico y Protección al Ambiente de Reynosa </a:t>
            </a:r>
          </a:p>
        </p:txBody>
      </p:sp>
      <p:sp>
        <p:nvSpPr>
          <p:cNvPr id="3" name="Marcador de contenido 2"/>
          <p:cNvSpPr>
            <a:spLocks noGrp="1"/>
          </p:cNvSpPr>
          <p:nvPr>
            <p:ph idx="1"/>
          </p:nvPr>
        </p:nvSpPr>
        <p:spPr>
          <a:xfrm>
            <a:off x="808588" y="2382979"/>
            <a:ext cx="10524430" cy="4253347"/>
          </a:xfrm>
          <a:ln>
            <a:solidFill>
              <a:schemeClr val="accent2"/>
            </a:solidFill>
          </a:ln>
        </p:spPr>
        <p:txBody>
          <a:bodyPr>
            <a:normAutofit fontScale="70000" lnSpcReduction="20000"/>
          </a:bodyPr>
          <a:lstStyle/>
          <a:p>
            <a:pPr marL="0" indent="0" algn="just">
              <a:buNone/>
            </a:pPr>
            <a:r>
              <a:rPr lang="es-MX" sz="2600" b="1" dirty="0"/>
              <a:t>TÍTULO TERCERO - CAPÍTULO ÚNICO: </a:t>
            </a:r>
            <a:r>
              <a:rPr lang="es-MX" sz="2200" b="1" dirty="0"/>
              <a:t>DE LAS ATRIBUCIONES DE LA AUTORIDAD MUNICIPAL</a:t>
            </a:r>
          </a:p>
          <a:p>
            <a:pPr algn="just">
              <a:spcBef>
                <a:spcPts val="600"/>
              </a:spcBef>
            </a:pPr>
            <a:r>
              <a:rPr lang="es-MX" sz="2500" b="1" dirty="0"/>
              <a:t>ARTÍCULO 10.- </a:t>
            </a:r>
            <a:r>
              <a:rPr lang="es-MX" sz="2500" dirty="0"/>
              <a:t>Corresponde al Ayuntamiento, por conducto del Presidente Municipal </a:t>
            </a:r>
            <a:r>
              <a:rPr lang="es-MX" sz="2500" b="1" dirty="0"/>
              <a:t>y </a:t>
            </a:r>
            <a:r>
              <a:rPr lang="es-MX" sz="2500" dirty="0"/>
              <a:t>la </a:t>
            </a:r>
            <a:r>
              <a:rPr lang="es-MX" sz="2500" b="1" dirty="0"/>
              <a:t>Dirección de Medio Ambiente</a:t>
            </a:r>
            <a:r>
              <a:rPr lang="es-MX" sz="2500" dirty="0"/>
              <a:t>, las siguientes atribuciones:</a:t>
            </a:r>
          </a:p>
          <a:p>
            <a:pPr lvl="1" algn="just">
              <a:spcBef>
                <a:spcPts val="600"/>
              </a:spcBef>
            </a:pPr>
            <a:r>
              <a:rPr lang="es-MX" sz="2300" b="1" dirty="0"/>
              <a:t>I.</a:t>
            </a:r>
            <a:r>
              <a:rPr lang="es-MX" sz="2300" dirty="0"/>
              <a:t> Preservar y restaurar el Equilibrio Ecológico del Ambiente en su circunscripción Territorial, salvo cuando se trate de asuntos de competencia del Estado o de la Federación.</a:t>
            </a:r>
          </a:p>
          <a:p>
            <a:pPr lvl="1" algn="just">
              <a:spcBef>
                <a:spcPts val="600"/>
              </a:spcBef>
            </a:pPr>
            <a:r>
              <a:rPr lang="es-MX" sz="2300" b="1" dirty="0"/>
              <a:t>II. </a:t>
            </a:r>
            <a:r>
              <a:rPr lang="es-MX" sz="2300" dirty="0"/>
              <a:t>Formular y conducir de la política ambiental y expedir los criterios ambientales particulares, en congruencia con lo que en su caso hubiere formulado el Estado y la Federación.</a:t>
            </a:r>
          </a:p>
          <a:p>
            <a:pPr lvl="1" algn="just">
              <a:spcBef>
                <a:spcPts val="600"/>
              </a:spcBef>
            </a:pPr>
            <a:r>
              <a:rPr lang="es-MX" sz="2300" b="1" dirty="0"/>
              <a:t>III.</a:t>
            </a:r>
            <a:r>
              <a:rPr lang="es-MX" sz="2300" dirty="0"/>
              <a:t> Aplicar en su circunscripción Territorial, la Ley Federal y Estatal del Equilibrio Ecológico y Protección al Ambiente en las esferas de su competencia y las normas técnicas y criterios</a:t>
            </a:r>
          </a:p>
          <a:p>
            <a:pPr lvl="1" algn="just">
              <a:spcBef>
                <a:spcPts val="600"/>
              </a:spcBef>
            </a:pPr>
            <a:r>
              <a:rPr lang="es-MX" sz="2300" dirty="0"/>
              <a:t>ecológicos que expida la Federación, vigilando su observancia.</a:t>
            </a:r>
          </a:p>
          <a:p>
            <a:pPr lvl="1" algn="just">
              <a:spcBef>
                <a:spcPts val="600"/>
              </a:spcBef>
            </a:pPr>
            <a:r>
              <a:rPr lang="es-MX" sz="2300" b="1" dirty="0"/>
              <a:t>IV.</a:t>
            </a:r>
            <a:r>
              <a:rPr lang="es-MX" sz="2300" dirty="0"/>
              <a:t> Formular la política y los criterios ambientales para el Municipio.</a:t>
            </a:r>
          </a:p>
          <a:p>
            <a:pPr lvl="1" algn="just">
              <a:spcBef>
                <a:spcPts val="600"/>
              </a:spcBef>
            </a:pPr>
            <a:r>
              <a:rPr lang="es-MX" sz="2300" b="1" dirty="0"/>
              <a:t>V. </a:t>
            </a:r>
            <a:r>
              <a:rPr lang="es-MX" sz="2300" dirty="0"/>
              <a:t>Adoptar las medidas necesarias para prevenir y controlar emergencias ecológicas y contingencias ambientales, cuando la magnitud y gravedad de los desequilibrios ecológicos o daños al ambiente, no rebasen su ámbito Territorial. Cuando la acción sea exclusiva de la Federación o del Estado, se otorgarán los apoyos que dicha entidad pública requiera.</a:t>
            </a:r>
          </a:p>
          <a:p>
            <a:pPr lvl="1" algn="just">
              <a:spcBef>
                <a:spcPts val="600"/>
              </a:spcBef>
            </a:pPr>
            <a:r>
              <a:rPr lang="es-MX" sz="2300" b="1" dirty="0"/>
              <a:t>VI.</a:t>
            </a:r>
            <a:r>
              <a:rPr lang="es-MX" sz="2300" dirty="0"/>
              <a:t> Participar con el Estado en la aplicación de las normas que éste expida en el ámbito de su competencia;</a:t>
            </a:r>
            <a:endParaRPr lang="es-MX" sz="1800" dirty="0"/>
          </a:p>
        </p:txBody>
      </p:sp>
    </p:spTree>
    <p:extLst>
      <p:ext uri="{BB962C8B-B14F-4D97-AF65-F5344CB8AC3E}">
        <p14:creationId xmlns:p14="http://schemas.microsoft.com/office/powerpoint/2010/main" val="1451817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5173" y="821262"/>
            <a:ext cx="8761413" cy="910555"/>
          </a:xfrm>
        </p:spPr>
        <p:txBody>
          <a:bodyPr/>
          <a:lstStyle/>
          <a:p>
            <a:r>
              <a:rPr lang="es-MX" sz="3200" b="1" dirty="0"/>
              <a:t>Reglamento de Equilibrio Ecológico y Protección al Ambiente de Reynosa </a:t>
            </a:r>
          </a:p>
        </p:txBody>
      </p:sp>
      <p:sp>
        <p:nvSpPr>
          <p:cNvPr id="3" name="Marcador de contenido 2"/>
          <p:cNvSpPr>
            <a:spLocks noGrp="1"/>
          </p:cNvSpPr>
          <p:nvPr>
            <p:ph idx="1"/>
          </p:nvPr>
        </p:nvSpPr>
        <p:spPr>
          <a:xfrm>
            <a:off x="808588" y="2382979"/>
            <a:ext cx="10524430" cy="4378039"/>
          </a:xfrm>
          <a:ln>
            <a:solidFill>
              <a:schemeClr val="accent2"/>
            </a:solidFill>
          </a:ln>
        </p:spPr>
        <p:txBody>
          <a:bodyPr>
            <a:noAutofit/>
          </a:bodyPr>
          <a:lstStyle/>
          <a:p>
            <a:pPr marL="0" indent="0" algn="just">
              <a:spcBef>
                <a:spcPts val="600"/>
              </a:spcBef>
              <a:buNone/>
            </a:pPr>
            <a:r>
              <a:rPr lang="es-MX" sz="1600" b="1" dirty="0"/>
              <a:t>TÍTULO TERCERO - CAPÍTULO ÚNICO: </a:t>
            </a:r>
            <a:r>
              <a:rPr lang="es-MX" sz="1400" b="1" dirty="0"/>
              <a:t>DE LAS ATRIBUCIONES DE LA AUTORIDAD MUNICIPAL</a:t>
            </a:r>
          </a:p>
          <a:p>
            <a:pPr algn="just">
              <a:spcBef>
                <a:spcPts val="600"/>
              </a:spcBef>
              <a:buFont typeface="Wingdings" panose="05000000000000000000" pitchFamily="2" charset="2"/>
              <a:buChar char="v"/>
            </a:pPr>
            <a:r>
              <a:rPr lang="es-MX" sz="1400" b="1" dirty="0"/>
              <a:t>ARTÍCULO 10.- </a:t>
            </a:r>
            <a:r>
              <a:rPr lang="es-MX" sz="1400" dirty="0"/>
              <a:t>Corresponde al Ayuntamiento, por conducto del Presidente Municipal </a:t>
            </a:r>
            <a:r>
              <a:rPr lang="es-MX" sz="1400" b="1" dirty="0"/>
              <a:t>y </a:t>
            </a:r>
            <a:r>
              <a:rPr lang="es-MX" sz="1400" dirty="0"/>
              <a:t>la </a:t>
            </a:r>
            <a:r>
              <a:rPr lang="es-MX" sz="1400" b="1" dirty="0"/>
              <a:t>Dirección de Medio Ambiente</a:t>
            </a:r>
            <a:r>
              <a:rPr lang="es-MX" sz="1400" dirty="0"/>
              <a:t>, las siguientes atribuciones:</a:t>
            </a:r>
          </a:p>
          <a:p>
            <a:pPr marL="539750" indent="-276225" algn="just">
              <a:spcBef>
                <a:spcPts val="600"/>
              </a:spcBef>
            </a:pPr>
            <a:r>
              <a:rPr lang="es-MX" sz="1200" dirty="0"/>
              <a:t>VII. Promover y fomentar la educación, conciencia e investigación ecológica, en coordinación con las autoridades ecológicas, la ciudadanía y los sectores representativos del Municipio.</a:t>
            </a:r>
          </a:p>
          <a:p>
            <a:pPr marL="539750" indent="-276225" algn="just">
              <a:spcBef>
                <a:spcPts val="600"/>
              </a:spcBef>
            </a:pPr>
            <a:r>
              <a:rPr lang="es-MX" sz="1200" dirty="0"/>
              <a:t>VIII. Proteger el ambiente de los centros de población, de las acciones y efectos negativos derivados de los servicios públicos.</a:t>
            </a:r>
          </a:p>
          <a:p>
            <a:pPr marL="539750" indent="-276225" algn="just">
              <a:spcBef>
                <a:spcPts val="600"/>
              </a:spcBef>
            </a:pPr>
            <a:r>
              <a:rPr lang="es-MX" sz="1200" dirty="0"/>
              <a:t>IX. Concientizar y promover la educación ciudadana solidaria para el mantenimiento, respeto, creación y acrecentamiento de las áreas verdes, así como, la protección de la flora y fauna del Municipio sujetas a conservación ecológica.</a:t>
            </a:r>
          </a:p>
          <a:p>
            <a:pPr marL="539750" indent="-276225" algn="just">
              <a:spcBef>
                <a:spcPts val="600"/>
              </a:spcBef>
            </a:pPr>
            <a:r>
              <a:rPr lang="es-MX" sz="1200" dirty="0"/>
              <a:t>X. Crear organismos que coadyuven al logro de los fines que establece el presente Reglamento.</a:t>
            </a:r>
          </a:p>
          <a:p>
            <a:pPr marL="539750" indent="-276225" algn="just">
              <a:spcBef>
                <a:spcPts val="600"/>
              </a:spcBef>
            </a:pPr>
            <a:r>
              <a:rPr lang="es-MX" sz="1200" dirty="0"/>
              <a:t>XI. Celebrar convenios de coordinación con la Federación, el Estado, Municipios, Organizaciones Sociales y Particulares para realizar acciones de protección al ambiente, en términos de la legislación aplicable.</a:t>
            </a:r>
          </a:p>
          <a:p>
            <a:pPr marL="539750" indent="-276225" algn="just">
              <a:spcBef>
                <a:spcPts val="600"/>
              </a:spcBef>
            </a:pPr>
            <a:r>
              <a:rPr lang="es-MX" sz="1200" dirty="0"/>
              <a:t>XII. Celebrar convenios con las organizaciones sociales y particulares para coordinarse en la realización de acciones de protección al ambiente.</a:t>
            </a:r>
          </a:p>
          <a:p>
            <a:pPr marL="539750" indent="-276225" algn="just">
              <a:spcBef>
                <a:spcPts val="600"/>
              </a:spcBef>
            </a:pPr>
            <a:r>
              <a:rPr lang="es-MX" sz="1200" dirty="0"/>
              <a:t>XIII. Promover el establecimiento de estímulos a la ciudadanía que desarrolla actividades de protección al ambiente.</a:t>
            </a:r>
          </a:p>
          <a:p>
            <a:pPr marL="539750" indent="-276225" algn="just">
              <a:spcBef>
                <a:spcPts val="600"/>
              </a:spcBef>
            </a:pPr>
            <a:r>
              <a:rPr lang="es-MX" sz="1200" dirty="0"/>
              <a:t>XIV. Supervisar el cumplimiento de las Normas Oficiales Mexicanas, en materia de prevención y control de la contaminación del suelo.</a:t>
            </a:r>
          </a:p>
          <a:p>
            <a:pPr marL="539750" indent="-276225" algn="just">
              <a:spcBef>
                <a:spcPts val="600"/>
              </a:spcBef>
            </a:pPr>
            <a:r>
              <a:rPr lang="es-MX" sz="1200" dirty="0"/>
              <a:t>XV. Prevenir y controlar la contaminación de la atmósfera, generada por fuentes de Jurisdicción Municipal y brindar en este renglón, toda clase de apoyo que solicite la Autoridad Federal o Estatal, para cumplir con sus atribuciones.</a:t>
            </a:r>
          </a:p>
        </p:txBody>
      </p:sp>
    </p:spTree>
    <p:extLst>
      <p:ext uri="{BB962C8B-B14F-4D97-AF65-F5344CB8AC3E}">
        <p14:creationId xmlns:p14="http://schemas.microsoft.com/office/powerpoint/2010/main" val="995872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5173" y="821262"/>
            <a:ext cx="8761413" cy="910555"/>
          </a:xfrm>
        </p:spPr>
        <p:txBody>
          <a:bodyPr/>
          <a:lstStyle/>
          <a:p>
            <a:r>
              <a:rPr lang="es-MX" sz="3200" b="1" dirty="0"/>
              <a:t>Reglamento de Equilibrio Ecológico y Protección al Ambiente de Reynosa </a:t>
            </a:r>
          </a:p>
        </p:txBody>
      </p:sp>
      <p:sp>
        <p:nvSpPr>
          <p:cNvPr id="3" name="Marcador de contenido 2"/>
          <p:cNvSpPr>
            <a:spLocks noGrp="1"/>
          </p:cNvSpPr>
          <p:nvPr>
            <p:ph idx="1"/>
          </p:nvPr>
        </p:nvSpPr>
        <p:spPr>
          <a:xfrm>
            <a:off x="808588" y="2382979"/>
            <a:ext cx="10524430" cy="4378039"/>
          </a:xfrm>
          <a:ln>
            <a:solidFill>
              <a:schemeClr val="accent2"/>
            </a:solidFill>
          </a:ln>
        </p:spPr>
        <p:txBody>
          <a:bodyPr>
            <a:noAutofit/>
          </a:bodyPr>
          <a:lstStyle/>
          <a:p>
            <a:pPr marL="0" indent="0" algn="just">
              <a:spcBef>
                <a:spcPts val="600"/>
              </a:spcBef>
              <a:buNone/>
            </a:pPr>
            <a:r>
              <a:rPr lang="es-MX" sz="1600" b="1" dirty="0"/>
              <a:t>TÍTULO TERCERO - CAPÍTULO ÚNICO: </a:t>
            </a:r>
            <a:r>
              <a:rPr lang="es-MX" sz="1400" b="1" dirty="0"/>
              <a:t>DE LAS ATRIBUCIONES DE LA AUTORIDAD MUNICIPAL</a:t>
            </a:r>
          </a:p>
          <a:p>
            <a:pPr algn="just">
              <a:spcBef>
                <a:spcPts val="600"/>
              </a:spcBef>
              <a:buFont typeface="Wingdings" panose="05000000000000000000" pitchFamily="2" charset="2"/>
              <a:buChar char="v"/>
            </a:pPr>
            <a:r>
              <a:rPr lang="es-MX" sz="1400" b="1" dirty="0"/>
              <a:t>ARTÍCULO 10.- </a:t>
            </a:r>
            <a:r>
              <a:rPr lang="es-MX" sz="1400" dirty="0"/>
              <a:t>Corresponde al Ayuntamiento, por conducto del Presidente Municipal </a:t>
            </a:r>
            <a:r>
              <a:rPr lang="es-MX" sz="1400" b="1" dirty="0"/>
              <a:t>y </a:t>
            </a:r>
            <a:r>
              <a:rPr lang="es-MX" sz="1400" dirty="0"/>
              <a:t>la </a:t>
            </a:r>
            <a:r>
              <a:rPr lang="es-MX" sz="1400" b="1" dirty="0"/>
              <a:t>Dirección de Medio Ambiente</a:t>
            </a:r>
            <a:r>
              <a:rPr lang="es-MX" sz="1400" dirty="0"/>
              <a:t>, las siguientes atribuciones:</a:t>
            </a:r>
          </a:p>
          <a:p>
            <a:r>
              <a:rPr lang="es-MX" dirty="0"/>
              <a:t>XVI. Verificar el cumplimiento de las Normas Oficiales Mexicanas de Emisión máxima permisible de contaminantes atmosféricos, originados por fuentes fijas.</a:t>
            </a:r>
          </a:p>
          <a:p>
            <a:r>
              <a:rPr lang="es-MX" dirty="0"/>
              <a:t>XVII. Mantener actualizado el inventario de fuentes contaminantes del ambiente en el Municipio.</a:t>
            </a:r>
          </a:p>
          <a:p>
            <a:r>
              <a:rPr lang="es-MX" dirty="0"/>
              <a:t>XVIII. Establecer medidas para retirar de la circulación los vehículos automotores que no cumplan con las Normas aplicables, en coordinación con Tránsito Municipal.</a:t>
            </a:r>
          </a:p>
          <a:p>
            <a:r>
              <a:rPr lang="es-MX" dirty="0"/>
              <a:t>XIX. Impulsar la creación de infraestructura vial y el establecimiento de medidas que favorezcan la fluidez del tránsito vehicular, para abatir la emisión de contaminantes atmosféricos.</a:t>
            </a:r>
          </a:p>
          <a:p>
            <a:r>
              <a:rPr lang="es-MX" dirty="0"/>
              <a:t>XX. Regular y limitar el desarrollo de actividades que pudieron presentar riesgos de carácter ambiental.</a:t>
            </a:r>
          </a:p>
        </p:txBody>
      </p:sp>
    </p:spTree>
    <p:extLst>
      <p:ext uri="{BB962C8B-B14F-4D97-AF65-F5344CB8AC3E}">
        <p14:creationId xmlns:p14="http://schemas.microsoft.com/office/powerpoint/2010/main" val="3539176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5173" y="821262"/>
            <a:ext cx="8761413" cy="910555"/>
          </a:xfrm>
        </p:spPr>
        <p:txBody>
          <a:bodyPr/>
          <a:lstStyle/>
          <a:p>
            <a:r>
              <a:rPr lang="es-MX" sz="3200" b="1" dirty="0"/>
              <a:t>Reglamento de Equilibrio Ecológico y Protección al Ambiente de Reynosa </a:t>
            </a:r>
          </a:p>
        </p:txBody>
      </p:sp>
      <p:sp>
        <p:nvSpPr>
          <p:cNvPr id="3" name="Marcador de contenido 2"/>
          <p:cNvSpPr>
            <a:spLocks noGrp="1"/>
          </p:cNvSpPr>
          <p:nvPr>
            <p:ph idx="1"/>
          </p:nvPr>
        </p:nvSpPr>
        <p:spPr>
          <a:xfrm>
            <a:off x="808588" y="2382979"/>
            <a:ext cx="10524430" cy="4378039"/>
          </a:xfrm>
          <a:ln>
            <a:solidFill>
              <a:schemeClr val="accent2"/>
            </a:solidFill>
          </a:ln>
        </p:spPr>
        <p:txBody>
          <a:bodyPr>
            <a:noAutofit/>
          </a:bodyPr>
          <a:lstStyle/>
          <a:p>
            <a:pPr marL="0" indent="0" algn="just">
              <a:spcBef>
                <a:spcPts val="600"/>
              </a:spcBef>
              <a:buNone/>
            </a:pPr>
            <a:r>
              <a:rPr lang="es-MX" sz="1600" b="1" dirty="0"/>
              <a:t>TÍTULO TERCERO - CAPÍTULO ÚNICO: </a:t>
            </a:r>
            <a:r>
              <a:rPr lang="es-MX" sz="1400" b="1" dirty="0"/>
              <a:t>DE LAS ATRIBUCIONES DE LA AUTORIDAD MUNICIPAL</a:t>
            </a:r>
          </a:p>
          <a:p>
            <a:pPr algn="just">
              <a:spcBef>
                <a:spcPts val="600"/>
              </a:spcBef>
              <a:buFont typeface="Wingdings" panose="05000000000000000000" pitchFamily="2" charset="2"/>
              <a:buChar char="v"/>
            </a:pPr>
            <a:r>
              <a:rPr lang="es-MX" sz="1400" b="1" dirty="0"/>
              <a:t>ARTÍCULO 10.- </a:t>
            </a:r>
            <a:r>
              <a:rPr lang="es-MX" sz="1400" dirty="0"/>
              <a:t>Corresponde al Ayuntamiento, por conducto del Presidente Municipal </a:t>
            </a:r>
            <a:r>
              <a:rPr lang="es-MX" sz="1400" b="1" dirty="0"/>
              <a:t>y </a:t>
            </a:r>
            <a:r>
              <a:rPr lang="es-MX" sz="1400" dirty="0"/>
              <a:t>la </a:t>
            </a:r>
            <a:r>
              <a:rPr lang="es-MX" sz="1400" b="1" dirty="0"/>
              <a:t>Dirección de Medio Ambiente</a:t>
            </a:r>
            <a:r>
              <a:rPr lang="es-MX" sz="1400" dirty="0"/>
              <a:t>, las siguientes atribuciones:</a:t>
            </a:r>
          </a:p>
          <a:p>
            <a:r>
              <a:rPr lang="es-MX" dirty="0"/>
              <a:t>XXI. Vigilar, preservar y proteger las áreas verdes del Municipio.</a:t>
            </a:r>
          </a:p>
          <a:p>
            <a:r>
              <a:rPr lang="es-MX" dirty="0"/>
              <a:t>XXII. Participar en el establecimiento y vigilancia de las áreas naturales del Municipio que requieran ser preservadas.</a:t>
            </a:r>
          </a:p>
          <a:p>
            <a:r>
              <a:rPr lang="es-MX" dirty="0"/>
              <a:t>XXIII. Establecer las medidas necesarias e imponer las sanciones correspondientes en el ámbito de su competencia.</a:t>
            </a:r>
          </a:p>
          <a:p>
            <a:r>
              <a:rPr lang="es-MX" dirty="0"/>
              <a:t>XXIV. Prevenir y controlar la contaminación del ambiente, causado por fuentes móviles y diversas dentro del Territorio Municipal.</a:t>
            </a:r>
          </a:p>
          <a:p>
            <a:r>
              <a:rPr lang="es-MX" dirty="0"/>
              <a:t>XXV. Establecer y aplicar las medidas para hacer efectiva la prohibición de emisiones contaminantes que rebasen los niveles máximos permisibles por ruido, vibraciones, energía térmica, lumínica, visual y olores perjudiciales al equilibrio ecológico o al medio ambiente, en zonas o por fuentes emisoras de jurisdicción Municipal.</a:t>
            </a:r>
          </a:p>
          <a:p>
            <a:r>
              <a:rPr lang="es-MX" dirty="0"/>
              <a:t>XXVI. Apoyar a la Federación y al Estado para el aprovechamiento racional y la prevención y control de la contaminación de las aguas de su jurisdicción. Así mismo, prevenir y controlar la</a:t>
            </a:r>
            <a:endParaRPr lang="es-MX" sz="1200" dirty="0"/>
          </a:p>
        </p:txBody>
      </p:sp>
    </p:spTree>
    <p:extLst>
      <p:ext uri="{BB962C8B-B14F-4D97-AF65-F5344CB8AC3E}">
        <p14:creationId xmlns:p14="http://schemas.microsoft.com/office/powerpoint/2010/main" val="14161786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idx="1"/>
          </p:nvPr>
        </p:nvSpPr>
        <p:spPr/>
        <p:txBody>
          <a:bodyPr>
            <a:normAutofit/>
          </a:bodyPr>
          <a:lstStyle/>
          <a:p>
            <a:r>
              <a:rPr lang="es-MX" sz="5400" b="1" dirty="0" smtClean="0"/>
              <a:t>INSPECCION AMBIENTAL </a:t>
            </a:r>
            <a:endParaRPr lang="es-MX" sz="5400" b="1" dirty="0"/>
          </a:p>
        </p:txBody>
      </p:sp>
    </p:spTree>
    <p:extLst>
      <p:ext uri="{BB962C8B-B14F-4D97-AF65-F5344CB8AC3E}">
        <p14:creationId xmlns:p14="http://schemas.microsoft.com/office/powerpoint/2010/main" val="641608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54955" y="2182863"/>
            <a:ext cx="8825658" cy="2677648"/>
          </a:xfrm>
        </p:spPr>
        <p:txBody>
          <a:bodyPr/>
          <a:lstStyle/>
          <a:p>
            <a:r>
              <a:rPr lang="es-MX" dirty="0"/>
              <a:t>Inspección y Verificación Ambiental Municipal</a:t>
            </a:r>
          </a:p>
        </p:txBody>
      </p:sp>
      <p:sp>
        <p:nvSpPr>
          <p:cNvPr id="3" name="Subtítulo 2"/>
          <p:cNvSpPr>
            <a:spLocks noGrp="1"/>
          </p:cNvSpPr>
          <p:nvPr>
            <p:ph type="subTitle" idx="1"/>
          </p:nvPr>
        </p:nvSpPr>
        <p:spPr>
          <a:xfrm>
            <a:off x="1196520" y="4943640"/>
            <a:ext cx="8825658" cy="861420"/>
          </a:xfrm>
        </p:spPr>
        <p:txBody>
          <a:bodyPr/>
          <a:lstStyle/>
          <a:p>
            <a:r>
              <a:rPr lang="es-MX" b="1" dirty="0">
                <a:effectLst>
                  <a:outerShdw blurRad="38100" dist="38100" dir="2700000" algn="tl">
                    <a:srgbClr val="000000">
                      <a:alpha val="43137"/>
                    </a:srgbClr>
                  </a:outerShdw>
                </a:effectLst>
              </a:rPr>
              <a:t>CUMPLIMIENTOS NORMATIVOS ANTE LA DIRECCIÓN DE MEDIO AMBIENTE</a:t>
            </a:r>
          </a:p>
        </p:txBody>
      </p:sp>
      <p:pic>
        <p:nvPicPr>
          <p:cNvPr id="4" name="Imagen 3"/>
          <p:cNvPicPr>
            <a:picLocks noChangeAspect="1"/>
          </p:cNvPicPr>
          <p:nvPr/>
        </p:nvPicPr>
        <p:blipFill rotWithShape="1">
          <a:blip r:embed="rId2"/>
          <a:srcRect l="10363" t="6473" r="58388" b="83844"/>
          <a:stretch/>
        </p:blipFill>
        <p:spPr>
          <a:xfrm>
            <a:off x="997528" y="1420863"/>
            <a:ext cx="3408218" cy="1408091"/>
          </a:xfrm>
          <a:prstGeom prst="rect">
            <a:avLst/>
          </a:prstGeom>
        </p:spPr>
      </p:pic>
      <p:pic>
        <p:nvPicPr>
          <p:cNvPr id="5" name="Imagen 4"/>
          <p:cNvPicPr>
            <a:picLocks noChangeAspect="1"/>
          </p:cNvPicPr>
          <p:nvPr/>
        </p:nvPicPr>
        <p:blipFill rotWithShape="1">
          <a:blip r:embed="rId2"/>
          <a:srcRect l="67405" t="7154" r="9387" b="84285"/>
          <a:stretch/>
        </p:blipFill>
        <p:spPr>
          <a:xfrm>
            <a:off x="4405746" y="1420863"/>
            <a:ext cx="2862714" cy="1408091"/>
          </a:xfrm>
          <a:prstGeom prst="rect">
            <a:avLst/>
          </a:prstGeom>
        </p:spPr>
      </p:pic>
      <p:sp>
        <p:nvSpPr>
          <p:cNvPr id="6" name="CuadroTexto 5"/>
          <p:cNvSpPr txBox="1"/>
          <p:nvPr/>
        </p:nvSpPr>
        <p:spPr>
          <a:xfrm>
            <a:off x="10446325" y="-4"/>
            <a:ext cx="498764" cy="1200329"/>
          </a:xfrm>
          <a:prstGeom prst="rect">
            <a:avLst/>
          </a:prstGeom>
          <a:noFill/>
        </p:spPr>
        <p:txBody>
          <a:bodyPr wrap="square" rtlCol="0">
            <a:spAutoFit/>
          </a:bodyPr>
          <a:lstStyle/>
          <a:p>
            <a:pPr algn="r"/>
            <a:r>
              <a:rPr lang="es-MX" b="1" dirty="0">
                <a:latin typeface="Aharoni" panose="02010803020104030203" pitchFamily="2" charset="-79"/>
                <a:cs typeface="Aharoni" panose="02010803020104030203" pitchFamily="2" charset="-79"/>
              </a:rPr>
              <a:t>2</a:t>
            </a:r>
          </a:p>
          <a:p>
            <a:pPr algn="r"/>
            <a:r>
              <a:rPr lang="es-MX" b="1" dirty="0">
                <a:latin typeface="Aharoni" panose="02010803020104030203" pitchFamily="2" charset="-79"/>
                <a:cs typeface="Aharoni" panose="02010803020104030203" pitchFamily="2" charset="-79"/>
              </a:rPr>
              <a:t>0</a:t>
            </a:r>
          </a:p>
          <a:p>
            <a:pPr algn="r"/>
            <a:r>
              <a:rPr lang="es-MX" b="1" dirty="0">
                <a:latin typeface="Aharoni" panose="02010803020104030203" pitchFamily="2" charset="-79"/>
                <a:cs typeface="Aharoni" panose="02010803020104030203" pitchFamily="2" charset="-79"/>
              </a:rPr>
              <a:t>1</a:t>
            </a:r>
          </a:p>
          <a:p>
            <a:pPr algn="r"/>
            <a:r>
              <a:rPr lang="es-MX" b="1" dirty="0">
                <a:latin typeface="Aharoni" panose="02010803020104030203" pitchFamily="2" charset="-79"/>
                <a:cs typeface="Aharoni" panose="02010803020104030203" pitchFamily="2" charset="-79"/>
              </a:rPr>
              <a:t>7</a:t>
            </a:r>
          </a:p>
        </p:txBody>
      </p:sp>
      <p:pic>
        <p:nvPicPr>
          <p:cNvPr id="7" name="Imagen 6"/>
          <p:cNvPicPr>
            <a:picLocks noChangeAspect="1"/>
          </p:cNvPicPr>
          <p:nvPr/>
        </p:nvPicPr>
        <p:blipFill>
          <a:blip r:embed="rId3"/>
          <a:stretch>
            <a:fillRect/>
          </a:stretch>
        </p:blipFill>
        <p:spPr>
          <a:xfrm>
            <a:off x="7268459" y="1420867"/>
            <a:ext cx="3901003" cy="1408087"/>
          </a:xfrm>
          <a:prstGeom prst="rect">
            <a:avLst/>
          </a:prstGeom>
        </p:spPr>
      </p:pic>
      <p:pic>
        <p:nvPicPr>
          <p:cNvPr id="8" name="Imagen 7"/>
          <p:cNvPicPr>
            <a:picLocks noChangeAspect="1"/>
          </p:cNvPicPr>
          <p:nvPr/>
        </p:nvPicPr>
        <p:blipFill>
          <a:blip r:embed="rId4"/>
          <a:stretch>
            <a:fillRect/>
          </a:stretch>
        </p:blipFill>
        <p:spPr>
          <a:xfrm>
            <a:off x="9957721" y="4613563"/>
            <a:ext cx="1521443" cy="1521443"/>
          </a:xfrm>
          <a:prstGeom prst="rect">
            <a:avLst/>
          </a:prstGeom>
        </p:spPr>
      </p:pic>
    </p:spTree>
    <p:extLst>
      <p:ext uri="{BB962C8B-B14F-4D97-AF65-F5344CB8AC3E}">
        <p14:creationId xmlns:p14="http://schemas.microsoft.com/office/powerpoint/2010/main" val="17385000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6"/>
          <p:cNvSpPr txBox="1">
            <a:spLocks noGrp="1"/>
          </p:cNvSpPr>
          <p:nvPr>
            <p:ph type="title"/>
          </p:nvPr>
        </p:nvSpPr>
        <p:spPr>
          <a:xfrm>
            <a:off x="1206469" y="333645"/>
            <a:ext cx="8761413" cy="954107"/>
          </a:xfrm>
          <a:prstGeom prst="rect">
            <a:avLst/>
          </a:prstGeom>
          <a:noFill/>
        </p:spPr>
        <p:txBody>
          <a:bodyPr wrap="square" rtlCol="0">
            <a:spAutoFit/>
          </a:bodyPr>
          <a:lstStyle/>
          <a:p>
            <a:pPr algn="ctr"/>
            <a:r>
              <a:rPr lang="es-MX" sz="2800" b="1" dirty="0" smtClean="0"/>
              <a:t>ACTA</a:t>
            </a:r>
            <a:r>
              <a:rPr lang="es-MX" sz="2800" dirty="0" smtClean="0"/>
              <a:t> </a:t>
            </a:r>
            <a:r>
              <a:rPr lang="es-MX" sz="2800" b="1" dirty="0" smtClean="0"/>
              <a:t>CIRCUNSTANCIADA DE INSPECCIÓN Y VIGILANCIA </a:t>
            </a:r>
            <a:endParaRPr lang="es-MX" sz="2800" b="1" dirty="0"/>
          </a:p>
        </p:txBody>
      </p:sp>
      <p:pic>
        <p:nvPicPr>
          <p:cNvPr id="5" name="Imagen 7"/>
          <p:cNvPicPr>
            <a:picLocks noChangeAspect="1"/>
          </p:cNvPicPr>
          <p:nvPr/>
        </p:nvPicPr>
        <p:blipFill rotWithShape="1">
          <a:blip r:embed="rId2"/>
          <a:srcRect l="31165" t="19720" r="29302" b="12207"/>
          <a:stretch/>
        </p:blipFill>
        <p:spPr>
          <a:xfrm>
            <a:off x="263174" y="1287752"/>
            <a:ext cx="5729451" cy="5549468"/>
          </a:xfrm>
          <a:prstGeom prst="rect">
            <a:avLst/>
          </a:prstGeom>
        </p:spPr>
      </p:pic>
      <p:pic>
        <p:nvPicPr>
          <p:cNvPr id="6" name="Imagen 4"/>
          <p:cNvPicPr>
            <a:picLocks noChangeAspect="1"/>
          </p:cNvPicPr>
          <p:nvPr/>
        </p:nvPicPr>
        <p:blipFill rotWithShape="1">
          <a:blip r:embed="rId3"/>
          <a:srcRect l="32208" t="6888" r="30356" b="26321"/>
          <a:stretch/>
        </p:blipFill>
        <p:spPr>
          <a:xfrm>
            <a:off x="6380019" y="1372051"/>
            <a:ext cx="5369489" cy="5388817"/>
          </a:xfrm>
          <a:prstGeom prst="rect">
            <a:avLst/>
          </a:prstGeom>
        </p:spPr>
      </p:pic>
    </p:spTree>
    <p:extLst>
      <p:ext uri="{BB962C8B-B14F-4D97-AF65-F5344CB8AC3E}">
        <p14:creationId xmlns:p14="http://schemas.microsoft.com/office/powerpoint/2010/main" val="21329382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26145" t="21144" r="23592" b="11049"/>
          <a:stretch/>
        </p:blipFill>
        <p:spPr>
          <a:xfrm>
            <a:off x="2597989" y="1499922"/>
            <a:ext cx="6981966" cy="5298218"/>
          </a:xfrm>
          <a:prstGeom prst="rect">
            <a:avLst/>
          </a:prstGeom>
        </p:spPr>
      </p:pic>
      <p:sp>
        <p:nvSpPr>
          <p:cNvPr id="6" name="CuadroTexto 6"/>
          <p:cNvSpPr txBox="1">
            <a:spLocks noGrp="1"/>
          </p:cNvSpPr>
          <p:nvPr>
            <p:ph type="title"/>
          </p:nvPr>
        </p:nvSpPr>
        <p:spPr>
          <a:xfrm>
            <a:off x="1219347" y="535786"/>
            <a:ext cx="8761413" cy="706964"/>
          </a:xfrm>
          <a:prstGeom prst="rect">
            <a:avLst/>
          </a:prstGeom>
          <a:noFill/>
        </p:spPr>
        <p:txBody>
          <a:bodyPr wrap="square" rtlCol="0">
            <a:spAutoFit/>
          </a:bodyPr>
          <a:lstStyle/>
          <a:p>
            <a:pPr algn="ctr"/>
            <a:r>
              <a:rPr lang="es-MX" sz="2800" b="1" dirty="0" smtClean="0"/>
              <a:t>ACTA</a:t>
            </a:r>
            <a:r>
              <a:rPr lang="es-MX" sz="2800" dirty="0" smtClean="0"/>
              <a:t> </a:t>
            </a:r>
            <a:r>
              <a:rPr lang="es-MX" sz="2800" b="1" dirty="0" smtClean="0"/>
              <a:t>CIRCUNSTANCIADA DE INSPECCIÓN Y VIGILANCIA </a:t>
            </a:r>
            <a:endParaRPr lang="es-MX" sz="2800" b="1" dirty="0"/>
          </a:p>
        </p:txBody>
      </p:sp>
    </p:spTree>
    <p:extLst>
      <p:ext uri="{BB962C8B-B14F-4D97-AF65-F5344CB8AC3E}">
        <p14:creationId xmlns:p14="http://schemas.microsoft.com/office/powerpoint/2010/main" val="15865903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PROCEDIMIENTO</a:t>
            </a:r>
          </a:p>
        </p:txBody>
      </p:sp>
      <p:sp>
        <p:nvSpPr>
          <p:cNvPr id="3" name="Marcador de texto 2"/>
          <p:cNvSpPr>
            <a:spLocks noGrp="1"/>
          </p:cNvSpPr>
          <p:nvPr>
            <p:ph type="body" idx="1"/>
          </p:nvPr>
        </p:nvSpPr>
        <p:spPr/>
        <p:txBody>
          <a:bodyPr/>
          <a:lstStyle/>
          <a:p>
            <a:r>
              <a:rPr lang="es-MX" dirty="0"/>
              <a:t>DE INSPECCIÓN</a:t>
            </a:r>
          </a:p>
        </p:txBody>
      </p:sp>
    </p:spTree>
    <p:extLst>
      <p:ext uri="{BB962C8B-B14F-4D97-AF65-F5344CB8AC3E}">
        <p14:creationId xmlns:p14="http://schemas.microsoft.com/office/powerpoint/2010/main" val="9959147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CUMPLIMIENTOS AMBIENTALES DE COMPETENCIA MUNICIPAL</a:t>
            </a:r>
          </a:p>
        </p:txBody>
      </p:sp>
      <p:sp>
        <p:nvSpPr>
          <p:cNvPr id="3" name="Marcador de texto 2"/>
          <p:cNvSpPr>
            <a:spLocks noGrp="1"/>
          </p:cNvSpPr>
          <p:nvPr>
            <p:ph type="body" idx="1"/>
          </p:nvPr>
        </p:nvSpPr>
        <p:spPr/>
        <p:txBody>
          <a:bodyPr/>
          <a:lstStyle/>
          <a:p>
            <a:r>
              <a:rPr lang="es-MX" dirty="0"/>
              <a:t> LICENCIA MUNICIPAL DE MEDIO AMBIENTE</a:t>
            </a:r>
          </a:p>
        </p:txBody>
      </p:sp>
    </p:spTree>
    <p:extLst>
      <p:ext uri="{BB962C8B-B14F-4D97-AF65-F5344CB8AC3E}">
        <p14:creationId xmlns:p14="http://schemas.microsoft.com/office/powerpoint/2010/main" val="3412214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CUMPLIMIENTOS AMBIENTALES DE COMPETENCIA MUNICIPAL</a:t>
            </a:r>
          </a:p>
        </p:txBody>
      </p:sp>
      <p:sp>
        <p:nvSpPr>
          <p:cNvPr id="3" name="Marcador de texto 2"/>
          <p:cNvSpPr>
            <a:spLocks noGrp="1"/>
          </p:cNvSpPr>
          <p:nvPr>
            <p:ph type="body" idx="1"/>
          </p:nvPr>
        </p:nvSpPr>
        <p:spPr/>
        <p:txBody>
          <a:bodyPr/>
          <a:lstStyle/>
          <a:p>
            <a:r>
              <a:rPr lang="es-MX" dirty="0"/>
              <a:t>REGISTRO COMO GENERADOR DE RESIDUOS SÓLIDOS URBANOS</a:t>
            </a:r>
          </a:p>
        </p:txBody>
      </p:sp>
    </p:spTree>
    <p:extLst>
      <p:ext uri="{BB962C8B-B14F-4D97-AF65-F5344CB8AC3E}">
        <p14:creationId xmlns:p14="http://schemas.microsoft.com/office/powerpoint/2010/main" val="1533253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CUMPLIMIENTOS AMBIENTALES DE COMPETENCIA MUNICIPAL</a:t>
            </a:r>
          </a:p>
        </p:txBody>
      </p:sp>
      <p:sp>
        <p:nvSpPr>
          <p:cNvPr id="3" name="Marcador de texto 2"/>
          <p:cNvSpPr>
            <a:spLocks noGrp="1"/>
          </p:cNvSpPr>
          <p:nvPr>
            <p:ph type="body" idx="1"/>
          </p:nvPr>
        </p:nvSpPr>
        <p:spPr/>
        <p:txBody>
          <a:bodyPr/>
          <a:lstStyle/>
          <a:p>
            <a:r>
              <a:rPr lang="es-MX" dirty="0"/>
              <a:t>REGISTRO DE DESCARGA DE AGUAS RESIDUALES</a:t>
            </a:r>
          </a:p>
        </p:txBody>
      </p:sp>
    </p:spTree>
    <p:extLst>
      <p:ext uri="{BB962C8B-B14F-4D97-AF65-F5344CB8AC3E}">
        <p14:creationId xmlns:p14="http://schemas.microsoft.com/office/powerpoint/2010/main" val="1762170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CUMPLIMIENTOS AMBIENTALES DE COMPETENCIA MUNICIPAL</a:t>
            </a:r>
          </a:p>
        </p:txBody>
      </p:sp>
      <p:sp>
        <p:nvSpPr>
          <p:cNvPr id="3" name="Marcador de texto 2"/>
          <p:cNvSpPr>
            <a:spLocks noGrp="1"/>
          </p:cNvSpPr>
          <p:nvPr>
            <p:ph type="body" idx="1"/>
          </p:nvPr>
        </p:nvSpPr>
        <p:spPr/>
        <p:txBody>
          <a:bodyPr/>
          <a:lstStyle/>
          <a:p>
            <a:r>
              <a:rPr lang="es-MX" dirty="0"/>
              <a:t>LICENCIA DE FUENTES FIJAS</a:t>
            </a:r>
          </a:p>
        </p:txBody>
      </p:sp>
    </p:spTree>
    <p:extLst>
      <p:ext uri="{BB962C8B-B14F-4D97-AF65-F5344CB8AC3E}">
        <p14:creationId xmlns:p14="http://schemas.microsoft.com/office/powerpoint/2010/main" val="27334206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CUMPLIMIENTOS AMBIENTALES DE COMPETENCIA MUNICIPAL</a:t>
            </a:r>
          </a:p>
        </p:txBody>
      </p:sp>
      <p:sp>
        <p:nvSpPr>
          <p:cNvPr id="3" name="Marcador de texto 2"/>
          <p:cNvSpPr>
            <a:spLocks noGrp="1"/>
          </p:cNvSpPr>
          <p:nvPr>
            <p:ph type="body" idx="1"/>
          </p:nvPr>
        </p:nvSpPr>
        <p:spPr/>
        <p:txBody>
          <a:bodyPr/>
          <a:lstStyle/>
          <a:p>
            <a:r>
              <a:rPr lang="es-MX" dirty="0"/>
              <a:t>LICENCIA DE USO DE SUELO</a:t>
            </a:r>
          </a:p>
        </p:txBody>
      </p:sp>
    </p:spTree>
    <p:extLst>
      <p:ext uri="{BB962C8B-B14F-4D97-AF65-F5344CB8AC3E}">
        <p14:creationId xmlns:p14="http://schemas.microsoft.com/office/powerpoint/2010/main" val="1989468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CUMPLIMIENTOS AMBIENTALES DE COMPETENCIA MUNICIPAL</a:t>
            </a:r>
          </a:p>
        </p:txBody>
      </p:sp>
      <p:sp>
        <p:nvSpPr>
          <p:cNvPr id="3" name="Marcador de texto 2"/>
          <p:cNvSpPr>
            <a:spLocks noGrp="1"/>
          </p:cNvSpPr>
          <p:nvPr>
            <p:ph type="body" idx="1"/>
          </p:nvPr>
        </p:nvSpPr>
        <p:spPr/>
        <p:txBody>
          <a:bodyPr>
            <a:normAutofit fontScale="85000" lnSpcReduction="10000"/>
          </a:bodyPr>
          <a:lstStyle/>
          <a:p>
            <a:r>
              <a:rPr lang="es-MX" dirty="0"/>
              <a:t>DETRMINACIONES DEL PLAN DE ORDENAMIENTO TERRITORIAL Y DESARROLLO URBANO</a:t>
            </a:r>
          </a:p>
          <a:p>
            <a:r>
              <a:rPr lang="es-MX" dirty="0"/>
              <a:t>SUPERFICIE LIBRE DE </a:t>
            </a:r>
            <a:r>
              <a:rPr lang="es-MX" dirty="0" smtClean="0"/>
              <a:t>CONSTRUCCIÓN</a:t>
            </a:r>
            <a:endParaRPr lang="es-MX" dirty="0"/>
          </a:p>
          <a:p>
            <a:r>
              <a:rPr lang="es-MX" dirty="0"/>
              <a:t>ÁREAS VERDES</a:t>
            </a:r>
          </a:p>
          <a:p>
            <a:r>
              <a:rPr lang="es-MX" dirty="0"/>
              <a:t>SUPERFICIE ARBOLADA</a:t>
            </a:r>
          </a:p>
        </p:txBody>
      </p:sp>
    </p:spTree>
    <p:extLst>
      <p:ext uri="{BB962C8B-B14F-4D97-AF65-F5344CB8AC3E}">
        <p14:creationId xmlns:p14="http://schemas.microsoft.com/office/powerpoint/2010/main" val="3239851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0047" y="599463"/>
            <a:ext cx="5398244" cy="1381737"/>
          </a:xfrm>
        </p:spPr>
        <p:txBody>
          <a:bodyPr/>
          <a:lstStyle/>
          <a:p>
            <a:r>
              <a:rPr lang="es-MX" sz="3200" b="1" dirty="0">
                <a:effectLst>
                  <a:outerShdw blurRad="38100" dist="38100" dir="2700000" algn="tl">
                    <a:srgbClr val="000000">
                      <a:alpha val="43137"/>
                    </a:srgbClr>
                  </a:outerShdw>
                </a:effectLst>
              </a:rPr>
              <a:t>El MUNICIPIO DE REYNOSA, TAMAULIPAS</a:t>
            </a:r>
          </a:p>
        </p:txBody>
      </p:sp>
      <p:sp>
        <p:nvSpPr>
          <p:cNvPr id="3" name="Marcador de texto 2"/>
          <p:cNvSpPr>
            <a:spLocks noGrp="1"/>
          </p:cNvSpPr>
          <p:nvPr>
            <p:ph type="body" idx="1"/>
          </p:nvPr>
        </p:nvSpPr>
        <p:spPr>
          <a:xfrm>
            <a:off x="896538" y="2078184"/>
            <a:ext cx="4950077" cy="4100945"/>
          </a:xfrm>
        </p:spPr>
        <p:txBody>
          <a:bodyPr>
            <a:normAutofit/>
          </a:bodyPr>
          <a:lstStyle/>
          <a:p>
            <a:pPr marL="171450" indent="-171450">
              <a:buFont typeface="Arial" panose="020B0604020202020204" pitchFamily="34" charset="0"/>
              <a:buChar char="•"/>
            </a:pPr>
            <a:r>
              <a:rPr lang="es-MX" sz="1800" b="1" dirty="0"/>
              <a:t>REYNOSA, SE CONSTITUYE COMO MUNICIPIO, EL </a:t>
            </a:r>
            <a:r>
              <a:rPr lang="es-MX" sz="1800" b="1" dirty="0" smtClean="0"/>
              <a:t>14 </a:t>
            </a:r>
            <a:r>
              <a:rPr lang="es-MX" sz="1800" b="1" dirty="0"/>
              <a:t>DE </a:t>
            </a:r>
            <a:r>
              <a:rPr lang="es-MX" sz="1800" b="1" dirty="0" smtClean="0"/>
              <a:t>marzo </a:t>
            </a:r>
            <a:r>
              <a:rPr lang="es-MX" sz="1800" b="1" dirty="0"/>
              <a:t>DEL </a:t>
            </a:r>
            <a:r>
              <a:rPr lang="es-MX" sz="1800" b="1"/>
              <a:t>AÑO </a:t>
            </a:r>
            <a:r>
              <a:rPr lang="es-MX" sz="1800" b="1" smtClean="0"/>
              <a:t>1749</a:t>
            </a:r>
            <a:endParaRPr lang="es-MX" sz="1800" b="1" dirty="0"/>
          </a:p>
          <a:p>
            <a:pPr marL="171450" indent="-171450">
              <a:buFont typeface="Arial" panose="020B0604020202020204" pitchFamily="34" charset="0"/>
              <a:buChar char="•"/>
            </a:pPr>
            <a:r>
              <a:rPr lang="es-MX" sz="1800" b="1" dirty="0"/>
              <a:t>CUENTA CON 646,202 Habitantes</a:t>
            </a:r>
          </a:p>
          <a:p>
            <a:pPr marL="171450" indent="-171450">
              <a:buFont typeface="Arial" panose="020B0604020202020204" pitchFamily="34" charset="0"/>
              <a:buChar char="•"/>
            </a:pPr>
            <a:r>
              <a:rPr lang="es-MX" sz="1800" b="1" dirty="0"/>
              <a:t>Representa el 33 por ciento del territorio del estado Tamaulipas</a:t>
            </a:r>
          </a:p>
          <a:p>
            <a:pPr marL="171450" indent="-171450">
              <a:buFont typeface="Arial" panose="020B0604020202020204" pitchFamily="34" charset="0"/>
              <a:buChar char="•"/>
            </a:pPr>
            <a:r>
              <a:rPr lang="es-MX" sz="1800" b="1" dirty="0"/>
              <a:t>Alberga a casi 200 industrias del sector manufacturero</a:t>
            </a:r>
          </a:p>
          <a:p>
            <a:pPr marL="171450" indent="-171450">
              <a:buFont typeface="Arial" panose="020B0604020202020204" pitchFamily="34" charset="0"/>
              <a:buChar char="•"/>
            </a:pPr>
            <a:r>
              <a:rPr lang="es-MX" sz="1800" b="1" dirty="0"/>
              <a:t>Representa el xx por ciento de la mano de obra (empleos) de tamaulipas</a:t>
            </a:r>
          </a:p>
        </p:txBody>
      </p:sp>
      <p:grpSp>
        <p:nvGrpSpPr>
          <p:cNvPr id="8" name="Grupo 7"/>
          <p:cNvGrpSpPr/>
          <p:nvPr/>
        </p:nvGrpSpPr>
        <p:grpSpPr>
          <a:xfrm>
            <a:off x="7093523" y="3948540"/>
            <a:ext cx="4774891" cy="2604658"/>
            <a:chOff x="6885709" y="4045524"/>
            <a:chExt cx="4774891" cy="2604658"/>
          </a:xfrm>
        </p:grpSpPr>
        <p:sp>
          <p:nvSpPr>
            <p:cNvPr id="7" name="Rectángulo: esquinas superiores cortadas 6"/>
            <p:cNvSpPr/>
            <p:nvPr/>
          </p:nvSpPr>
          <p:spPr>
            <a:xfrm>
              <a:off x="6885709" y="4045524"/>
              <a:ext cx="4774891" cy="2604658"/>
            </a:xfrm>
            <a:prstGeom prst="snip2SameRect">
              <a:avLst>
                <a:gd name="adj1" fmla="val 1560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Marcador de texto 2"/>
            <p:cNvSpPr txBox="1">
              <a:spLocks/>
            </p:cNvSpPr>
            <p:nvPr/>
          </p:nvSpPr>
          <p:spPr>
            <a:xfrm>
              <a:off x="6885709" y="4211783"/>
              <a:ext cx="4774891" cy="2369135"/>
            </a:xfrm>
            <a:prstGeom prst="rect">
              <a:avLst/>
            </a:prstGeom>
            <a:noFill/>
          </p:spPr>
          <p:txBody>
            <a:bodyPr vert="horz" lIns="91440" tIns="45720" rIns="91440" bIns="45720" rtlCol="0" anchor="ctr">
              <a:normAutofit fontScale="92500" lnSpcReduction="10000"/>
            </a:bodyPr>
            <a:lstStyle>
              <a:lvl1pPr marL="0" indent="0" algn="l" defTabSz="457200" rtl="0" eaLnBrk="1" latinLnBrk="0" hangingPunct="1">
                <a:spcBef>
                  <a:spcPts val="1000"/>
                </a:spcBef>
                <a:spcAft>
                  <a:spcPts val="0"/>
                </a:spcAft>
                <a:buClr>
                  <a:schemeClr val="accent1"/>
                </a:buClr>
                <a:buSzPct val="80000"/>
                <a:buFont typeface="Wingdings 3" charset="2"/>
                <a:buNone/>
                <a:defRPr sz="2000" b="0" i="0" kern="1200" cap="all">
                  <a:solidFill>
                    <a:schemeClr val="accent1"/>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b="0" i="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n-lt"/>
                  <a:ea typeface="+mn-ea"/>
                  <a:cs typeface="+mn-cs"/>
                </a:defRPr>
              </a:lvl9pPr>
            </a:lstStyle>
            <a:p>
              <a:pPr marL="285750" indent="-285750" algn="ctr">
                <a:buClr>
                  <a:schemeClr val="tx2"/>
                </a:buClr>
                <a:buSzPct val="102000"/>
                <a:buFont typeface="Wingdings" panose="05000000000000000000" pitchFamily="2" charset="2"/>
                <a:buChar char="v"/>
              </a:pPr>
              <a:r>
                <a:rPr lang="es-MX" sz="1600" b="1" cap="none" dirty="0">
                  <a:ln w="0"/>
                  <a:solidFill>
                    <a:schemeClr val="tx1"/>
                  </a:solidFill>
                  <a:effectLst>
                    <a:outerShdw blurRad="38100" dist="19050" dir="2700000" algn="tl" rotWithShape="0">
                      <a:schemeClr val="dk1">
                        <a:alpha val="40000"/>
                      </a:schemeClr>
                    </a:outerShdw>
                  </a:effectLst>
                </a:rPr>
                <a:t>ART. 115 CONSTITUCIÓN MEXICANA</a:t>
              </a:r>
            </a:p>
            <a:p>
              <a:pPr marL="285750" indent="-285750" algn="ctr">
                <a:buClr>
                  <a:schemeClr val="tx2"/>
                </a:buClr>
                <a:buSzPct val="102000"/>
                <a:buFont typeface="Wingdings" panose="05000000000000000000" pitchFamily="2" charset="2"/>
                <a:buChar char="v"/>
              </a:pPr>
              <a:r>
                <a:rPr lang="es-MX" sz="1600" b="1" cap="none" dirty="0">
                  <a:ln w="0"/>
                  <a:solidFill>
                    <a:schemeClr val="tx1"/>
                  </a:solidFill>
                  <a:effectLst>
                    <a:outerShdw blurRad="38100" dist="19050" dir="2700000" algn="tl" rotWithShape="0">
                      <a:schemeClr val="dk1">
                        <a:alpha val="40000"/>
                      </a:schemeClr>
                    </a:outerShdw>
                  </a:effectLst>
                </a:rPr>
                <a:t>CONSTITUCIÓN DE TAMAULIPAS</a:t>
              </a:r>
            </a:p>
            <a:p>
              <a:pPr marL="285750" indent="-285750" algn="ctr">
                <a:buClr>
                  <a:schemeClr val="tx2"/>
                </a:buClr>
                <a:buSzPct val="102000"/>
                <a:buFont typeface="Wingdings" panose="05000000000000000000" pitchFamily="2" charset="2"/>
                <a:buChar char="v"/>
              </a:pPr>
              <a:r>
                <a:rPr lang="es-MX" sz="1600" b="1" cap="none" dirty="0">
                  <a:ln w="0"/>
                  <a:solidFill>
                    <a:schemeClr val="tx1"/>
                  </a:solidFill>
                  <a:effectLst>
                    <a:outerShdw blurRad="38100" dist="19050" dir="2700000" algn="tl" rotWithShape="0">
                      <a:schemeClr val="dk1">
                        <a:alpha val="40000"/>
                      </a:schemeClr>
                    </a:outerShdw>
                  </a:effectLst>
                </a:rPr>
                <a:t>CÓDIGO MUNICIPAL DE TAMAULIPAS</a:t>
              </a:r>
            </a:p>
            <a:p>
              <a:pPr marL="285750" indent="-285750" algn="ctr">
                <a:buClr>
                  <a:schemeClr val="tx2"/>
                </a:buClr>
                <a:buSzPct val="102000"/>
                <a:buFont typeface="Wingdings" panose="05000000000000000000" pitchFamily="2" charset="2"/>
                <a:buChar char="v"/>
              </a:pPr>
              <a:r>
                <a:rPr lang="es-MX" sz="1600" b="1" cap="none" dirty="0">
                  <a:ln w="0"/>
                  <a:solidFill>
                    <a:schemeClr val="tx1"/>
                  </a:solidFill>
                  <a:effectLst>
                    <a:outerShdw blurRad="38100" dist="19050" dir="2700000" algn="tl" rotWithShape="0">
                      <a:schemeClr val="dk1">
                        <a:alpha val="40000"/>
                      </a:schemeClr>
                    </a:outerShdw>
                  </a:effectLst>
                </a:rPr>
                <a:t>CÓDIGO PARA EL DESARROLLO SUSTENTABLE DEL ESTADO DE TAMAULIPAS</a:t>
              </a:r>
            </a:p>
            <a:p>
              <a:pPr marL="285750" indent="-285750" algn="ctr">
                <a:buClr>
                  <a:schemeClr val="tx2"/>
                </a:buClr>
                <a:buSzPct val="102000"/>
                <a:buFont typeface="Wingdings" panose="05000000000000000000" pitchFamily="2" charset="2"/>
                <a:buChar char="v"/>
              </a:pPr>
              <a:r>
                <a:rPr lang="es-MX" sz="1600" b="1" cap="none" dirty="0">
                  <a:ln w="0"/>
                  <a:solidFill>
                    <a:schemeClr val="tx1"/>
                  </a:solidFill>
                  <a:effectLst>
                    <a:outerShdw blurRad="38100" dist="19050" dir="2700000" algn="tl" rotWithShape="0">
                      <a:schemeClr val="dk1">
                        <a:alpha val="40000"/>
                      </a:schemeClr>
                    </a:outerShdw>
                  </a:effectLst>
                </a:rPr>
                <a:t>REGLAMENTO DEL EQUILIBRIO ECOLÓGICO Y PROTECCIÓN AL AMBIENTE DEL MUNICIPIO DE REYNOSA</a:t>
              </a:r>
            </a:p>
          </p:txBody>
        </p:sp>
      </p:grpSp>
      <p:sp>
        <p:nvSpPr>
          <p:cNvPr id="9" name="Rectángulo 8"/>
          <p:cNvSpPr/>
          <p:nvPr/>
        </p:nvSpPr>
        <p:spPr>
          <a:xfrm>
            <a:off x="6747163" y="2"/>
            <a:ext cx="5430982" cy="14270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rotWithShape="1">
          <a:blip r:embed="rId2"/>
          <a:srcRect l="1970" t="18182" r="71587" b="33122"/>
          <a:stretch/>
        </p:blipFill>
        <p:spPr>
          <a:xfrm>
            <a:off x="8198346" y="294654"/>
            <a:ext cx="2565244" cy="3543046"/>
          </a:xfrm>
          <a:prstGeom prst="rect">
            <a:avLst/>
          </a:prstGeom>
        </p:spPr>
      </p:pic>
    </p:spTree>
    <p:extLst>
      <p:ext uri="{BB962C8B-B14F-4D97-AF65-F5344CB8AC3E}">
        <p14:creationId xmlns:p14="http://schemas.microsoft.com/office/powerpoint/2010/main" val="1859574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637304"/>
            <a:ext cx="2793159" cy="1343881"/>
          </a:xfrm>
        </p:spPr>
        <p:txBody>
          <a:bodyPr/>
          <a:lstStyle/>
          <a:p>
            <a:r>
              <a:rPr lang="es-MX" sz="3600" b="1" dirty="0">
                <a:effectLst>
                  <a:outerShdw blurRad="38100" dist="38100" dir="2700000" algn="tl">
                    <a:srgbClr val="000000">
                      <a:alpha val="43137"/>
                    </a:srgbClr>
                  </a:outerShdw>
                </a:effectLst>
              </a:rPr>
              <a:t>Que Hace Reynosa</a:t>
            </a:r>
          </a:p>
        </p:txBody>
      </p:sp>
      <p:sp>
        <p:nvSpPr>
          <p:cNvPr id="4" name="Marcador de texto 3"/>
          <p:cNvSpPr>
            <a:spLocks noGrp="1"/>
          </p:cNvSpPr>
          <p:nvPr>
            <p:ph type="body" sz="half" idx="2"/>
          </p:nvPr>
        </p:nvSpPr>
        <p:spPr>
          <a:xfrm>
            <a:off x="725465" y="2092029"/>
            <a:ext cx="3666426" cy="4189013"/>
          </a:xfrm>
        </p:spPr>
        <p:txBody>
          <a:bodyPr>
            <a:normAutofit fontScale="85000" lnSpcReduction="20000"/>
          </a:bodyPr>
          <a:lstStyle/>
          <a:p>
            <a:pPr marL="171450" indent="-171450">
              <a:buFont typeface="Arial" panose="020B0604020202020204" pitchFamily="34" charset="0"/>
              <a:buChar char="•"/>
            </a:pPr>
            <a:r>
              <a:rPr lang="es-MX" sz="1900" b="1" dirty="0"/>
              <a:t>Suministra el agua potable a 427 Colonias desde el Río Bravo</a:t>
            </a:r>
          </a:p>
          <a:p>
            <a:pPr marL="171450" indent="-171450">
              <a:buFont typeface="Arial" panose="020B0604020202020204" pitchFamily="34" charset="0"/>
              <a:buChar char="•"/>
            </a:pPr>
            <a:r>
              <a:rPr lang="es-MX" sz="1900" b="1" dirty="0"/>
              <a:t>Construye y administra las redes de drenaje y alcantarillado</a:t>
            </a:r>
          </a:p>
          <a:p>
            <a:pPr marL="171450" indent="-171450">
              <a:buFont typeface="Arial" panose="020B0604020202020204" pitchFamily="34" charset="0"/>
              <a:buChar char="•"/>
            </a:pPr>
            <a:r>
              <a:rPr lang="es-MX" sz="1900" b="1" dirty="0"/>
              <a:t>Realiza el tratamiento de las descargas de aguas residuales que llegan a la red</a:t>
            </a:r>
          </a:p>
          <a:p>
            <a:pPr marL="171450" indent="-171450">
              <a:buFont typeface="Arial" panose="020B0604020202020204" pitchFamily="34" charset="0"/>
              <a:buChar char="•"/>
            </a:pPr>
            <a:r>
              <a:rPr lang="es-MX" sz="1900" b="1" dirty="0"/>
              <a:t>Recolecta y Transporta 500 Ton/Día de RSU </a:t>
            </a:r>
          </a:p>
          <a:p>
            <a:pPr marL="171450" indent="-171450">
              <a:buFont typeface="Arial" panose="020B0604020202020204" pitchFamily="34" charset="0"/>
              <a:buChar char="•"/>
            </a:pPr>
            <a:r>
              <a:rPr lang="es-MX" sz="1900" b="1" dirty="0"/>
              <a:t>La SOP, regula a través de su dirección de medio ambiente el equilibrio ecológico y la protección ambiental del territorio municipal</a:t>
            </a:r>
          </a:p>
          <a:p>
            <a:pPr marL="171450" indent="-171450">
              <a:buFont typeface="Arial" panose="020B0604020202020204" pitchFamily="34" charset="0"/>
              <a:buChar char="•"/>
            </a:pPr>
            <a:r>
              <a:rPr lang="es-MX" sz="1900" b="1" dirty="0"/>
              <a:t>Administra los Servicios Públicos</a:t>
            </a:r>
          </a:p>
          <a:p>
            <a:pPr marL="171450" indent="-171450">
              <a:buFont typeface="Arial" panose="020B0604020202020204" pitchFamily="34" charset="0"/>
              <a:buChar char="•"/>
            </a:pPr>
            <a:r>
              <a:rPr lang="es-MX" sz="1900" b="1" dirty="0"/>
              <a:t>Construye Obra social</a:t>
            </a:r>
          </a:p>
          <a:p>
            <a:endParaRPr lang="es-MX" sz="1600" dirty="0"/>
          </a:p>
        </p:txBody>
      </p:sp>
      <p:grpSp>
        <p:nvGrpSpPr>
          <p:cNvPr id="9" name="Grupo 8"/>
          <p:cNvGrpSpPr/>
          <p:nvPr/>
        </p:nvGrpSpPr>
        <p:grpSpPr>
          <a:xfrm>
            <a:off x="5909933" y="459576"/>
            <a:ext cx="4328582" cy="1632453"/>
            <a:chOff x="5771382" y="4629792"/>
            <a:chExt cx="4674945" cy="1976438"/>
          </a:xfrm>
        </p:grpSpPr>
        <p:pic>
          <p:nvPicPr>
            <p:cNvPr id="6" name="Imagen 5"/>
            <p:cNvPicPr/>
            <p:nvPr/>
          </p:nvPicPr>
          <p:blipFill>
            <a:blip r:embed="rId2" cstate="print">
              <a:extLst>
                <a:ext uri="{28A0092B-C50C-407E-A947-70E740481C1C}">
                  <a14:useLocalDpi xmlns:a14="http://schemas.microsoft.com/office/drawing/2010/main" val="0"/>
                </a:ext>
              </a:extLst>
            </a:blip>
            <a:stretch>
              <a:fillRect/>
            </a:stretch>
          </p:blipFill>
          <p:spPr>
            <a:xfrm>
              <a:off x="5771382" y="4629792"/>
              <a:ext cx="4674945" cy="1976438"/>
            </a:xfrm>
            <a:prstGeom prst="rect">
              <a:avLst/>
            </a:prstGeom>
          </p:spPr>
        </p:pic>
        <p:sp>
          <p:nvSpPr>
            <p:cNvPr id="7" name="Rectángulo 6"/>
            <p:cNvSpPr/>
            <p:nvPr/>
          </p:nvSpPr>
          <p:spPr>
            <a:xfrm>
              <a:off x="7675418" y="4890655"/>
              <a:ext cx="2202873" cy="2909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7093527" y="5888182"/>
              <a:ext cx="3352800" cy="263236"/>
            </a:xfrm>
            <a:prstGeom prst="rect">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5" name="Marcador de contenido 4"/>
          <p:cNvPicPr>
            <a:picLocks noGrp="1" noChangeAspect="1"/>
          </p:cNvPicPr>
          <p:nvPr>
            <p:ph idx="1"/>
          </p:nvPr>
        </p:nvPicPr>
        <p:blipFill rotWithShape="1">
          <a:blip r:embed="rId3"/>
          <a:srcRect l="2546" t="13182" r="9878"/>
          <a:stretch/>
        </p:blipFill>
        <p:spPr>
          <a:xfrm>
            <a:off x="6303830" y="2311722"/>
            <a:ext cx="4003964" cy="3969320"/>
          </a:xfrm>
        </p:spPr>
      </p:pic>
    </p:spTree>
    <p:extLst>
      <p:ext uri="{BB962C8B-B14F-4D97-AF65-F5344CB8AC3E}">
        <p14:creationId xmlns:p14="http://schemas.microsoft.com/office/powerpoint/2010/main" val="1347474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1063416"/>
            <a:ext cx="9984101" cy="1379755"/>
          </a:xfrm>
        </p:spPr>
        <p:txBody>
          <a:bodyPr/>
          <a:lstStyle/>
          <a:p>
            <a:pPr algn="ctr"/>
            <a:r>
              <a:rPr lang="es-MX" b="1" dirty="0">
                <a:effectLst>
                  <a:outerShdw blurRad="38100" dist="38100" dir="2700000" algn="tl">
                    <a:srgbClr val="000000">
                      <a:alpha val="43137"/>
                    </a:srgbClr>
                  </a:outerShdw>
                </a:effectLst>
              </a:rPr>
              <a:t>Secretaría de Obras Públicas, Desarrollo Urbano y Medio Ambiente</a:t>
            </a:r>
          </a:p>
        </p:txBody>
      </p:sp>
      <p:sp>
        <p:nvSpPr>
          <p:cNvPr id="3" name="Marcador de texto 2"/>
          <p:cNvSpPr>
            <a:spLocks noGrp="1"/>
          </p:cNvSpPr>
          <p:nvPr>
            <p:ph type="body" sz="half" idx="2"/>
          </p:nvPr>
        </p:nvSpPr>
        <p:spPr>
          <a:xfrm>
            <a:off x="1445903" y="3543300"/>
            <a:ext cx="8825659" cy="2476500"/>
          </a:xfrm>
        </p:spPr>
        <p:txBody>
          <a:bodyPr/>
          <a:lstStyle/>
          <a:p>
            <a:r>
              <a:rPr lang="es-MX" sz="2000" b="1" dirty="0">
                <a:effectLst>
                  <a:outerShdw blurRad="38100" dist="38100" dir="2700000" algn="tl">
                    <a:srgbClr val="000000">
                      <a:alpha val="43137"/>
                    </a:srgbClr>
                  </a:outerShdw>
                </a:effectLst>
              </a:rPr>
              <a:t>Subsecretaría de Desarrollo Urbano y Medio Ambiente</a:t>
            </a:r>
          </a:p>
          <a:p>
            <a:pPr marL="1270000" indent="-285750">
              <a:buFont typeface="Wingdings" panose="05000000000000000000" pitchFamily="2" charset="2"/>
              <a:buChar char="Ø"/>
            </a:pPr>
            <a:r>
              <a:rPr lang="es-MX" b="1" dirty="0">
                <a:solidFill>
                  <a:schemeClr val="tx2"/>
                </a:solidFill>
              </a:rPr>
              <a:t>Dirección de Medio Ambiente</a:t>
            </a:r>
          </a:p>
          <a:p>
            <a:pPr marL="1270000" indent="-285750">
              <a:buFont typeface="Wingdings" panose="05000000000000000000" pitchFamily="2" charset="2"/>
              <a:buChar char="Ø"/>
            </a:pPr>
            <a:r>
              <a:rPr lang="es-MX" b="1" dirty="0"/>
              <a:t>Dirección de Desarrollo Urbano</a:t>
            </a:r>
          </a:p>
          <a:p>
            <a:pPr marL="1270000" indent="-285750">
              <a:buFont typeface="Wingdings" panose="05000000000000000000" pitchFamily="2" charset="2"/>
              <a:buChar char="Ø"/>
            </a:pPr>
            <a:r>
              <a:rPr lang="es-MX" b="1" dirty="0"/>
              <a:t>Dirección de Movilidad Urbana</a:t>
            </a:r>
          </a:p>
          <a:p>
            <a:pPr marL="1270000" indent="-285750">
              <a:buFont typeface="Wingdings" panose="05000000000000000000" pitchFamily="2" charset="2"/>
              <a:buChar char="Ø"/>
            </a:pPr>
            <a:r>
              <a:rPr lang="es-MX" b="1" dirty="0"/>
              <a:t>Dirección de Inspección y Procesos de Verificación</a:t>
            </a:r>
          </a:p>
          <a:p>
            <a:pPr marL="1270000" indent="-285750">
              <a:buFont typeface="Wingdings" panose="05000000000000000000" pitchFamily="2" charset="2"/>
              <a:buChar char="Ø"/>
            </a:pPr>
            <a:r>
              <a:rPr lang="es-MX" b="1" dirty="0"/>
              <a:t>Instituto Municipal de Planeación Urbana</a:t>
            </a:r>
          </a:p>
        </p:txBody>
      </p:sp>
    </p:spTree>
    <p:extLst>
      <p:ext uri="{BB962C8B-B14F-4D97-AF65-F5344CB8AC3E}">
        <p14:creationId xmlns:p14="http://schemas.microsoft.com/office/powerpoint/2010/main" val="1895248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Atribuciones y Facultades</a:t>
            </a:r>
          </a:p>
        </p:txBody>
      </p:sp>
      <p:sp>
        <p:nvSpPr>
          <p:cNvPr id="3" name="Marcador de texto 2"/>
          <p:cNvSpPr>
            <a:spLocks noGrp="1"/>
          </p:cNvSpPr>
          <p:nvPr>
            <p:ph type="body" idx="1"/>
          </p:nvPr>
        </p:nvSpPr>
        <p:spPr>
          <a:xfrm>
            <a:off x="1154954" y="2613331"/>
            <a:ext cx="3129168" cy="576262"/>
          </a:xfrm>
          <a:solidFill>
            <a:schemeClr val="tx1">
              <a:lumMod val="75000"/>
              <a:lumOff val="25000"/>
            </a:schemeClr>
          </a:solidFill>
        </p:spPr>
        <p:txBody>
          <a:bodyPr/>
          <a:lstStyle/>
          <a:p>
            <a:pPr algn="ctr"/>
            <a:r>
              <a:rPr lang="es-MX" b="1" dirty="0"/>
              <a:t>LGEEPA</a:t>
            </a:r>
          </a:p>
        </p:txBody>
      </p:sp>
      <p:sp>
        <p:nvSpPr>
          <p:cNvPr id="4" name="Marcador de texto 3"/>
          <p:cNvSpPr>
            <a:spLocks noGrp="1"/>
          </p:cNvSpPr>
          <p:nvPr>
            <p:ph type="body" sz="half" idx="15"/>
          </p:nvPr>
        </p:nvSpPr>
        <p:spPr>
          <a:xfrm>
            <a:off x="1154954" y="3193561"/>
            <a:ext cx="3129168" cy="2833493"/>
          </a:xfrm>
          <a:ln>
            <a:solidFill>
              <a:schemeClr val="accent2">
                <a:lumMod val="60000"/>
                <a:lumOff val="40000"/>
              </a:schemeClr>
            </a:solidFill>
          </a:ln>
        </p:spPr>
        <p:txBody>
          <a:bodyPr>
            <a:noAutofit/>
          </a:bodyPr>
          <a:lstStyle/>
          <a:p>
            <a:pPr algn="just"/>
            <a:r>
              <a:rPr lang="es-MX" b="1" dirty="0"/>
              <a:t>ARTÍCULO 8O.- </a:t>
            </a:r>
            <a:r>
              <a:rPr lang="es-MX" dirty="0"/>
              <a:t>Corresponden a los Municipios, de conformidad con lo dispuesto en esta Ley y las leyes locales en la materia, las siguientes facultades:</a:t>
            </a:r>
          </a:p>
          <a:p>
            <a:pPr algn="just"/>
            <a:r>
              <a:rPr lang="es-MX" b="1" dirty="0">
                <a:solidFill>
                  <a:schemeClr val="tx2"/>
                </a:solidFill>
              </a:rPr>
              <a:t>FRACCIONES I A XVI</a:t>
            </a:r>
          </a:p>
          <a:p>
            <a:r>
              <a:rPr lang="es-MX" b="1" dirty="0"/>
              <a:t>ARTÍCULO 10.- </a:t>
            </a:r>
            <a:r>
              <a:rPr lang="es-MX" sz="1100" dirty="0"/>
              <a:t>Los Congresos de los Estados, con arreglo a sus respectivas Constituciones y la Asamblea Legislativa del Distrito Federal, expedirán las disposiciones legales que sean necesarias para regular las materias de su competencia previstas en esta Ley. </a:t>
            </a:r>
            <a:r>
              <a:rPr lang="es-MX" sz="1100" dirty="0">
                <a:solidFill>
                  <a:schemeClr val="tx2"/>
                </a:solidFill>
                <a:highlight>
                  <a:srgbClr val="C0C0C0"/>
                </a:highlight>
              </a:rPr>
              <a:t>Los ayuntamientos, por su parte, dictarán los bandos de policía y buen gobierno, los reglamentos, circulares y disposiciones administrativas que correspondan, para que en sus respectivas circunscripciones</a:t>
            </a:r>
            <a:r>
              <a:rPr lang="es-MX" sz="1100" dirty="0"/>
              <a:t>, se cumplan las previsiones del presente ordenamiento.</a:t>
            </a:r>
          </a:p>
          <a:p>
            <a:r>
              <a:rPr lang="es-MX" sz="1100" b="1" dirty="0">
                <a:solidFill>
                  <a:schemeClr val="tx2"/>
                </a:solidFill>
                <a:highlight>
                  <a:srgbClr val="C0C0C0"/>
                </a:highlight>
              </a:rPr>
              <a:t>En el ejercicio de sus atribuciones</a:t>
            </a:r>
            <a:r>
              <a:rPr lang="es-MX" sz="1100" dirty="0"/>
              <a:t>, los Estados, el Distrito Federal </a:t>
            </a:r>
            <a:r>
              <a:rPr lang="es-MX" sz="1100" dirty="0">
                <a:solidFill>
                  <a:schemeClr val="tx2"/>
                </a:solidFill>
                <a:highlight>
                  <a:srgbClr val="C0C0C0"/>
                </a:highlight>
              </a:rPr>
              <a:t>y los Municipios, observarán las disposiciones de esta Ley y las que de ella se deriven</a:t>
            </a:r>
            <a:r>
              <a:rPr lang="es-MX" sz="1100" dirty="0"/>
              <a:t>.</a:t>
            </a:r>
            <a:endParaRPr lang="es-MX" b="1" dirty="0">
              <a:solidFill>
                <a:schemeClr val="tx2"/>
              </a:solidFill>
            </a:endParaRPr>
          </a:p>
        </p:txBody>
      </p:sp>
      <p:sp>
        <p:nvSpPr>
          <p:cNvPr id="5" name="Marcador de texto 4"/>
          <p:cNvSpPr>
            <a:spLocks noGrp="1"/>
          </p:cNvSpPr>
          <p:nvPr>
            <p:ph type="body" sz="quarter" idx="3"/>
          </p:nvPr>
        </p:nvSpPr>
        <p:spPr>
          <a:xfrm>
            <a:off x="4512721" y="2599534"/>
            <a:ext cx="3145380" cy="576262"/>
          </a:xfrm>
          <a:solidFill>
            <a:schemeClr val="tx1">
              <a:lumMod val="75000"/>
              <a:lumOff val="25000"/>
            </a:schemeClr>
          </a:solidFill>
        </p:spPr>
        <p:txBody>
          <a:bodyPr/>
          <a:lstStyle/>
          <a:p>
            <a:pPr algn="ctr"/>
            <a:r>
              <a:rPr lang="es-MX" b="1" dirty="0"/>
              <a:t>LGPGIR</a:t>
            </a:r>
          </a:p>
        </p:txBody>
      </p:sp>
      <p:sp>
        <p:nvSpPr>
          <p:cNvPr id="6" name="Marcador de texto 5"/>
          <p:cNvSpPr>
            <a:spLocks noGrp="1"/>
          </p:cNvSpPr>
          <p:nvPr>
            <p:ph type="body" sz="half" idx="16"/>
          </p:nvPr>
        </p:nvSpPr>
        <p:spPr>
          <a:ln>
            <a:solidFill>
              <a:schemeClr val="accent2">
                <a:lumMod val="60000"/>
                <a:lumOff val="40000"/>
              </a:schemeClr>
            </a:solidFill>
          </a:ln>
        </p:spPr>
        <p:txBody>
          <a:bodyPr>
            <a:normAutofit fontScale="92500" lnSpcReduction="20000"/>
          </a:bodyPr>
          <a:lstStyle/>
          <a:p>
            <a:pPr algn="just"/>
            <a:r>
              <a:rPr lang="es-MX" sz="1500" dirty="0"/>
              <a:t>Los ayuntamientos por su parte, dictarán los bandos de policía y buen gobierno, los reglamentos, circulares y disposiciones administrativas que correspondan, para que en sus respectivas circunscripciones se cumplan las previsiones del presente ordenamiento. </a:t>
            </a:r>
            <a:r>
              <a:rPr lang="es-MX" sz="1500" b="1" i="1" dirty="0"/>
              <a:t>[tercer párrafo del art. 9]</a:t>
            </a:r>
          </a:p>
          <a:p>
            <a:pPr algn="just"/>
            <a:r>
              <a:rPr lang="es-MX" sz="1500" b="1" dirty="0">
                <a:solidFill>
                  <a:schemeClr val="tx2"/>
                </a:solidFill>
              </a:rPr>
              <a:t>ART. 10, FRACCIONES I A XII</a:t>
            </a:r>
          </a:p>
          <a:p>
            <a:pPr algn="just"/>
            <a:r>
              <a:rPr lang="es-MX" sz="1500" b="1" dirty="0">
                <a:highlight>
                  <a:srgbClr val="C0C0C0"/>
                </a:highlight>
              </a:rPr>
              <a:t>EL MANEJO Y CONTROL DE LOS RESIDUOS SÓLIDOS URBANOS</a:t>
            </a:r>
          </a:p>
          <a:p>
            <a:endParaRPr lang="es-MX" dirty="0"/>
          </a:p>
        </p:txBody>
      </p:sp>
      <p:sp>
        <p:nvSpPr>
          <p:cNvPr id="7" name="Marcador de texto 6"/>
          <p:cNvSpPr>
            <a:spLocks noGrp="1"/>
          </p:cNvSpPr>
          <p:nvPr>
            <p:ph type="body" sz="quarter" idx="13"/>
          </p:nvPr>
        </p:nvSpPr>
        <p:spPr>
          <a:xfrm>
            <a:off x="7886700" y="2617299"/>
            <a:ext cx="3848100" cy="576261"/>
          </a:xfrm>
          <a:solidFill>
            <a:schemeClr val="tx1">
              <a:lumMod val="75000"/>
              <a:lumOff val="25000"/>
            </a:schemeClr>
          </a:solidFill>
        </p:spPr>
        <p:txBody>
          <a:bodyPr/>
          <a:lstStyle/>
          <a:p>
            <a:pPr algn="ctr"/>
            <a:r>
              <a:rPr lang="es-MX" sz="1800" b="1" dirty="0"/>
              <a:t>CÓDIGO ESTATAL DESARROLLO SUSTENTABLE</a:t>
            </a:r>
          </a:p>
        </p:txBody>
      </p:sp>
      <p:sp>
        <p:nvSpPr>
          <p:cNvPr id="8" name="Marcador de texto 7"/>
          <p:cNvSpPr>
            <a:spLocks noGrp="1"/>
          </p:cNvSpPr>
          <p:nvPr>
            <p:ph type="body" sz="half" idx="17"/>
          </p:nvPr>
        </p:nvSpPr>
        <p:spPr>
          <a:xfrm>
            <a:off x="7886700" y="3193561"/>
            <a:ext cx="3848100" cy="3387348"/>
          </a:xfrm>
          <a:ln>
            <a:solidFill>
              <a:schemeClr val="accent2">
                <a:lumMod val="60000"/>
                <a:lumOff val="40000"/>
              </a:schemeClr>
            </a:solidFill>
          </a:ln>
        </p:spPr>
        <p:txBody>
          <a:bodyPr>
            <a:noAutofit/>
          </a:bodyPr>
          <a:lstStyle/>
          <a:p>
            <a:pPr algn="just">
              <a:spcBef>
                <a:spcPts val="600"/>
              </a:spcBef>
            </a:pPr>
            <a:r>
              <a:rPr lang="es-MX" sz="900" b="1" dirty="0"/>
              <a:t>ARTÍCULO 9. </a:t>
            </a:r>
            <a:endParaRPr lang="es-MX" sz="900" dirty="0"/>
          </a:p>
          <a:p>
            <a:pPr algn="just">
              <a:spcBef>
                <a:spcPts val="600"/>
              </a:spcBef>
            </a:pPr>
            <a:r>
              <a:rPr lang="es-MX" sz="900" b="1" dirty="0">
                <a:solidFill>
                  <a:schemeClr val="tx2"/>
                </a:solidFill>
              </a:rPr>
              <a:t>Corresponde la aplicación del presente Código: </a:t>
            </a:r>
          </a:p>
          <a:p>
            <a:pPr algn="just">
              <a:spcBef>
                <a:spcPts val="600"/>
              </a:spcBef>
            </a:pPr>
            <a:r>
              <a:rPr lang="es-MX" sz="700" dirty="0"/>
              <a:t>I. Al Ejecutivo del Estado, por conducto de la Agencia Ambiental; </a:t>
            </a:r>
          </a:p>
          <a:p>
            <a:pPr algn="just">
              <a:spcBef>
                <a:spcPts val="600"/>
              </a:spcBef>
            </a:pPr>
            <a:r>
              <a:rPr lang="es-MX" sz="900" b="1" dirty="0">
                <a:solidFill>
                  <a:schemeClr val="tx2"/>
                </a:solidFill>
              </a:rPr>
              <a:t>II. A los Municipios a través de los Ayuntamientos; y </a:t>
            </a:r>
          </a:p>
          <a:p>
            <a:pPr algn="just">
              <a:spcBef>
                <a:spcPts val="600"/>
              </a:spcBef>
            </a:pPr>
            <a:r>
              <a:rPr lang="es-MX" sz="600" dirty="0"/>
              <a:t>III. A las demás dependencias y entidades estatales o municipales, cuando así lo disponga la legislación aplicable. </a:t>
            </a:r>
          </a:p>
          <a:p>
            <a:pPr algn="just">
              <a:spcBef>
                <a:spcPts val="600"/>
              </a:spcBef>
            </a:pPr>
            <a:r>
              <a:rPr lang="es-MX" sz="1000" b="1" dirty="0">
                <a:solidFill>
                  <a:schemeClr val="tx2"/>
                </a:solidFill>
              </a:rPr>
              <a:t>ARTÍCULO 10. </a:t>
            </a:r>
            <a:endParaRPr lang="es-MX" sz="1000" dirty="0">
              <a:solidFill>
                <a:schemeClr val="tx2"/>
              </a:solidFill>
            </a:endParaRPr>
          </a:p>
          <a:p>
            <a:pPr algn="just">
              <a:spcBef>
                <a:spcPts val="600"/>
              </a:spcBef>
            </a:pPr>
            <a:r>
              <a:rPr lang="es-MX" sz="900" dirty="0"/>
              <a:t>Son atribuciones generales de las autoridades estatales y municipales a que se refiere el presente Código en las materias que les corresponde, las siguientes: </a:t>
            </a:r>
          </a:p>
          <a:p>
            <a:pPr marL="263525" indent="-180975" algn="just">
              <a:spcBef>
                <a:spcPts val="600"/>
              </a:spcBef>
              <a:buClr>
                <a:schemeClr val="tx1">
                  <a:lumMod val="85000"/>
                  <a:lumOff val="15000"/>
                </a:schemeClr>
              </a:buClr>
              <a:buAutoNum type="romanUcPeriod"/>
            </a:pPr>
            <a:r>
              <a:rPr lang="es-MX" sz="900" b="1" dirty="0">
                <a:solidFill>
                  <a:schemeClr val="tx2"/>
                </a:solidFill>
              </a:rPr>
              <a:t>Aplicar para todos los efectos las disposiciones de este Código</a:t>
            </a:r>
            <a:r>
              <a:rPr lang="es-MX" sz="900" dirty="0">
                <a:solidFill>
                  <a:schemeClr val="tx2"/>
                </a:solidFill>
              </a:rPr>
              <a:t>; </a:t>
            </a:r>
          </a:p>
          <a:p>
            <a:pPr marL="82550" algn="just">
              <a:spcBef>
                <a:spcPts val="600"/>
              </a:spcBef>
            </a:pPr>
            <a:r>
              <a:rPr lang="es-MX" sz="900" dirty="0"/>
              <a:t>X. </a:t>
            </a:r>
            <a:r>
              <a:rPr lang="es-MX" sz="900" b="1" dirty="0">
                <a:solidFill>
                  <a:schemeClr val="tx2"/>
                </a:solidFill>
              </a:rPr>
              <a:t>Vigilar y ejecutar la aplicación de las disposiciones del presente Código</a:t>
            </a:r>
            <a:r>
              <a:rPr lang="es-MX" sz="900" dirty="0"/>
              <a:t> y de las que se deriven del mismo; </a:t>
            </a:r>
            <a:r>
              <a:rPr lang="es-MX" sz="900" b="1" dirty="0"/>
              <a:t>realizar visitas de verificación; y ordenar y ejecutar medidas de seguridad aplicando las sanciones previstas en este Código</a:t>
            </a:r>
            <a:r>
              <a:rPr lang="es-MX" sz="900" dirty="0"/>
              <a:t>, </a:t>
            </a:r>
            <a:r>
              <a:rPr lang="es-MX" sz="900" b="1" dirty="0">
                <a:solidFill>
                  <a:schemeClr val="tx2"/>
                </a:solidFill>
                <a:highlight>
                  <a:srgbClr val="C0C0C0"/>
                </a:highlight>
              </a:rPr>
              <a:t>buscando orientar, concientizar y educar a los infractores</a:t>
            </a:r>
            <a:r>
              <a:rPr lang="es-MX" sz="900" dirty="0"/>
              <a:t>; </a:t>
            </a:r>
          </a:p>
          <a:p>
            <a:pPr marL="263525" indent="-180975" algn="just">
              <a:spcBef>
                <a:spcPts val="600"/>
              </a:spcBef>
            </a:pPr>
            <a:r>
              <a:rPr lang="es-MX" sz="900" dirty="0"/>
              <a:t>XI. </a:t>
            </a:r>
            <a:r>
              <a:rPr lang="es-MX" sz="800" dirty="0"/>
              <a:t>Coadyuvar entre sí para vigilar el cumplimiento de las disposiciones del presente Código, y cuando se encuentren irregularidades que constituyan violaciones a dichas disposiciones, </a:t>
            </a:r>
            <a:r>
              <a:rPr lang="es-MX" sz="800" b="1" dirty="0">
                <a:solidFill>
                  <a:schemeClr val="tx2"/>
                </a:solidFill>
              </a:rPr>
              <a:t>hacerlas del conocimiento de la autoridad competente; </a:t>
            </a:r>
            <a:endParaRPr lang="es-MX" sz="900" b="1" dirty="0">
              <a:solidFill>
                <a:schemeClr val="tx2"/>
              </a:solidFill>
            </a:endParaRPr>
          </a:p>
        </p:txBody>
      </p:sp>
    </p:spTree>
    <p:extLst>
      <p:ext uri="{BB962C8B-B14F-4D97-AF65-F5344CB8AC3E}">
        <p14:creationId xmlns:p14="http://schemas.microsoft.com/office/powerpoint/2010/main" val="643656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p:cNvSpPr txBox="1">
            <a:spLocks/>
          </p:cNvSpPr>
          <p:nvPr/>
        </p:nvSpPr>
        <p:spPr>
          <a:xfrm>
            <a:off x="360218" y="1392481"/>
            <a:ext cx="11222182" cy="5133017"/>
          </a:xfrm>
          <a:prstGeom prst="rect">
            <a:avLst/>
          </a:prstGeom>
          <a:ln>
            <a:solidFill>
              <a:schemeClr val="accent2">
                <a:lumMod val="60000"/>
                <a:lumOff val="40000"/>
              </a:schemeClr>
            </a:solidFill>
          </a:ln>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spcBef>
                <a:spcPts val="600"/>
              </a:spcBef>
              <a:buFont typeface="Wingdings" panose="05000000000000000000" pitchFamily="2" charset="2"/>
              <a:buChar char="q"/>
            </a:pPr>
            <a:r>
              <a:rPr lang="es-MX" b="1" dirty="0"/>
              <a:t>Art. 8 </a:t>
            </a:r>
            <a:r>
              <a:rPr lang="es-MX" b="1" dirty="0" err="1"/>
              <a:t>Fracc</a:t>
            </a:r>
            <a:r>
              <a:rPr lang="es-MX" b="1" dirty="0"/>
              <a:t>. I – XVI</a:t>
            </a:r>
          </a:p>
          <a:p>
            <a:pPr marL="539750" indent="-179388" algn="just">
              <a:spcBef>
                <a:spcPts val="600"/>
              </a:spcBef>
            </a:pPr>
            <a:r>
              <a:rPr lang="es-MX" sz="1200" dirty="0"/>
              <a:t>La formulación, conducción y evaluación de la </a:t>
            </a:r>
            <a:r>
              <a:rPr lang="es-MX" sz="1200" b="1" dirty="0">
                <a:solidFill>
                  <a:schemeClr val="tx2"/>
                </a:solidFill>
              </a:rPr>
              <a:t>política ambiental municipal</a:t>
            </a:r>
            <a:r>
              <a:rPr lang="es-MX" sz="1200" dirty="0"/>
              <a:t>; </a:t>
            </a:r>
          </a:p>
          <a:p>
            <a:pPr marL="539750" indent="-179388" algn="just">
              <a:spcBef>
                <a:spcPts val="600"/>
              </a:spcBef>
            </a:pPr>
            <a:r>
              <a:rPr lang="es-MX" sz="1200" dirty="0"/>
              <a:t>La </a:t>
            </a:r>
            <a:r>
              <a:rPr lang="es-MX" sz="1200" b="1" dirty="0">
                <a:solidFill>
                  <a:schemeClr val="tx2"/>
                </a:solidFill>
              </a:rPr>
              <a:t>aplicación de los instrumentos de política ambiental previstos en las leyes locales en la materia</a:t>
            </a:r>
            <a:r>
              <a:rPr lang="es-MX" sz="1200" dirty="0"/>
              <a:t>; y la preservación y restauración del equilibrio ecológico y la protección al ambiente en bienes y zonas de jurisdicción municipal, en las materias que no estén expresamente atribuidas a la Federación o a los Estados;</a:t>
            </a:r>
          </a:p>
          <a:p>
            <a:pPr marL="539750" indent="-179388" algn="just">
              <a:spcBef>
                <a:spcPts val="600"/>
              </a:spcBef>
            </a:pPr>
            <a:r>
              <a:rPr lang="es-MX" sz="1200" dirty="0"/>
              <a:t>La </a:t>
            </a:r>
            <a:r>
              <a:rPr lang="es-MX" sz="1200" b="1" dirty="0">
                <a:solidFill>
                  <a:schemeClr val="tx2"/>
                </a:solidFill>
              </a:rPr>
              <a:t>aplicación de las disposiciones jurídicas en materia de prevención y control de la contaminación atmosférica </a:t>
            </a:r>
            <a:r>
              <a:rPr lang="es-MX" sz="1200" dirty="0"/>
              <a:t>generada por </a:t>
            </a:r>
            <a:r>
              <a:rPr lang="es-MX" sz="1200" b="1" dirty="0">
                <a:solidFill>
                  <a:schemeClr val="tx2"/>
                </a:solidFill>
              </a:rPr>
              <a:t>fuentes fijas que funcionen como establecimientos mercantiles o de servicios</a:t>
            </a:r>
            <a:r>
              <a:rPr lang="es-MX" sz="1200" dirty="0"/>
              <a:t>; así como de emisiones de contaminantes a la atmósfera provenientes de fuentes móviles que no sean consideradas de jurisdicción federal, con la participación que de acuerdo con la legislación estatal corresponda al gobierno del estado;</a:t>
            </a:r>
          </a:p>
          <a:p>
            <a:pPr marL="539750" indent="-179388" algn="just">
              <a:spcBef>
                <a:spcPts val="600"/>
              </a:spcBef>
            </a:pPr>
            <a:r>
              <a:rPr lang="es-MX" sz="1200" dirty="0"/>
              <a:t>La </a:t>
            </a:r>
            <a:r>
              <a:rPr lang="es-MX" sz="1200" b="1" dirty="0">
                <a:solidFill>
                  <a:schemeClr val="tx2"/>
                </a:solidFill>
              </a:rPr>
              <a:t>aplicación de las disposiciones jurídicas relativas a la prevención y control de los efectos sobre el ambiente ocasionados por la generación, transporte, almacenamiento, manejo, tratamiento y disposición final de los residuos sólidos e industriales que no estén considerados como peligrosos</a:t>
            </a:r>
            <a:r>
              <a:rPr lang="es-MX" sz="1200" dirty="0"/>
              <a:t>, de conformidad con lo dispuesto por el artículo 137 de la presente Ley;</a:t>
            </a:r>
            <a:endParaRPr lang="es-MX" sz="1200" b="1" dirty="0"/>
          </a:p>
          <a:p>
            <a:pPr marL="539750" indent="-179388" algn="just">
              <a:spcBef>
                <a:spcPts val="600"/>
              </a:spcBef>
            </a:pPr>
            <a:r>
              <a:rPr lang="es-MX" sz="1200" dirty="0"/>
              <a:t>La </a:t>
            </a:r>
            <a:r>
              <a:rPr lang="es-MX" sz="1200" b="1" dirty="0">
                <a:solidFill>
                  <a:schemeClr val="tx2"/>
                </a:solidFill>
              </a:rPr>
              <a:t>aplicación de las disposiciones jurídicas en materia de prevención y control de la contaminación de las aguas que se descarguen en los sistemas de drenaje y alcantarillado</a:t>
            </a:r>
            <a:r>
              <a:rPr lang="es-MX" sz="1200" dirty="0"/>
              <a:t> de los centros de población, así como de las aguas nacionales que tengan asignadas, con la participación que conforme a la legislación local en la materia corresponda a los gobiernos de los estados;</a:t>
            </a:r>
          </a:p>
          <a:p>
            <a:pPr marL="539750" indent="-179388" algn="just">
              <a:spcBef>
                <a:spcPts val="600"/>
              </a:spcBef>
            </a:pPr>
            <a:r>
              <a:rPr lang="es-MX" sz="1200" dirty="0">
                <a:highlight>
                  <a:srgbClr val="00FFFF"/>
                </a:highlight>
              </a:rPr>
              <a:t>La formulación y expedición de los programas de ordenamiento ecológico local del territorio a que se refiere el artículo 20 BIS 4 de esta Ley, en los términos en ella previstos, así como </a:t>
            </a:r>
            <a:r>
              <a:rPr lang="es-MX" sz="1200" b="1" dirty="0">
                <a:solidFill>
                  <a:schemeClr val="tx2"/>
                </a:solidFill>
                <a:highlight>
                  <a:srgbClr val="00FFFF"/>
                </a:highlight>
              </a:rPr>
              <a:t>el control y la vigilancia del uso y cambio de uso del suelo</a:t>
            </a:r>
            <a:r>
              <a:rPr lang="es-MX" sz="1200" dirty="0">
                <a:highlight>
                  <a:srgbClr val="00FFFF"/>
                </a:highlight>
              </a:rPr>
              <a:t>, establecidos en dichos programas</a:t>
            </a:r>
            <a:r>
              <a:rPr lang="es-MX" sz="1200" dirty="0"/>
              <a:t>;</a:t>
            </a:r>
          </a:p>
          <a:p>
            <a:pPr marL="539750" indent="-179388" algn="just">
              <a:spcBef>
                <a:spcPts val="600"/>
              </a:spcBef>
            </a:pPr>
            <a:r>
              <a:rPr lang="es-MX" sz="1200" b="1" dirty="0">
                <a:solidFill>
                  <a:schemeClr val="tx2"/>
                </a:solidFill>
              </a:rPr>
              <a:t>La participación en emergencias y contingencias ambientales </a:t>
            </a:r>
            <a:r>
              <a:rPr lang="es-MX" sz="1200" dirty="0"/>
              <a:t>conforme a las políticas y programas de protección civil que al efecto se establezcan;</a:t>
            </a:r>
          </a:p>
          <a:p>
            <a:pPr marL="539750" indent="-179388" algn="just">
              <a:spcBef>
                <a:spcPts val="600"/>
              </a:spcBef>
            </a:pPr>
            <a:r>
              <a:rPr lang="es-MX" sz="1200" dirty="0"/>
              <a:t>La </a:t>
            </a:r>
            <a:r>
              <a:rPr lang="es-MX" sz="1200" b="1" dirty="0">
                <a:solidFill>
                  <a:schemeClr val="tx2"/>
                </a:solidFill>
              </a:rPr>
              <a:t>vigilancia del cumplimiento de las normas oficiales mexicanas </a:t>
            </a:r>
            <a:r>
              <a:rPr lang="es-MX" sz="1200" dirty="0"/>
              <a:t>expedidas por la Federación, en las materias y supuestos a que se refieren las fracciones </a:t>
            </a:r>
            <a:r>
              <a:rPr lang="es-MX" sz="1200" b="1" dirty="0">
                <a:solidFill>
                  <a:schemeClr val="tx2"/>
                </a:solidFill>
              </a:rPr>
              <a:t>III, IV, VI</a:t>
            </a:r>
            <a:r>
              <a:rPr lang="es-MX" sz="1200" dirty="0">
                <a:solidFill>
                  <a:schemeClr val="bg1">
                    <a:lumMod val="50000"/>
                  </a:schemeClr>
                </a:solidFill>
              </a:rPr>
              <a:t> y </a:t>
            </a:r>
            <a:r>
              <a:rPr lang="es-MX" sz="1200" b="1" dirty="0">
                <a:solidFill>
                  <a:schemeClr val="tx2"/>
                </a:solidFill>
              </a:rPr>
              <a:t>VII</a:t>
            </a:r>
            <a:r>
              <a:rPr lang="es-MX" sz="1200" dirty="0"/>
              <a:t> de este artículo;</a:t>
            </a:r>
          </a:p>
          <a:p>
            <a:pPr marL="539750" indent="-179388" algn="just">
              <a:spcBef>
                <a:spcPts val="600"/>
              </a:spcBef>
            </a:pPr>
            <a:r>
              <a:rPr lang="es-MX" sz="1200" b="1" dirty="0">
                <a:solidFill>
                  <a:schemeClr val="tx2"/>
                </a:solidFill>
                <a:highlight>
                  <a:srgbClr val="00FFFF"/>
                </a:highlight>
              </a:rPr>
              <a:t>La participación en la evaluación del impacto ambiental de obras o actividades de competencia estatal</a:t>
            </a:r>
            <a:r>
              <a:rPr lang="es-MX" sz="1200" dirty="0"/>
              <a:t>, cuando las mismas se realicen en el ámbito de su circunscripción territorial;</a:t>
            </a:r>
          </a:p>
        </p:txBody>
      </p:sp>
      <p:sp>
        <p:nvSpPr>
          <p:cNvPr id="3" name="Título 1"/>
          <p:cNvSpPr txBox="1">
            <a:spLocks/>
          </p:cNvSpPr>
          <p:nvPr/>
        </p:nvSpPr>
        <p:spPr>
          <a:xfrm>
            <a:off x="739308" y="156234"/>
            <a:ext cx="9679309" cy="896705"/>
          </a:xfrm>
          <a:prstGeom prst="rect">
            <a:avLst/>
          </a:prstGeom>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800" b="1" dirty="0">
                <a:solidFill>
                  <a:schemeClr val="tx2"/>
                </a:solidFill>
              </a:rPr>
              <a:t>Ley General del Equilibrio Ecológico </a:t>
            </a:r>
          </a:p>
          <a:p>
            <a:r>
              <a:rPr lang="es-MX" sz="2800" b="1" dirty="0">
                <a:solidFill>
                  <a:schemeClr val="tx2"/>
                </a:solidFill>
              </a:rPr>
              <a:t>y la Protección al Ambiente</a:t>
            </a:r>
          </a:p>
        </p:txBody>
      </p:sp>
    </p:spTree>
    <p:extLst>
      <p:ext uri="{BB962C8B-B14F-4D97-AF65-F5344CB8AC3E}">
        <p14:creationId xmlns:p14="http://schemas.microsoft.com/office/powerpoint/2010/main" val="2083785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09599" y="1776158"/>
            <a:ext cx="7938655" cy="2308324"/>
          </a:xfrm>
          <a:prstGeom prst="rect">
            <a:avLst/>
          </a:prstGeom>
          <a:solidFill>
            <a:schemeClr val="bg2">
              <a:lumMod val="25000"/>
            </a:schemeClr>
          </a:solidFill>
        </p:spPr>
        <p:txBody>
          <a:bodyPr wrap="square">
            <a:spAutoFit/>
          </a:bodyPr>
          <a:lstStyle/>
          <a:p>
            <a:r>
              <a:rPr lang="es-MX" b="1" dirty="0">
                <a:solidFill>
                  <a:schemeClr val="bg2">
                    <a:lumMod val="90000"/>
                  </a:schemeClr>
                </a:solidFill>
                <a:latin typeface="Arial" panose="020B0604020202020204" pitchFamily="34" charset="0"/>
              </a:rPr>
              <a:t>Art. 5 Fracción XXXIII. </a:t>
            </a:r>
            <a:r>
              <a:rPr lang="es-MX" b="1" dirty="0">
                <a:solidFill>
                  <a:schemeClr val="bg2">
                    <a:lumMod val="90000"/>
                  </a:schemeClr>
                </a:solidFill>
                <a:highlight>
                  <a:srgbClr val="808080"/>
                </a:highlight>
                <a:latin typeface="Arial" panose="020B0604020202020204" pitchFamily="34" charset="0"/>
              </a:rPr>
              <a:t>Residuos Sólidos Urbanos</a:t>
            </a:r>
            <a:r>
              <a:rPr lang="es-MX" dirty="0">
                <a:solidFill>
                  <a:schemeClr val="bg2">
                    <a:lumMod val="90000"/>
                  </a:schemeClr>
                </a:solidFill>
                <a:latin typeface="Arial" panose="020B0604020202020204" pitchFamily="34" charset="0"/>
              </a:rPr>
              <a:t>: Los generados en las casas habitación, que resultan de la eliminación de los materiales que utilizan en sus actividades domésticas, de los productos que consumen y de sus envases, embalajes o empaques; </a:t>
            </a:r>
            <a:r>
              <a:rPr lang="es-MX" b="1" dirty="0">
                <a:solidFill>
                  <a:schemeClr val="bg2">
                    <a:lumMod val="90000"/>
                  </a:schemeClr>
                </a:solidFill>
                <a:highlight>
                  <a:srgbClr val="008000"/>
                </a:highlight>
                <a:latin typeface="Arial" panose="020B0604020202020204" pitchFamily="34" charset="0"/>
              </a:rPr>
              <a:t>los residuos que provienen de cualquier otra actividad dentro de establecimientos </a:t>
            </a:r>
            <a:r>
              <a:rPr lang="es-MX" dirty="0">
                <a:solidFill>
                  <a:schemeClr val="bg2">
                    <a:lumMod val="90000"/>
                  </a:schemeClr>
                </a:solidFill>
                <a:latin typeface="Arial" panose="020B0604020202020204" pitchFamily="34" charset="0"/>
              </a:rPr>
              <a:t>o en la vía pública </a:t>
            </a:r>
            <a:r>
              <a:rPr lang="es-MX" b="1" dirty="0">
                <a:solidFill>
                  <a:schemeClr val="bg2">
                    <a:lumMod val="90000"/>
                  </a:schemeClr>
                </a:solidFill>
                <a:highlight>
                  <a:srgbClr val="008000"/>
                </a:highlight>
                <a:latin typeface="Arial" panose="020B0604020202020204" pitchFamily="34" charset="0"/>
              </a:rPr>
              <a:t>que genere residuos con características domiciliarias</a:t>
            </a:r>
            <a:r>
              <a:rPr lang="es-MX" dirty="0">
                <a:solidFill>
                  <a:schemeClr val="bg2">
                    <a:lumMod val="90000"/>
                  </a:schemeClr>
                </a:solidFill>
                <a:latin typeface="Arial" panose="020B0604020202020204" pitchFamily="34" charset="0"/>
              </a:rPr>
              <a:t>, y los resultantes de la limpieza de las vías y lugares públicos, </a:t>
            </a:r>
            <a:r>
              <a:rPr lang="es-MX" b="1" dirty="0">
                <a:solidFill>
                  <a:schemeClr val="bg2">
                    <a:lumMod val="90000"/>
                  </a:schemeClr>
                </a:solidFill>
                <a:highlight>
                  <a:srgbClr val="808080"/>
                </a:highlight>
                <a:latin typeface="Arial" panose="020B0604020202020204" pitchFamily="34" charset="0"/>
              </a:rPr>
              <a:t>siempre que no sean considerados por esta Ley como residuos de otra índole</a:t>
            </a:r>
            <a:r>
              <a:rPr lang="es-MX" dirty="0">
                <a:solidFill>
                  <a:schemeClr val="bg2">
                    <a:lumMod val="90000"/>
                  </a:schemeClr>
                </a:solidFill>
                <a:latin typeface="Arial" panose="020B0604020202020204" pitchFamily="34" charset="0"/>
              </a:rPr>
              <a:t>; </a:t>
            </a:r>
            <a:endParaRPr lang="es-MX" dirty="0">
              <a:solidFill>
                <a:schemeClr val="bg2">
                  <a:lumMod val="90000"/>
                </a:schemeClr>
              </a:solidFill>
            </a:endParaRPr>
          </a:p>
        </p:txBody>
      </p:sp>
      <p:sp>
        <p:nvSpPr>
          <p:cNvPr id="3" name="Título 1"/>
          <p:cNvSpPr txBox="1">
            <a:spLocks/>
          </p:cNvSpPr>
          <p:nvPr/>
        </p:nvSpPr>
        <p:spPr>
          <a:xfrm>
            <a:off x="739308" y="156234"/>
            <a:ext cx="9679309" cy="896705"/>
          </a:xfrm>
          <a:prstGeom prst="rect">
            <a:avLst/>
          </a:prstGeom>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800" b="1" dirty="0">
                <a:solidFill>
                  <a:schemeClr val="tx2"/>
                </a:solidFill>
              </a:rPr>
              <a:t>Ley General para la Prevención y Gestión Integral de los Residuos</a:t>
            </a:r>
          </a:p>
        </p:txBody>
      </p:sp>
      <p:sp>
        <p:nvSpPr>
          <p:cNvPr id="5" name="Rectángulo 4"/>
          <p:cNvSpPr/>
          <p:nvPr/>
        </p:nvSpPr>
        <p:spPr>
          <a:xfrm>
            <a:off x="4904509" y="4267199"/>
            <a:ext cx="6096000" cy="2031325"/>
          </a:xfrm>
          <a:prstGeom prst="rect">
            <a:avLst/>
          </a:prstGeom>
          <a:solidFill>
            <a:schemeClr val="accent1"/>
          </a:solidFill>
        </p:spPr>
        <p:txBody>
          <a:bodyPr>
            <a:spAutoFit/>
          </a:bodyPr>
          <a:lstStyle/>
          <a:p>
            <a:r>
              <a:rPr lang="es-MX" b="1" dirty="0">
                <a:solidFill>
                  <a:schemeClr val="tx1">
                    <a:lumMod val="85000"/>
                    <a:lumOff val="15000"/>
                  </a:schemeClr>
                </a:solidFill>
                <a:latin typeface="Arial" panose="020B0604020202020204" pitchFamily="34" charset="0"/>
              </a:rPr>
              <a:t>Artículo 6.- </a:t>
            </a:r>
            <a:r>
              <a:rPr lang="es-MX" dirty="0">
                <a:solidFill>
                  <a:schemeClr val="tx1">
                    <a:lumMod val="85000"/>
                    <a:lumOff val="15000"/>
                  </a:schemeClr>
                </a:solidFill>
                <a:latin typeface="Arial" panose="020B0604020202020204" pitchFamily="34" charset="0"/>
              </a:rPr>
              <a:t>La Federación, las entidades federativas </a:t>
            </a:r>
            <a:r>
              <a:rPr lang="es-MX" b="1" dirty="0">
                <a:solidFill>
                  <a:schemeClr val="bg2"/>
                </a:solidFill>
                <a:highlight>
                  <a:srgbClr val="808080"/>
                </a:highlight>
                <a:latin typeface="Arial" panose="020B0604020202020204" pitchFamily="34" charset="0"/>
              </a:rPr>
              <a:t>y los municipios, ejercerán sus atribuciones en materia de prevención de la generación, aprovechamiento, gestión integral de los residuos</a:t>
            </a:r>
            <a:r>
              <a:rPr lang="es-MX" dirty="0">
                <a:solidFill>
                  <a:schemeClr val="tx1">
                    <a:lumMod val="85000"/>
                    <a:lumOff val="15000"/>
                  </a:schemeClr>
                </a:solidFill>
                <a:latin typeface="Arial" panose="020B0604020202020204" pitchFamily="34" charset="0"/>
              </a:rPr>
              <a:t>, de prevención de la contaminación de sitios y su remediación, de conformidad con la distribución de competencias prevista en esta Ley y en otros ordenamientos legales. </a:t>
            </a:r>
            <a:endParaRPr lang="es-MX" dirty="0">
              <a:solidFill>
                <a:schemeClr val="tx1">
                  <a:lumMod val="85000"/>
                  <a:lumOff val="15000"/>
                </a:schemeClr>
              </a:solidFill>
            </a:endParaRPr>
          </a:p>
        </p:txBody>
      </p:sp>
    </p:spTree>
    <p:extLst>
      <p:ext uri="{BB962C8B-B14F-4D97-AF65-F5344CB8AC3E}">
        <p14:creationId xmlns:p14="http://schemas.microsoft.com/office/powerpoint/2010/main" val="3461149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p:cNvSpPr txBox="1">
            <a:spLocks/>
          </p:cNvSpPr>
          <p:nvPr/>
        </p:nvSpPr>
        <p:spPr>
          <a:xfrm>
            <a:off x="360218" y="1330039"/>
            <a:ext cx="11485418" cy="5347855"/>
          </a:xfrm>
          <a:prstGeom prst="rect">
            <a:avLst/>
          </a:prstGeom>
          <a:ln>
            <a:solidFill>
              <a:schemeClr val="accent2">
                <a:lumMod val="60000"/>
                <a:lumOff val="40000"/>
              </a:schemeClr>
            </a:solidFill>
          </a:ln>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buFont typeface="Wingdings" panose="05000000000000000000" pitchFamily="2" charset="2"/>
              <a:buChar char="q"/>
            </a:pPr>
            <a:r>
              <a:rPr lang="es-MX" b="1" dirty="0"/>
              <a:t>Art. </a:t>
            </a:r>
            <a:r>
              <a:rPr lang="es-MX" sz="2400" b="1" dirty="0"/>
              <a:t>10</a:t>
            </a:r>
            <a:r>
              <a:rPr lang="es-MX" b="1" dirty="0"/>
              <a:t> Fracciones I – XII</a:t>
            </a:r>
          </a:p>
          <a:p>
            <a:pPr marL="179388" indent="-179388">
              <a:spcBef>
                <a:spcPts val="600"/>
              </a:spcBef>
            </a:pPr>
            <a:r>
              <a:rPr lang="es-MX" sz="1050" b="1" dirty="0"/>
              <a:t>Artículo 10.</a:t>
            </a:r>
            <a:r>
              <a:rPr lang="es-MX" sz="1050" dirty="0"/>
              <a:t>- </a:t>
            </a:r>
            <a:r>
              <a:rPr lang="es-MX" sz="1050" b="1" dirty="0">
                <a:solidFill>
                  <a:schemeClr val="tx2"/>
                </a:solidFill>
              </a:rPr>
              <a:t>Los municipios tienen a su cargo las funciones de manejo integral de residuos sólidos urbanos</a:t>
            </a:r>
            <a:r>
              <a:rPr lang="es-MX" sz="1050" dirty="0"/>
              <a:t>, que consisten en la recolección, traslado, tratamiento, y su disposición final, conforme a las siguientes facultades: </a:t>
            </a:r>
          </a:p>
          <a:p>
            <a:pPr marL="179388" indent="-179388">
              <a:spcBef>
                <a:spcPts val="600"/>
              </a:spcBef>
            </a:pPr>
            <a:r>
              <a:rPr lang="es-MX" sz="1050" b="1" dirty="0"/>
              <a:t>I. </a:t>
            </a:r>
            <a:r>
              <a:rPr lang="es-MX" sz="1050" dirty="0"/>
              <a:t>Formular, por sí o en coordinación con las entidades federativas, y con la participación de representantes de los distintos sectores sociales, los Programas Municipales para la Prevención y Gestión Integral de los Residuos Sólidos Urbanos, los cuales deberán observar lo dispuesto en el Programa Estatal para la Prevención y Gestión Integral de los Residuos correspondiente; </a:t>
            </a:r>
          </a:p>
          <a:p>
            <a:pPr marL="179388" indent="-179388">
              <a:spcBef>
                <a:spcPts val="600"/>
              </a:spcBef>
            </a:pPr>
            <a:r>
              <a:rPr lang="es-MX" sz="1050" b="1" dirty="0"/>
              <a:t>II. </a:t>
            </a:r>
            <a:r>
              <a:rPr lang="es-MX" sz="1050" b="1" dirty="0">
                <a:solidFill>
                  <a:schemeClr val="tx2"/>
                </a:solidFill>
              </a:rPr>
              <a:t>Emitir los reglamentos y demás disposiciones jurídico-administrativas de observancia general dentro de sus jurisdicciones respectivas, a fin de dar cumplimiento a lo establecido en la presente Ley y en las disposiciones legales que emitan las entidades federativas correspondientes</a:t>
            </a:r>
            <a:r>
              <a:rPr lang="es-MX" sz="1050" dirty="0"/>
              <a:t>; </a:t>
            </a:r>
          </a:p>
          <a:p>
            <a:pPr marL="179388" indent="-179388">
              <a:spcBef>
                <a:spcPts val="600"/>
              </a:spcBef>
            </a:pPr>
            <a:r>
              <a:rPr lang="es-MX" sz="1050" b="1" dirty="0"/>
              <a:t>III. </a:t>
            </a:r>
            <a:r>
              <a:rPr lang="es-MX" sz="1050" dirty="0"/>
              <a:t>Controlar los residuos sólidos urbanos; </a:t>
            </a:r>
          </a:p>
          <a:p>
            <a:pPr marL="179388" indent="-179388">
              <a:spcBef>
                <a:spcPts val="600"/>
              </a:spcBef>
            </a:pPr>
            <a:r>
              <a:rPr lang="es-MX" sz="1050" b="1" dirty="0"/>
              <a:t>IV. </a:t>
            </a:r>
            <a:r>
              <a:rPr lang="es-MX" sz="1050" dirty="0"/>
              <a:t>Prestar, por sí o a través de gestores, el servicio público de manejo integral de residuos sólidos urbanos, observando lo dispuesto por esta Ley y la legislación estatal en la materia; </a:t>
            </a:r>
          </a:p>
          <a:p>
            <a:pPr marL="179388" indent="-179388">
              <a:spcBef>
                <a:spcPts val="600"/>
              </a:spcBef>
            </a:pPr>
            <a:r>
              <a:rPr lang="es-MX" sz="1050" b="1" dirty="0"/>
              <a:t>V. </a:t>
            </a:r>
            <a:r>
              <a:rPr lang="es-MX" sz="1050" b="1" dirty="0">
                <a:solidFill>
                  <a:schemeClr val="tx2"/>
                </a:solidFill>
              </a:rPr>
              <a:t>Otorgar las autorizaciones y concesiones de una o más de las actividades que comprende la prestación de los servicios de manejo integral de los residuos sólidos urbanos; </a:t>
            </a:r>
          </a:p>
          <a:p>
            <a:pPr marL="179388" indent="-179388">
              <a:spcBef>
                <a:spcPts val="600"/>
              </a:spcBef>
            </a:pPr>
            <a:r>
              <a:rPr lang="es-MX" sz="1050" b="1" dirty="0"/>
              <a:t>VI. </a:t>
            </a:r>
            <a:r>
              <a:rPr lang="es-MX" sz="1050" b="1" dirty="0">
                <a:solidFill>
                  <a:schemeClr val="tx2"/>
                </a:solidFill>
                <a:highlight>
                  <a:srgbClr val="00FFFF"/>
                </a:highlight>
              </a:rPr>
              <a:t>Establecer y mantener actualizado el registro de los grandes generadores de residuos sólidos urbanos</a:t>
            </a:r>
            <a:r>
              <a:rPr lang="es-MX" sz="1050" dirty="0"/>
              <a:t>; </a:t>
            </a:r>
          </a:p>
          <a:p>
            <a:pPr marL="179388" indent="-179388">
              <a:spcBef>
                <a:spcPts val="600"/>
              </a:spcBef>
            </a:pPr>
            <a:r>
              <a:rPr lang="es-MX" sz="1050" b="1" dirty="0"/>
              <a:t>VII. </a:t>
            </a:r>
            <a:r>
              <a:rPr lang="es-MX" sz="1050" b="1" dirty="0">
                <a:solidFill>
                  <a:schemeClr val="tx2"/>
                </a:solidFill>
              </a:rPr>
              <a:t>Verificar el cumplimiento de las disposiciones de esta Ley, normas oficiales mexicanas y demás ordenamientos jurídicos en materia de residuos sólidos urbanos e imponer las sanciones y medidas de seguridad que resulten aplicables</a:t>
            </a:r>
            <a:r>
              <a:rPr lang="es-MX" sz="1050" dirty="0"/>
              <a:t>; </a:t>
            </a:r>
          </a:p>
          <a:p>
            <a:pPr marL="179388" indent="-179388">
              <a:spcBef>
                <a:spcPts val="600"/>
              </a:spcBef>
            </a:pPr>
            <a:r>
              <a:rPr lang="es-MX" sz="1050" b="1" dirty="0"/>
              <a:t>VIII. </a:t>
            </a:r>
            <a:r>
              <a:rPr lang="es-MX" sz="1050" dirty="0">
                <a:solidFill>
                  <a:schemeClr val="tx2"/>
                </a:solidFill>
              </a:rPr>
              <a:t>Participar en el control de los residuos peligrosos generados o manejados por </a:t>
            </a:r>
            <a:r>
              <a:rPr lang="es-MX" sz="1050" dirty="0" err="1">
                <a:solidFill>
                  <a:schemeClr val="tx2"/>
                </a:solidFill>
              </a:rPr>
              <a:t>microgeneradores</a:t>
            </a:r>
            <a:r>
              <a:rPr lang="es-MX" sz="1050" dirty="0">
                <a:solidFill>
                  <a:schemeClr val="tx2"/>
                </a:solidFill>
              </a:rPr>
              <a:t>, así como imponer las sanciones que procedan, de acuerdo con la normatividad aplicable</a:t>
            </a:r>
            <a:r>
              <a:rPr lang="es-MX" sz="1050" dirty="0"/>
              <a:t> y lo que establezcan los convenios que se suscriban con los gobiernos de las entidades federativas respectivas, de conformidad con lo establecido en esta Ley; </a:t>
            </a:r>
          </a:p>
          <a:p>
            <a:pPr marL="179388" indent="-179388">
              <a:spcBef>
                <a:spcPts val="600"/>
              </a:spcBef>
            </a:pPr>
            <a:r>
              <a:rPr lang="es-MX" sz="1050" b="1" dirty="0"/>
              <a:t>IX. </a:t>
            </a:r>
            <a:r>
              <a:rPr lang="es-MX" sz="900" dirty="0"/>
              <a:t>Participar y aplicar, en colaboración con la federación y el gobierno estatal, instrumentos económicos que incentiven el desarrollo, adopción y despliegue de tecnología y materiales que favorezca el manejo integral de residuos sólidos urbanos;  </a:t>
            </a:r>
            <a:r>
              <a:rPr lang="es-MX" sz="900" i="1" dirty="0"/>
              <a:t>Fracción adicionada DOF 21-05-2013 </a:t>
            </a:r>
            <a:endParaRPr lang="es-MX" sz="1050" dirty="0"/>
          </a:p>
          <a:p>
            <a:pPr marL="179388" indent="-179388">
              <a:spcBef>
                <a:spcPts val="600"/>
              </a:spcBef>
            </a:pPr>
            <a:r>
              <a:rPr lang="es-MX" sz="1050" b="1" dirty="0"/>
              <a:t>X. </a:t>
            </a:r>
            <a:r>
              <a:rPr lang="es-MX" sz="900" dirty="0"/>
              <a:t>Coadyuvar en la prevención de la contaminación de sitios con materiales y residuos peligrosos y su remediación; </a:t>
            </a:r>
            <a:r>
              <a:rPr lang="es-MX" sz="900" i="1" dirty="0"/>
              <a:t>Fracción recorrida DOF 21-05-2013 </a:t>
            </a:r>
            <a:endParaRPr lang="es-MX" sz="900" dirty="0"/>
          </a:p>
          <a:p>
            <a:pPr marL="179388" indent="-179388">
              <a:spcBef>
                <a:spcPts val="600"/>
              </a:spcBef>
            </a:pPr>
            <a:r>
              <a:rPr lang="es-MX" sz="1050" b="1" dirty="0"/>
              <a:t>XI. </a:t>
            </a:r>
            <a:r>
              <a:rPr lang="es-MX" sz="1050" b="1" dirty="0">
                <a:solidFill>
                  <a:schemeClr val="tx2"/>
                </a:solidFill>
              </a:rPr>
              <a:t>Efectuar el cobro por el pago de los servicios de manejo integral de residuos sólidos urbanos y destinar los ingresos a la operación y el fortalecimiento de los mismos, y </a:t>
            </a:r>
            <a:r>
              <a:rPr lang="es-MX" sz="1050" b="1" i="1" dirty="0">
                <a:solidFill>
                  <a:schemeClr val="tx2"/>
                </a:solidFill>
              </a:rPr>
              <a:t>Fracción recorrida DOF 21-05-2013 </a:t>
            </a:r>
            <a:endParaRPr lang="es-MX" sz="1050" b="1" dirty="0">
              <a:solidFill>
                <a:schemeClr val="tx2"/>
              </a:solidFill>
            </a:endParaRPr>
          </a:p>
          <a:p>
            <a:pPr marL="179388" indent="-179388">
              <a:spcBef>
                <a:spcPts val="600"/>
              </a:spcBef>
            </a:pPr>
            <a:r>
              <a:rPr lang="es-MX" sz="1050" b="1" dirty="0"/>
              <a:t>XII. </a:t>
            </a:r>
            <a:r>
              <a:rPr lang="es-MX" sz="900" dirty="0"/>
              <a:t>Las demás que se establezcan en esta Ley, las normas oficiales mexicanas y otros ordenamientos jurídicos que resulten aplicables</a:t>
            </a:r>
            <a:r>
              <a:rPr lang="es-MX" sz="1050" dirty="0"/>
              <a:t>. </a:t>
            </a:r>
            <a:endParaRPr lang="es-MX" sz="800" dirty="0"/>
          </a:p>
        </p:txBody>
      </p:sp>
      <p:sp>
        <p:nvSpPr>
          <p:cNvPr id="3" name="Título 1"/>
          <p:cNvSpPr txBox="1">
            <a:spLocks/>
          </p:cNvSpPr>
          <p:nvPr/>
        </p:nvSpPr>
        <p:spPr>
          <a:xfrm>
            <a:off x="360218" y="447177"/>
            <a:ext cx="10058399" cy="536493"/>
          </a:xfrm>
          <a:prstGeom prst="rect">
            <a:avLst/>
          </a:prstGeom>
          <a:solidFill>
            <a:schemeClr val="bg2"/>
          </a:solidFill>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400" b="1" dirty="0">
                <a:solidFill>
                  <a:schemeClr val="tx2"/>
                </a:solidFill>
              </a:rPr>
              <a:t>Ley General para la Prevención y Gestión Integral de los Residuos</a:t>
            </a:r>
          </a:p>
        </p:txBody>
      </p:sp>
    </p:spTree>
    <p:extLst>
      <p:ext uri="{BB962C8B-B14F-4D97-AF65-F5344CB8AC3E}">
        <p14:creationId xmlns:p14="http://schemas.microsoft.com/office/powerpoint/2010/main" val="34561113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226</TotalTime>
  <Words>3680</Words>
  <Application>Microsoft Office PowerPoint</Application>
  <PresentationFormat>Personalizado</PresentationFormat>
  <Paragraphs>179</Paragraphs>
  <Slides>28</Slides>
  <Notes>0</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Sala de reuniones Ion</vt:lpstr>
      <vt:lpstr>Presentación de PowerPoint</vt:lpstr>
      <vt:lpstr>Inspección y Verificación Ambiental Municipal</vt:lpstr>
      <vt:lpstr>El MUNICIPIO DE REYNOSA, TAMAULIPAS</vt:lpstr>
      <vt:lpstr>Que Hace Reynosa</vt:lpstr>
      <vt:lpstr>Secretaría de Obras Públicas, Desarrollo Urbano y Medio Ambiente</vt:lpstr>
      <vt:lpstr>Atribuciones y Facultades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Reglamento de Equilibrio Ecológico y Protección al Ambiente del municipio de Reynosa, Tamaulipas</vt:lpstr>
      <vt:lpstr>Reglamento de Equilibrio Ecológico y Protección al Ambiente de Reynosa </vt:lpstr>
      <vt:lpstr>Reglamento de Equilibrio Ecológico y Protección al Ambiente de Reynosa </vt:lpstr>
      <vt:lpstr>Reglamento de Equilibrio Ecológico y Protección al Ambiente de Reynosa </vt:lpstr>
      <vt:lpstr>Reglamento de Equilibrio Ecológico y Protección al Ambiente de Reynosa </vt:lpstr>
      <vt:lpstr>Presentación de PowerPoint</vt:lpstr>
      <vt:lpstr>ACTA CIRCUNSTANCIADA DE INSPECCIÓN Y VIGILANCIA </vt:lpstr>
      <vt:lpstr>ACTA CIRCUNSTANCIADA DE INSPECCIÓN Y VIGILANCIA </vt:lpstr>
      <vt:lpstr>PROCEDIMIENTO</vt:lpstr>
      <vt:lpstr>CUMPLIMIENTOS AMBIENTALES DE COMPETENCIA MUNICIPAL</vt:lpstr>
      <vt:lpstr>CUMPLIMIENTOS AMBIENTALES DE COMPETENCIA MUNICIPAL</vt:lpstr>
      <vt:lpstr>CUMPLIMIENTOS AMBIENTALES DE COMPETENCIA MUNICIPAL</vt:lpstr>
      <vt:lpstr>CUMPLIMIENTOS AMBIENTALES DE COMPETENCIA MUNICIPAL</vt:lpstr>
      <vt:lpstr>CUMPLIMIENTOS AMBIENTALES DE COMPETENCIA MUNICIPAL</vt:lpstr>
      <vt:lpstr>CUMPLIMIENTOS AMBIENTALES DE COMPETENCIA MUNICIPAL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Laurencio Lerma</dc:creator>
  <cp:lastModifiedBy>USUARIO</cp:lastModifiedBy>
  <cp:revision>25</cp:revision>
  <dcterms:created xsi:type="dcterms:W3CDTF">2017-03-01T05:30:18Z</dcterms:created>
  <dcterms:modified xsi:type="dcterms:W3CDTF">2017-03-02T15:03:47Z</dcterms:modified>
</cp:coreProperties>
</file>