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0"/>
  </p:handoutMasterIdLst>
  <p:sldIdLst>
    <p:sldId id="258" r:id="rId2"/>
    <p:sldId id="259" r:id="rId3"/>
    <p:sldId id="260" r:id="rId4"/>
    <p:sldId id="265" r:id="rId5"/>
    <p:sldId id="261" r:id="rId6"/>
    <p:sldId id="262" r:id="rId7"/>
    <p:sldId id="263" r:id="rId8"/>
    <p:sldId id="264" r:id="rId9"/>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00CC"/>
    <a:srgbClr val="FFFF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24" autoAdjust="0"/>
    <p:restoredTop sz="99527" autoAdjust="0"/>
  </p:normalViewPr>
  <p:slideViewPr>
    <p:cSldViewPr snapToGrid="0">
      <p:cViewPr>
        <p:scale>
          <a:sx n="123" d="100"/>
          <a:sy n="123" d="100"/>
        </p:scale>
        <p:origin x="-62" y="-62"/>
      </p:cViewPr>
      <p:guideLst>
        <p:guide orient="horz" pos="2160"/>
        <p:guide pos="3840"/>
      </p:guideLst>
    </p:cSldViewPr>
  </p:slideViewPr>
  <p:notesTextViewPr>
    <p:cViewPr>
      <p:scale>
        <a:sx n="1" d="1"/>
        <a:sy n="1" d="1"/>
      </p:scale>
      <p:origin x="0" y="0"/>
    </p:cViewPr>
  </p:notesTextViewPr>
  <p:notesViewPr>
    <p:cSldViewPr snapToGrid="0">
      <p:cViewPr varScale="1">
        <p:scale>
          <a:sx n="67" d="100"/>
          <a:sy n="67" d="100"/>
        </p:scale>
        <p:origin x="2885" y="58"/>
      </p:cViewPr>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DDCAE225-B361-4B5D-AA56-999795403843}" type="datetimeFigureOut">
              <a:rPr lang="en-US" smtClean="0"/>
              <a:pPr/>
              <a:t>1/18/2017</a:t>
            </a:fld>
            <a:endParaRPr lang="en-US"/>
          </a:p>
        </p:txBody>
      </p:sp>
      <p:sp>
        <p:nvSpPr>
          <p:cNvPr id="4" name="Marcador de pie de página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5" name="Marcador de número de diapositiva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77F7F583-5E81-4E50-82D6-307BD7E3CC0E}" type="slidenum">
              <a:rPr lang="en-US" smtClean="0"/>
              <a:pPr/>
              <a:t>‹#›</a:t>
            </a:fld>
            <a:endParaRPr lang="en-US"/>
          </a:p>
        </p:txBody>
      </p:sp>
    </p:spTree>
    <p:extLst>
      <p:ext uri="{BB962C8B-B14F-4D97-AF65-F5344CB8AC3E}">
        <p14:creationId xmlns="" xmlns:p14="http://schemas.microsoft.com/office/powerpoint/2010/main" val="375449489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12" name="Imagen 11"/>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0" y="0"/>
            <a:ext cx="12192000" cy="6858000"/>
          </a:xfrm>
          <a:prstGeom prst="rect">
            <a:avLst/>
          </a:prstGeom>
        </p:spPr>
      </p:pic>
      <p:sp>
        <p:nvSpPr>
          <p:cNvPr id="2" name="Título 1"/>
          <p:cNvSpPr>
            <a:spLocks noGrp="1"/>
          </p:cNvSpPr>
          <p:nvPr>
            <p:ph type="ctrTitle"/>
          </p:nvPr>
        </p:nvSpPr>
        <p:spPr>
          <a:xfrm>
            <a:off x="1524000" y="1252746"/>
            <a:ext cx="9144000" cy="2387600"/>
          </a:xfrm>
        </p:spPr>
        <p:txBody>
          <a:bodyPr anchor="b"/>
          <a:lstStyle>
            <a:lvl1pPr algn="ctr">
              <a:defRPr sz="6000">
                <a:solidFill>
                  <a:schemeClr val="tx1">
                    <a:lumMod val="65000"/>
                    <a:lumOff val="35000"/>
                  </a:schemeClr>
                </a:solidFill>
                <a:latin typeface="Calibri" panose="020F0502020204030204" pitchFamily="34" charset="0"/>
              </a:defRPr>
            </a:lvl1pPr>
          </a:lstStyle>
          <a:p>
            <a:r>
              <a:rPr lang="es-ES" dirty="0"/>
              <a:t>Haga clic para modificar el estilo de título del patrón</a:t>
            </a:r>
            <a:endParaRPr lang="en-US" dirty="0"/>
          </a:p>
        </p:txBody>
      </p:sp>
      <p:sp>
        <p:nvSpPr>
          <p:cNvPr id="3" name="Subtítulo 2"/>
          <p:cNvSpPr>
            <a:spLocks noGrp="1"/>
          </p:cNvSpPr>
          <p:nvPr>
            <p:ph type="subTitle" idx="1"/>
          </p:nvPr>
        </p:nvSpPr>
        <p:spPr>
          <a:xfrm>
            <a:off x="2533290" y="3726610"/>
            <a:ext cx="7125420" cy="1742537"/>
          </a:xfrm>
        </p:spPr>
        <p:txBody>
          <a:bodyPr/>
          <a:lstStyle>
            <a:lvl1pPr marL="0" indent="0" algn="ctr">
              <a:buNone/>
              <a:defRPr sz="2400">
                <a:solidFill>
                  <a:schemeClr val="bg1">
                    <a:lumMod val="50000"/>
                  </a:schemeClr>
                </a:solidFill>
                <a:latin typeface="Calibri Light" panose="020F03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dirty="0"/>
              <a:t>Haga clic para editar el estilo de subtítulo del patrón</a:t>
            </a:r>
            <a:endParaRPr lang="en-US" dirty="0"/>
          </a:p>
        </p:txBody>
      </p:sp>
      <p:sp>
        <p:nvSpPr>
          <p:cNvPr id="4" name="Marcador de fecha 3"/>
          <p:cNvSpPr>
            <a:spLocks noGrp="1"/>
          </p:cNvSpPr>
          <p:nvPr>
            <p:ph type="dt" sz="half" idx="10"/>
          </p:nvPr>
        </p:nvSpPr>
        <p:spPr>
          <a:xfrm>
            <a:off x="9134383" y="6338532"/>
            <a:ext cx="2743200" cy="365125"/>
          </a:xfrm>
        </p:spPr>
        <p:txBody>
          <a:bodyPr/>
          <a:lstStyle/>
          <a:p>
            <a:fld id="{DB08FEF1-0629-48A0-9C84-650D3992C035}" type="datetimeFigureOut">
              <a:rPr lang="en-US" smtClean="0"/>
              <a:pPr/>
              <a:t>1/18/2017</a:t>
            </a:fld>
            <a:endParaRPr lang="en-US"/>
          </a:p>
        </p:txBody>
      </p:sp>
      <p:sp>
        <p:nvSpPr>
          <p:cNvPr id="5" name="Marcador de pie de página 4"/>
          <p:cNvSpPr>
            <a:spLocks noGrp="1"/>
          </p:cNvSpPr>
          <p:nvPr>
            <p:ph type="ftr" sz="quarter" idx="11"/>
          </p:nvPr>
        </p:nvSpPr>
        <p:spPr>
          <a:xfrm>
            <a:off x="4420339" y="5798448"/>
            <a:ext cx="4114800" cy="365125"/>
          </a:xfrm>
        </p:spPr>
        <p:txBody>
          <a:bodyPr/>
          <a:lstStyle/>
          <a:p>
            <a:endParaRPr lang="en-US"/>
          </a:p>
        </p:txBody>
      </p:sp>
      <p:sp>
        <p:nvSpPr>
          <p:cNvPr id="6" name="Marcador de número de diapositiva 5"/>
          <p:cNvSpPr>
            <a:spLocks noGrp="1"/>
          </p:cNvSpPr>
          <p:nvPr>
            <p:ph type="sldNum" sz="quarter" idx="12"/>
          </p:nvPr>
        </p:nvSpPr>
        <p:spPr>
          <a:xfrm>
            <a:off x="152400" y="6338531"/>
            <a:ext cx="2743200" cy="365125"/>
          </a:xfrm>
        </p:spPr>
        <p:txBody>
          <a:bodyPr/>
          <a:lstStyle/>
          <a:p>
            <a:fld id="{F9643632-F56E-4907-BCC0-FCD950BBDFA8}" type="slidenum">
              <a:rPr lang="en-US" smtClean="0"/>
              <a:pPr/>
              <a:t>‹#›</a:t>
            </a:fld>
            <a:endParaRPr lang="en-US"/>
          </a:p>
        </p:txBody>
      </p:sp>
    </p:spTree>
    <p:extLst>
      <p:ext uri="{BB962C8B-B14F-4D97-AF65-F5344CB8AC3E}">
        <p14:creationId xmlns="" xmlns:p14="http://schemas.microsoft.com/office/powerpoint/2010/main" val="33790986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n-US"/>
          </a:p>
        </p:txBody>
      </p:sp>
      <p:sp>
        <p:nvSpPr>
          <p:cNvPr id="3" name="Marcador de texto vertical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p:cNvSpPr>
            <a:spLocks noGrp="1"/>
          </p:cNvSpPr>
          <p:nvPr>
            <p:ph type="dt" sz="half" idx="10"/>
          </p:nvPr>
        </p:nvSpPr>
        <p:spPr/>
        <p:txBody>
          <a:bodyPr/>
          <a:lstStyle/>
          <a:p>
            <a:fld id="{DB08FEF1-0629-48A0-9C84-650D3992C035}" type="datetimeFigureOut">
              <a:rPr lang="en-US" smtClean="0"/>
              <a:pPr/>
              <a:t>1/18/2017</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F9643632-F56E-4907-BCC0-FCD950BBDFA8}" type="slidenum">
              <a:rPr lang="en-US" smtClean="0"/>
              <a:pPr/>
              <a:t>‹#›</a:t>
            </a:fld>
            <a:endParaRPr lang="en-US"/>
          </a:p>
        </p:txBody>
      </p:sp>
    </p:spTree>
    <p:extLst>
      <p:ext uri="{BB962C8B-B14F-4D97-AF65-F5344CB8AC3E}">
        <p14:creationId xmlns="" xmlns:p14="http://schemas.microsoft.com/office/powerpoint/2010/main" val="5082363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n-US"/>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p:cNvSpPr>
            <a:spLocks noGrp="1"/>
          </p:cNvSpPr>
          <p:nvPr>
            <p:ph type="dt" sz="half" idx="10"/>
          </p:nvPr>
        </p:nvSpPr>
        <p:spPr/>
        <p:txBody>
          <a:bodyPr/>
          <a:lstStyle/>
          <a:p>
            <a:fld id="{DB08FEF1-0629-48A0-9C84-650D3992C035}" type="datetimeFigureOut">
              <a:rPr lang="en-US" smtClean="0"/>
              <a:pPr/>
              <a:t>1/18/2017</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F9643632-F56E-4907-BCC0-FCD950BBDFA8}" type="slidenum">
              <a:rPr lang="en-US" smtClean="0"/>
              <a:pPr/>
              <a:t>‹#›</a:t>
            </a:fld>
            <a:endParaRPr lang="en-US"/>
          </a:p>
        </p:txBody>
      </p:sp>
    </p:spTree>
    <p:extLst>
      <p:ext uri="{BB962C8B-B14F-4D97-AF65-F5344CB8AC3E}">
        <p14:creationId xmlns="" xmlns:p14="http://schemas.microsoft.com/office/powerpoint/2010/main" val="33500230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9" name="Imagen 8"/>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0" y="0"/>
            <a:ext cx="12192000" cy="6858000"/>
          </a:xfrm>
          <a:prstGeom prst="rect">
            <a:avLst/>
          </a:prstGeom>
        </p:spPr>
      </p:pic>
      <p:sp>
        <p:nvSpPr>
          <p:cNvPr id="2" name="Título 1"/>
          <p:cNvSpPr>
            <a:spLocks noGrp="1"/>
          </p:cNvSpPr>
          <p:nvPr>
            <p:ph type="title"/>
          </p:nvPr>
        </p:nvSpPr>
        <p:spPr>
          <a:xfrm>
            <a:off x="3355675" y="681488"/>
            <a:ext cx="8384875" cy="879894"/>
          </a:xfrm>
        </p:spPr>
        <p:txBody>
          <a:bodyPr>
            <a:noAutofit/>
          </a:bodyPr>
          <a:lstStyle>
            <a:lvl1pPr>
              <a:defRPr sz="3600" b="0">
                <a:solidFill>
                  <a:schemeClr val="tx1">
                    <a:lumMod val="75000"/>
                    <a:lumOff val="25000"/>
                  </a:schemeClr>
                </a:solidFill>
                <a:latin typeface="Calibri" panose="020F0502020204030204" pitchFamily="34" charset="0"/>
              </a:defRPr>
            </a:lvl1pPr>
          </a:lstStyle>
          <a:p>
            <a:r>
              <a:rPr lang="es-ES" dirty="0"/>
              <a:t>Haga clic para modificar el estilo de título del patrón</a:t>
            </a:r>
            <a:endParaRPr lang="en-US" dirty="0"/>
          </a:p>
        </p:txBody>
      </p:sp>
      <p:sp>
        <p:nvSpPr>
          <p:cNvPr id="3" name="Marcador de contenido 2"/>
          <p:cNvSpPr>
            <a:spLocks noGrp="1"/>
          </p:cNvSpPr>
          <p:nvPr>
            <p:ph idx="1"/>
          </p:nvPr>
        </p:nvSpPr>
        <p:spPr/>
        <p:txBody>
          <a:bodyPr/>
          <a:lstStyle>
            <a:lvl1pPr>
              <a:defRPr>
                <a:solidFill>
                  <a:schemeClr val="tx1">
                    <a:lumMod val="50000"/>
                    <a:lumOff val="50000"/>
                  </a:schemeClr>
                </a:solidFill>
                <a:latin typeface="Calibri Light" panose="020F0302020204030204" pitchFamily="34" charset="0"/>
              </a:defRPr>
            </a:lvl1pPr>
            <a:lvl2pPr>
              <a:defRPr>
                <a:solidFill>
                  <a:schemeClr val="tx1">
                    <a:lumMod val="50000"/>
                    <a:lumOff val="50000"/>
                  </a:schemeClr>
                </a:solidFill>
                <a:latin typeface="Calibri Light" panose="020F0302020204030204" pitchFamily="34" charset="0"/>
              </a:defRPr>
            </a:lvl2pPr>
            <a:lvl3pPr>
              <a:defRPr>
                <a:solidFill>
                  <a:schemeClr val="tx1">
                    <a:lumMod val="50000"/>
                    <a:lumOff val="50000"/>
                  </a:schemeClr>
                </a:solidFill>
                <a:latin typeface="Calibri Light" panose="020F0302020204030204" pitchFamily="34" charset="0"/>
              </a:defRPr>
            </a:lvl3pPr>
            <a:lvl4pPr>
              <a:defRPr>
                <a:solidFill>
                  <a:schemeClr val="tx1">
                    <a:lumMod val="50000"/>
                    <a:lumOff val="50000"/>
                  </a:schemeClr>
                </a:solidFill>
                <a:latin typeface="Calibri Light" panose="020F0302020204030204" pitchFamily="34" charset="0"/>
              </a:defRPr>
            </a:lvl4pPr>
            <a:lvl5pPr>
              <a:defRPr>
                <a:solidFill>
                  <a:schemeClr val="tx1">
                    <a:lumMod val="50000"/>
                    <a:lumOff val="50000"/>
                  </a:schemeClr>
                </a:solidFill>
                <a:latin typeface="Calibri Light" panose="020F0302020204030204" pitchFamily="34" charset="0"/>
              </a:defRPr>
            </a:lvl5p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Marcador de fecha 3"/>
          <p:cNvSpPr>
            <a:spLocks noGrp="1"/>
          </p:cNvSpPr>
          <p:nvPr>
            <p:ph type="dt" sz="half" idx="10"/>
          </p:nvPr>
        </p:nvSpPr>
        <p:spPr>
          <a:xfrm>
            <a:off x="96329" y="6356350"/>
            <a:ext cx="2743200" cy="365125"/>
          </a:xfrm>
        </p:spPr>
        <p:txBody>
          <a:bodyPr/>
          <a:lstStyle/>
          <a:p>
            <a:fld id="{DB08FEF1-0629-48A0-9C84-650D3992C035}" type="datetimeFigureOut">
              <a:rPr lang="en-US" smtClean="0"/>
              <a:pPr/>
              <a:t>1/18/2017</a:t>
            </a:fld>
            <a:endParaRPr lang="en-US"/>
          </a:p>
        </p:txBody>
      </p:sp>
      <p:sp>
        <p:nvSpPr>
          <p:cNvPr id="5" name="Marcador de pie de página 4"/>
          <p:cNvSpPr>
            <a:spLocks noGrp="1"/>
          </p:cNvSpPr>
          <p:nvPr>
            <p:ph type="ftr" sz="quarter" idx="11"/>
          </p:nvPr>
        </p:nvSpPr>
        <p:spPr>
          <a:xfrm>
            <a:off x="4038600" y="6176963"/>
            <a:ext cx="4114800" cy="365125"/>
          </a:xfrm>
        </p:spPr>
        <p:txBody>
          <a:bodyPr/>
          <a:lstStyle/>
          <a:p>
            <a:endParaRPr lang="en-US" dirty="0"/>
          </a:p>
        </p:txBody>
      </p:sp>
      <p:sp>
        <p:nvSpPr>
          <p:cNvPr id="6" name="Marcador de número de diapositiva 5"/>
          <p:cNvSpPr>
            <a:spLocks noGrp="1"/>
          </p:cNvSpPr>
          <p:nvPr>
            <p:ph type="sldNum" sz="quarter" idx="12"/>
          </p:nvPr>
        </p:nvSpPr>
        <p:spPr>
          <a:xfrm>
            <a:off x="9231702" y="6356350"/>
            <a:ext cx="2743200" cy="365125"/>
          </a:xfrm>
        </p:spPr>
        <p:txBody>
          <a:bodyPr/>
          <a:lstStyle/>
          <a:p>
            <a:fld id="{F9643632-F56E-4907-BCC0-FCD950BBDFA8}" type="slidenum">
              <a:rPr lang="en-US" smtClean="0"/>
              <a:pPr/>
              <a:t>‹#›</a:t>
            </a:fld>
            <a:endParaRPr lang="en-US"/>
          </a:p>
        </p:txBody>
      </p:sp>
    </p:spTree>
    <p:extLst>
      <p:ext uri="{BB962C8B-B14F-4D97-AF65-F5344CB8AC3E}">
        <p14:creationId xmlns="" xmlns:p14="http://schemas.microsoft.com/office/powerpoint/2010/main" val="3491173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n-US"/>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el estilo de texto del patrón</a:t>
            </a:r>
          </a:p>
        </p:txBody>
      </p:sp>
      <p:sp>
        <p:nvSpPr>
          <p:cNvPr id="4" name="Marcador de fecha 3"/>
          <p:cNvSpPr>
            <a:spLocks noGrp="1"/>
          </p:cNvSpPr>
          <p:nvPr>
            <p:ph type="dt" sz="half" idx="10"/>
          </p:nvPr>
        </p:nvSpPr>
        <p:spPr/>
        <p:txBody>
          <a:bodyPr/>
          <a:lstStyle/>
          <a:p>
            <a:fld id="{DB08FEF1-0629-48A0-9C84-650D3992C035}" type="datetimeFigureOut">
              <a:rPr lang="en-US" smtClean="0"/>
              <a:pPr/>
              <a:t>1/18/2017</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F9643632-F56E-4907-BCC0-FCD950BBDFA8}" type="slidenum">
              <a:rPr lang="en-US" smtClean="0"/>
              <a:pPr/>
              <a:t>‹#›</a:t>
            </a:fld>
            <a:endParaRPr lang="en-US"/>
          </a:p>
        </p:txBody>
      </p:sp>
    </p:spTree>
    <p:extLst>
      <p:ext uri="{BB962C8B-B14F-4D97-AF65-F5344CB8AC3E}">
        <p14:creationId xmlns="" xmlns:p14="http://schemas.microsoft.com/office/powerpoint/2010/main" val="2076916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n-US"/>
          </a:p>
        </p:txBody>
      </p:sp>
      <p:sp>
        <p:nvSpPr>
          <p:cNvPr id="3" name="Marcador de contenido 2"/>
          <p:cNvSpPr>
            <a:spLocks noGrp="1"/>
          </p:cNvSpPr>
          <p:nvPr>
            <p:ph sz="half" idx="1"/>
          </p:nvPr>
        </p:nvSpPr>
        <p:spPr>
          <a:xfrm>
            <a:off x="838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contenido 3"/>
          <p:cNvSpPr>
            <a:spLocks noGrp="1"/>
          </p:cNvSpPr>
          <p:nvPr>
            <p:ph sz="half" idx="2"/>
          </p:nvPr>
        </p:nvSpPr>
        <p:spPr>
          <a:xfrm>
            <a:off x="6172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Marcador de fecha 4"/>
          <p:cNvSpPr>
            <a:spLocks noGrp="1"/>
          </p:cNvSpPr>
          <p:nvPr>
            <p:ph type="dt" sz="half" idx="10"/>
          </p:nvPr>
        </p:nvSpPr>
        <p:spPr/>
        <p:txBody>
          <a:bodyPr/>
          <a:lstStyle/>
          <a:p>
            <a:fld id="{DB08FEF1-0629-48A0-9C84-650D3992C035}" type="datetimeFigureOut">
              <a:rPr lang="en-US" smtClean="0"/>
              <a:pPr/>
              <a:t>1/18/2017</a:t>
            </a:fld>
            <a:endParaRPr lang="en-US"/>
          </a:p>
        </p:txBody>
      </p:sp>
      <p:sp>
        <p:nvSpPr>
          <p:cNvPr id="6" name="Marcador de pie de página 5"/>
          <p:cNvSpPr>
            <a:spLocks noGrp="1"/>
          </p:cNvSpPr>
          <p:nvPr>
            <p:ph type="ftr" sz="quarter" idx="11"/>
          </p:nvPr>
        </p:nvSpPr>
        <p:spPr/>
        <p:txBody>
          <a:bodyPr/>
          <a:lstStyle/>
          <a:p>
            <a:endParaRPr lang="en-US"/>
          </a:p>
        </p:txBody>
      </p:sp>
      <p:sp>
        <p:nvSpPr>
          <p:cNvPr id="7" name="Marcador de número de diapositiva 6"/>
          <p:cNvSpPr>
            <a:spLocks noGrp="1"/>
          </p:cNvSpPr>
          <p:nvPr>
            <p:ph type="sldNum" sz="quarter" idx="12"/>
          </p:nvPr>
        </p:nvSpPr>
        <p:spPr/>
        <p:txBody>
          <a:bodyPr/>
          <a:lstStyle/>
          <a:p>
            <a:fld id="{F9643632-F56E-4907-BCC0-FCD950BBDFA8}" type="slidenum">
              <a:rPr lang="en-US" smtClean="0"/>
              <a:pPr/>
              <a:t>‹#›</a:t>
            </a:fld>
            <a:endParaRPr lang="en-US"/>
          </a:p>
        </p:txBody>
      </p:sp>
    </p:spTree>
    <p:extLst>
      <p:ext uri="{BB962C8B-B14F-4D97-AF65-F5344CB8AC3E}">
        <p14:creationId xmlns="" xmlns:p14="http://schemas.microsoft.com/office/powerpoint/2010/main" val="16385237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n-US"/>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Marcador de fecha 6"/>
          <p:cNvSpPr>
            <a:spLocks noGrp="1"/>
          </p:cNvSpPr>
          <p:nvPr>
            <p:ph type="dt" sz="half" idx="10"/>
          </p:nvPr>
        </p:nvSpPr>
        <p:spPr/>
        <p:txBody>
          <a:bodyPr/>
          <a:lstStyle/>
          <a:p>
            <a:fld id="{DB08FEF1-0629-48A0-9C84-650D3992C035}" type="datetimeFigureOut">
              <a:rPr lang="en-US" smtClean="0"/>
              <a:pPr/>
              <a:t>1/18/2017</a:t>
            </a:fld>
            <a:endParaRPr lang="en-US"/>
          </a:p>
        </p:txBody>
      </p:sp>
      <p:sp>
        <p:nvSpPr>
          <p:cNvPr id="8" name="Marcador de pie de página 7"/>
          <p:cNvSpPr>
            <a:spLocks noGrp="1"/>
          </p:cNvSpPr>
          <p:nvPr>
            <p:ph type="ftr" sz="quarter" idx="11"/>
          </p:nvPr>
        </p:nvSpPr>
        <p:spPr/>
        <p:txBody>
          <a:bodyPr/>
          <a:lstStyle/>
          <a:p>
            <a:endParaRPr lang="en-US"/>
          </a:p>
        </p:txBody>
      </p:sp>
      <p:sp>
        <p:nvSpPr>
          <p:cNvPr id="9" name="Marcador de número de diapositiva 8"/>
          <p:cNvSpPr>
            <a:spLocks noGrp="1"/>
          </p:cNvSpPr>
          <p:nvPr>
            <p:ph type="sldNum" sz="quarter" idx="12"/>
          </p:nvPr>
        </p:nvSpPr>
        <p:spPr/>
        <p:txBody>
          <a:bodyPr/>
          <a:lstStyle/>
          <a:p>
            <a:fld id="{F9643632-F56E-4907-BCC0-FCD950BBDFA8}" type="slidenum">
              <a:rPr lang="en-US" smtClean="0"/>
              <a:pPr/>
              <a:t>‹#›</a:t>
            </a:fld>
            <a:endParaRPr lang="en-US"/>
          </a:p>
        </p:txBody>
      </p:sp>
    </p:spTree>
    <p:extLst>
      <p:ext uri="{BB962C8B-B14F-4D97-AF65-F5344CB8AC3E}">
        <p14:creationId xmlns="" xmlns:p14="http://schemas.microsoft.com/office/powerpoint/2010/main" val="38218939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pic>
        <p:nvPicPr>
          <p:cNvPr id="8" name="Imagen 7"/>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0" y="0"/>
            <a:ext cx="12192000" cy="6858000"/>
          </a:xfrm>
          <a:prstGeom prst="rect">
            <a:avLst/>
          </a:prstGeom>
        </p:spPr>
      </p:pic>
      <p:sp>
        <p:nvSpPr>
          <p:cNvPr id="2" name="Título 1"/>
          <p:cNvSpPr>
            <a:spLocks noGrp="1"/>
          </p:cNvSpPr>
          <p:nvPr>
            <p:ph type="title"/>
          </p:nvPr>
        </p:nvSpPr>
        <p:spPr>
          <a:xfrm>
            <a:off x="3253596" y="623917"/>
            <a:ext cx="8314008" cy="1400192"/>
          </a:xfrm>
        </p:spPr>
        <p:txBody>
          <a:bodyPr>
            <a:normAutofit/>
          </a:bodyPr>
          <a:lstStyle>
            <a:lvl1pPr>
              <a:defRPr sz="3600">
                <a:solidFill>
                  <a:schemeClr val="tx1">
                    <a:lumMod val="75000"/>
                    <a:lumOff val="25000"/>
                  </a:schemeClr>
                </a:solidFill>
                <a:latin typeface="Calibri" panose="020F0502020204030204" pitchFamily="34" charset="0"/>
              </a:defRPr>
            </a:lvl1pPr>
          </a:lstStyle>
          <a:p>
            <a:r>
              <a:rPr lang="es-ES" dirty="0"/>
              <a:t>Haga clic para modificar el estilo de título del patrón</a:t>
            </a:r>
            <a:endParaRPr lang="en-US" dirty="0"/>
          </a:p>
        </p:txBody>
      </p:sp>
      <p:sp>
        <p:nvSpPr>
          <p:cNvPr id="3" name="Marcador de fecha 2"/>
          <p:cNvSpPr>
            <a:spLocks noGrp="1"/>
          </p:cNvSpPr>
          <p:nvPr>
            <p:ph type="dt" sz="half" idx="10"/>
          </p:nvPr>
        </p:nvSpPr>
        <p:spPr>
          <a:xfrm>
            <a:off x="178998" y="6363658"/>
            <a:ext cx="2743200" cy="365125"/>
          </a:xfrm>
        </p:spPr>
        <p:txBody>
          <a:bodyPr/>
          <a:lstStyle/>
          <a:p>
            <a:fld id="{DB08FEF1-0629-48A0-9C84-650D3992C035}" type="datetimeFigureOut">
              <a:rPr lang="en-US" smtClean="0"/>
              <a:pPr/>
              <a:t>1/18/2017</a:t>
            </a:fld>
            <a:endParaRPr lang="en-US"/>
          </a:p>
        </p:txBody>
      </p:sp>
      <p:sp>
        <p:nvSpPr>
          <p:cNvPr id="4" name="Marcador de pie de página 3"/>
          <p:cNvSpPr>
            <a:spLocks noGrp="1"/>
          </p:cNvSpPr>
          <p:nvPr>
            <p:ph type="ftr" sz="quarter" idx="11"/>
          </p:nvPr>
        </p:nvSpPr>
        <p:spPr>
          <a:xfrm>
            <a:off x="4047226" y="6173787"/>
            <a:ext cx="4114800" cy="365125"/>
          </a:xfrm>
        </p:spPr>
        <p:txBody>
          <a:bodyPr/>
          <a:lstStyle/>
          <a:p>
            <a:endParaRPr lang="en-US" dirty="0"/>
          </a:p>
        </p:txBody>
      </p:sp>
      <p:sp>
        <p:nvSpPr>
          <p:cNvPr id="5" name="Marcador de número de diapositiva 4"/>
          <p:cNvSpPr>
            <a:spLocks noGrp="1"/>
          </p:cNvSpPr>
          <p:nvPr>
            <p:ph type="sldNum" sz="quarter" idx="12"/>
          </p:nvPr>
        </p:nvSpPr>
        <p:spPr>
          <a:xfrm>
            <a:off x="10412082" y="6363658"/>
            <a:ext cx="1700841" cy="365125"/>
          </a:xfrm>
        </p:spPr>
        <p:txBody>
          <a:bodyPr/>
          <a:lstStyle/>
          <a:p>
            <a:fld id="{F9643632-F56E-4907-BCC0-FCD950BBDFA8}" type="slidenum">
              <a:rPr lang="en-US" smtClean="0"/>
              <a:pPr/>
              <a:t>‹#›</a:t>
            </a:fld>
            <a:endParaRPr lang="en-US"/>
          </a:p>
        </p:txBody>
      </p:sp>
    </p:spTree>
    <p:extLst>
      <p:ext uri="{BB962C8B-B14F-4D97-AF65-F5344CB8AC3E}">
        <p14:creationId xmlns="" xmlns:p14="http://schemas.microsoft.com/office/powerpoint/2010/main" val="30344304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7" name="Imagen 6"/>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0" y="0"/>
            <a:ext cx="12192000" cy="6858000"/>
          </a:xfrm>
          <a:prstGeom prst="rect">
            <a:avLst/>
          </a:prstGeom>
        </p:spPr>
      </p:pic>
      <p:sp>
        <p:nvSpPr>
          <p:cNvPr id="2" name="Marcador de fecha 1"/>
          <p:cNvSpPr>
            <a:spLocks noGrp="1"/>
          </p:cNvSpPr>
          <p:nvPr>
            <p:ph type="dt" sz="half" idx="10"/>
          </p:nvPr>
        </p:nvSpPr>
        <p:spPr>
          <a:xfrm>
            <a:off x="130834" y="6320614"/>
            <a:ext cx="2743200" cy="365125"/>
          </a:xfrm>
        </p:spPr>
        <p:txBody>
          <a:bodyPr/>
          <a:lstStyle/>
          <a:p>
            <a:fld id="{DB08FEF1-0629-48A0-9C84-650D3992C035}" type="datetimeFigureOut">
              <a:rPr lang="en-US" smtClean="0"/>
              <a:pPr/>
              <a:t>1/18/2017</a:t>
            </a:fld>
            <a:endParaRPr lang="en-US"/>
          </a:p>
        </p:txBody>
      </p:sp>
      <p:sp>
        <p:nvSpPr>
          <p:cNvPr id="3" name="Marcador de pie de página 2"/>
          <p:cNvSpPr>
            <a:spLocks noGrp="1"/>
          </p:cNvSpPr>
          <p:nvPr>
            <p:ph type="ftr" sz="quarter" idx="11"/>
          </p:nvPr>
        </p:nvSpPr>
        <p:spPr>
          <a:xfrm>
            <a:off x="4038600" y="6106183"/>
            <a:ext cx="4114800" cy="365125"/>
          </a:xfrm>
        </p:spPr>
        <p:txBody>
          <a:bodyPr/>
          <a:lstStyle/>
          <a:p>
            <a:endParaRPr lang="en-US"/>
          </a:p>
        </p:txBody>
      </p:sp>
      <p:sp>
        <p:nvSpPr>
          <p:cNvPr id="4" name="Marcador de número de diapositiva 3"/>
          <p:cNvSpPr>
            <a:spLocks noGrp="1"/>
          </p:cNvSpPr>
          <p:nvPr>
            <p:ph type="sldNum" sz="quarter" idx="12"/>
          </p:nvPr>
        </p:nvSpPr>
        <p:spPr>
          <a:xfrm>
            <a:off x="9317966" y="6363658"/>
            <a:ext cx="2743200" cy="365125"/>
          </a:xfrm>
        </p:spPr>
        <p:txBody>
          <a:bodyPr/>
          <a:lstStyle/>
          <a:p>
            <a:fld id="{F9643632-F56E-4907-BCC0-FCD950BBDFA8}" type="slidenum">
              <a:rPr lang="en-US" smtClean="0"/>
              <a:pPr/>
              <a:t>‹#›</a:t>
            </a:fld>
            <a:endParaRPr lang="en-US"/>
          </a:p>
        </p:txBody>
      </p:sp>
    </p:spTree>
    <p:extLst>
      <p:ext uri="{BB962C8B-B14F-4D97-AF65-F5344CB8AC3E}">
        <p14:creationId xmlns="" xmlns:p14="http://schemas.microsoft.com/office/powerpoint/2010/main" val="3962952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Marcador de fecha 4"/>
          <p:cNvSpPr>
            <a:spLocks noGrp="1"/>
          </p:cNvSpPr>
          <p:nvPr>
            <p:ph type="dt" sz="half" idx="10"/>
          </p:nvPr>
        </p:nvSpPr>
        <p:spPr/>
        <p:txBody>
          <a:bodyPr/>
          <a:lstStyle/>
          <a:p>
            <a:fld id="{DB08FEF1-0629-48A0-9C84-650D3992C035}" type="datetimeFigureOut">
              <a:rPr lang="en-US" smtClean="0"/>
              <a:pPr/>
              <a:t>1/18/2017</a:t>
            </a:fld>
            <a:endParaRPr lang="en-US"/>
          </a:p>
        </p:txBody>
      </p:sp>
      <p:sp>
        <p:nvSpPr>
          <p:cNvPr id="6" name="Marcador de pie de página 5"/>
          <p:cNvSpPr>
            <a:spLocks noGrp="1"/>
          </p:cNvSpPr>
          <p:nvPr>
            <p:ph type="ftr" sz="quarter" idx="11"/>
          </p:nvPr>
        </p:nvSpPr>
        <p:spPr/>
        <p:txBody>
          <a:bodyPr/>
          <a:lstStyle/>
          <a:p>
            <a:endParaRPr lang="en-US"/>
          </a:p>
        </p:txBody>
      </p:sp>
      <p:sp>
        <p:nvSpPr>
          <p:cNvPr id="7" name="Marcador de número de diapositiva 6"/>
          <p:cNvSpPr>
            <a:spLocks noGrp="1"/>
          </p:cNvSpPr>
          <p:nvPr>
            <p:ph type="sldNum" sz="quarter" idx="12"/>
          </p:nvPr>
        </p:nvSpPr>
        <p:spPr/>
        <p:txBody>
          <a:bodyPr/>
          <a:lstStyle/>
          <a:p>
            <a:fld id="{F9643632-F56E-4907-BCC0-FCD950BBDFA8}" type="slidenum">
              <a:rPr lang="en-US" smtClean="0"/>
              <a:pPr/>
              <a:t>‹#›</a:t>
            </a:fld>
            <a:endParaRPr lang="en-US"/>
          </a:p>
        </p:txBody>
      </p:sp>
    </p:spTree>
    <p:extLst>
      <p:ext uri="{BB962C8B-B14F-4D97-AF65-F5344CB8AC3E}">
        <p14:creationId xmlns="" xmlns:p14="http://schemas.microsoft.com/office/powerpoint/2010/main" val="42102192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Marcador de fecha 4"/>
          <p:cNvSpPr>
            <a:spLocks noGrp="1"/>
          </p:cNvSpPr>
          <p:nvPr>
            <p:ph type="dt" sz="half" idx="10"/>
          </p:nvPr>
        </p:nvSpPr>
        <p:spPr/>
        <p:txBody>
          <a:bodyPr/>
          <a:lstStyle/>
          <a:p>
            <a:fld id="{DB08FEF1-0629-48A0-9C84-650D3992C035}" type="datetimeFigureOut">
              <a:rPr lang="en-US" smtClean="0"/>
              <a:pPr/>
              <a:t>1/18/2017</a:t>
            </a:fld>
            <a:endParaRPr lang="en-US"/>
          </a:p>
        </p:txBody>
      </p:sp>
      <p:sp>
        <p:nvSpPr>
          <p:cNvPr id="6" name="Marcador de pie de página 5"/>
          <p:cNvSpPr>
            <a:spLocks noGrp="1"/>
          </p:cNvSpPr>
          <p:nvPr>
            <p:ph type="ftr" sz="quarter" idx="11"/>
          </p:nvPr>
        </p:nvSpPr>
        <p:spPr/>
        <p:txBody>
          <a:bodyPr/>
          <a:lstStyle/>
          <a:p>
            <a:endParaRPr lang="en-US"/>
          </a:p>
        </p:txBody>
      </p:sp>
      <p:sp>
        <p:nvSpPr>
          <p:cNvPr id="7" name="Marcador de número de diapositiva 6"/>
          <p:cNvSpPr>
            <a:spLocks noGrp="1"/>
          </p:cNvSpPr>
          <p:nvPr>
            <p:ph type="sldNum" sz="quarter" idx="12"/>
          </p:nvPr>
        </p:nvSpPr>
        <p:spPr/>
        <p:txBody>
          <a:bodyPr/>
          <a:lstStyle/>
          <a:p>
            <a:fld id="{F9643632-F56E-4907-BCC0-FCD950BBDFA8}" type="slidenum">
              <a:rPr lang="en-US" smtClean="0"/>
              <a:pPr/>
              <a:t>‹#›</a:t>
            </a:fld>
            <a:endParaRPr lang="en-US"/>
          </a:p>
        </p:txBody>
      </p:sp>
    </p:spTree>
    <p:extLst>
      <p:ext uri="{BB962C8B-B14F-4D97-AF65-F5344CB8AC3E}">
        <p14:creationId xmlns="" xmlns:p14="http://schemas.microsoft.com/office/powerpoint/2010/main" val="15320485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dirty="0"/>
              <a:t>Haga clic para modificar el estilo de título del patrón</a:t>
            </a:r>
            <a:endParaRPr lang="en-US" dirty="0"/>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B08FEF1-0629-48A0-9C84-650D3992C035}" type="datetimeFigureOut">
              <a:rPr lang="en-US" smtClean="0"/>
              <a:pPr/>
              <a:t>1/18/2017</a:t>
            </a:fld>
            <a:endParaRPr lang="en-US"/>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643632-F56E-4907-BCC0-FCD950BBDFA8}" type="slidenum">
              <a:rPr lang="en-US" smtClean="0"/>
              <a:pPr/>
              <a:t>‹#›</a:t>
            </a:fld>
            <a:endParaRPr lang="en-US"/>
          </a:p>
        </p:txBody>
      </p:sp>
    </p:spTree>
    <p:extLst>
      <p:ext uri="{BB962C8B-B14F-4D97-AF65-F5344CB8AC3E}">
        <p14:creationId xmlns="" xmlns:p14="http://schemas.microsoft.com/office/powerpoint/2010/main" val="7388149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4800599" y="0"/>
            <a:ext cx="6079525" cy="883509"/>
          </a:xfrm>
        </p:spPr>
        <p:txBody>
          <a:bodyPr/>
          <a:lstStyle/>
          <a:p>
            <a:pPr lvl="0" fontAlgn="base">
              <a:lnSpc>
                <a:spcPct val="100000"/>
              </a:lnSpc>
              <a:spcBef>
                <a:spcPct val="50000"/>
              </a:spcBef>
              <a:spcAft>
                <a:spcPct val="0"/>
              </a:spcAft>
            </a:pPr>
            <a:r>
              <a:rPr lang="en-US" sz="1800" b="1" dirty="0" smtClean="0">
                <a:solidFill>
                  <a:srgbClr val="000000"/>
                </a:solidFill>
                <a:latin typeface="Arial" charset="0"/>
                <a:ea typeface="+mn-ea"/>
                <a:cs typeface="+mn-cs"/>
              </a:rPr>
              <a:t/>
            </a:r>
            <a:br>
              <a:rPr lang="en-US" sz="1800" b="1" dirty="0" smtClean="0">
                <a:solidFill>
                  <a:srgbClr val="000000"/>
                </a:solidFill>
                <a:latin typeface="Arial" charset="0"/>
                <a:ea typeface="+mn-ea"/>
                <a:cs typeface="+mn-cs"/>
              </a:rPr>
            </a:br>
            <a:r>
              <a:rPr lang="en-US" sz="1800" b="1" dirty="0" smtClean="0">
                <a:solidFill>
                  <a:srgbClr val="000000"/>
                </a:solidFill>
                <a:latin typeface="Arial" charset="0"/>
                <a:ea typeface="+mn-ea"/>
                <a:cs typeface="+mn-cs"/>
              </a:rPr>
              <a:t/>
            </a:r>
            <a:br>
              <a:rPr lang="en-US" sz="1800" b="1" dirty="0" smtClean="0">
                <a:solidFill>
                  <a:srgbClr val="000000"/>
                </a:solidFill>
                <a:latin typeface="Arial" charset="0"/>
                <a:ea typeface="+mn-ea"/>
                <a:cs typeface="+mn-cs"/>
              </a:rPr>
            </a:br>
            <a:r>
              <a:rPr lang="en-US" sz="1800" b="1" dirty="0" smtClean="0">
                <a:solidFill>
                  <a:srgbClr val="000000"/>
                </a:solidFill>
                <a:latin typeface="Arial" charset="0"/>
                <a:ea typeface="+mn-ea"/>
                <a:cs typeface="+mn-cs"/>
              </a:rPr>
              <a:t>	</a:t>
            </a:r>
            <a:r>
              <a:rPr lang="en-US" sz="1800" b="1" dirty="0" smtClean="0">
                <a:solidFill>
                  <a:srgbClr val="000000"/>
                </a:solidFill>
                <a:latin typeface="Century Gothic" pitchFamily="34" charset="0"/>
                <a:ea typeface="+mn-ea"/>
                <a:cs typeface="+mn-cs"/>
              </a:rPr>
              <a:t>JUNTA </a:t>
            </a:r>
            <a:r>
              <a:rPr lang="en-US" sz="1800" b="1" dirty="0">
                <a:solidFill>
                  <a:srgbClr val="000000"/>
                </a:solidFill>
                <a:latin typeface="Century Gothic" pitchFamily="34" charset="0"/>
                <a:ea typeface="+mn-ea"/>
                <a:cs typeface="+mn-cs"/>
              </a:rPr>
              <a:t>COMITE FINANZAS    </a:t>
            </a:r>
            <a:r>
              <a:rPr lang="en-US" sz="1800" b="1" dirty="0" err="1" smtClean="0">
                <a:solidFill>
                  <a:srgbClr val="C00000"/>
                </a:solidFill>
                <a:latin typeface="Century Gothic" pitchFamily="34" charset="0"/>
                <a:ea typeface="+mn-ea"/>
                <a:cs typeface="+mn-cs"/>
              </a:rPr>
              <a:t>Enero</a:t>
            </a:r>
            <a:r>
              <a:rPr lang="en-US" sz="1800" b="1" dirty="0" smtClean="0">
                <a:solidFill>
                  <a:srgbClr val="C00000"/>
                </a:solidFill>
                <a:latin typeface="Century Gothic" pitchFamily="34" charset="0"/>
                <a:ea typeface="+mn-ea"/>
                <a:cs typeface="+mn-cs"/>
              </a:rPr>
              <a:t> 2017</a:t>
            </a:r>
            <a:br>
              <a:rPr lang="en-US" sz="1800" b="1" dirty="0" smtClean="0">
                <a:solidFill>
                  <a:srgbClr val="C00000"/>
                </a:solidFill>
                <a:latin typeface="Century Gothic" pitchFamily="34" charset="0"/>
                <a:ea typeface="+mn-ea"/>
                <a:cs typeface="+mn-cs"/>
              </a:rPr>
            </a:br>
            <a:r>
              <a:rPr lang="en-US" sz="1800" b="1" dirty="0" smtClean="0">
                <a:solidFill>
                  <a:srgbClr val="C00000"/>
                </a:solidFill>
                <a:latin typeface="Century Gothic" pitchFamily="34" charset="0"/>
                <a:ea typeface="+mn-ea"/>
                <a:cs typeface="+mn-cs"/>
              </a:rPr>
              <a:t>                                    AGENDA</a:t>
            </a:r>
            <a:r>
              <a:rPr lang="en-US" sz="1800" dirty="0">
                <a:solidFill>
                  <a:prstClr val="black"/>
                </a:solidFill>
                <a:latin typeface="Corbel" panose="020B0503020204020204"/>
                <a:ea typeface="+mn-ea"/>
                <a:cs typeface="+mn-cs"/>
              </a:rPr>
              <a:t/>
            </a:r>
            <a:br>
              <a:rPr lang="en-US" sz="1800" dirty="0">
                <a:solidFill>
                  <a:prstClr val="black"/>
                </a:solidFill>
                <a:latin typeface="Corbel" panose="020B0503020204020204"/>
                <a:ea typeface="+mn-ea"/>
                <a:cs typeface="+mn-cs"/>
              </a:rPr>
            </a:br>
            <a:endParaRPr lang="en-US" dirty="0"/>
          </a:p>
        </p:txBody>
      </p:sp>
      <p:sp>
        <p:nvSpPr>
          <p:cNvPr id="3" name="Content Placeholder 2"/>
          <p:cNvSpPr>
            <a:spLocks noGrp="1"/>
          </p:cNvSpPr>
          <p:nvPr>
            <p:ph idx="1"/>
          </p:nvPr>
        </p:nvSpPr>
        <p:spPr>
          <a:xfrm>
            <a:off x="617838" y="1000898"/>
            <a:ext cx="11122712" cy="5502934"/>
          </a:xfrm>
        </p:spPr>
        <p:txBody>
          <a:bodyPr>
            <a:normAutofit/>
          </a:bodyPr>
          <a:lstStyle/>
          <a:p>
            <a:pPr marL="0" lvl="0" indent="-292100">
              <a:lnSpc>
                <a:spcPct val="100000"/>
              </a:lnSpc>
              <a:spcBef>
                <a:spcPts val="0"/>
              </a:spcBef>
              <a:spcAft>
                <a:spcPts val="100"/>
              </a:spcAft>
              <a:buClr>
                <a:srgbClr val="C00000"/>
              </a:buClr>
              <a:buFont typeface="Wingdings" pitchFamily="2" charset="2"/>
              <a:buChar char="v"/>
            </a:pPr>
            <a:r>
              <a:rPr lang="es-MX" sz="1600" b="1" dirty="0">
                <a:solidFill>
                  <a:prstClr val="black"/>
                </a:solidFill>
                <a:latin typeface="Century Gothic" pitchFamily="34" charset="0"/>
              </a:rPr>
              <a:t>7:00 – 7:15 Registro de </a:t>
            </a:r>
            <a:r>
              <a:rPr lang="es-MX" sz="1600" b="1" dirty="0" smtClean="0">
                <a:solidFill>
                  <a:prstClr val="black"/>
                </a:solidFill>
                <a:latin typeface="Century Gothic" pitchFamily="34" charset="0"/>
              </a:rPr>
              <a:t>Participantes</a:t>
            </a:r>
          </a:p>
          <a:p>
            <a:pPr marL="0" lvl="0" indent="-292100">
              <a:lnSpc>
                <a:spcPct val="100000"/>
              </a:lnSpc>
              <a:spcBef>
                <a:spcPts val="0"/>
              </a:spcBef>
              <a:spcAft>
                <a:spcPts val="100"/>
              </a:spcAft>
              <a:buClr>
                <a:srgbClr val="C00000"/>
              </a:buClr>
              <a:buFont typeface="Wingdings" pitchFamily="2" charset="2"/>
              <a:buChar char="v"/>
            </a:pPr>
            <a:endParaRPr lang="es-MX" sz="1600" b="1" dirty="0">
              <a:solidFill>
                <a:prstClr val="black"/>
              </a:solidFill>
              <a:latin typeface="Century Gothic" pitchFamily="34" charset="0"/>
            </a:endParaRPr>
          </a:p>
          <a:p>
            <a:pPr marL="0" lvl="0" indent="-292100">
              <a:lnSpc>
                <a:spcPct val="100000"/>
              </a:lnSpc>
              <a:spcBef>
                <a:spcPts val="0"/>
              </a:spcBef>
              <a:spcAft>
                <a:spcPts val="100"/>
              </a:spcAft>
              <a:buClr>
                <a:srgbClr val="C00000"/>
              </a:buClr>
              <a:buFont typeface="Wingdings" pitchFamily="2" charset="2"/>
              <a:buChar char="v"/>
            </a:pPr>
            <a:r>
              <a:rPr lang="es-MX" sz="1600" b="1" dirty="0">
                <a:solidFill>
                  <a:prstClr val="black"/>
                </a:solidFill>
                <a:latin typeface="Century Gothic" pitchFamily="34" charset="0"/>
              </a:rPr>
              <a:t>7:15 – 7:30 </a:t>
            </a:r>
            <a:r>
              <a:rPr lang="es-MX" sz="1600" b="1" dirty="0" smtClean="0">
                <a:solidFill>
                  <a:prstClr val="black"/>
                </a:solidFill>
                <a:latin typeface="Century Gothic" pitchFamily="34" charset="0"/>
              </a:rPr>
              <a:t>Desayuno </a:t>
            </a:r>
            <a:endParaRPr lang="es-MX" sz="1600" b="1" dirty="0">
              <a:solidFill>
                <a:prstClr val="black"/>
              </a:solidFill>
              <a:latin typeface="Century Gothic" pitchFamily="34" charset="0"/>
            </a:endParaRPr>
          </a:p>
          <a:p>
            <a:pPr marL="457200" lvl="1" indent="-292100">
              <a:lnSpc>
                <a:spcPct val="100000"/>
              </a:lnSpc>
              <a:spcBef>
                <a:spcPts val="0"/>
              </a:spcBef>
              <a:spcAft>
                <a:spcPts val="100"/>
              </a:spcAft>
              <a:buClr>
                <a:srgbClr val="C00000"/>
              </a:buClr>
              <a:buNone/>
            </a:pPr>
            <a:r>
              <a:rPr lang="es-MX" sz="1600" b="1" dirty="0">
                <a:solidFill>
                  <a:prstClr val="black"/>
                </a:solidFill>
                <a:latin typeface="Century Gothic" pitchFamily="34" charset="0"/>
              </a:rPr>
              <a:t>	</a:t>
            </a:r>
          </a:p>
          <a:p>
            <a:pPr marL="0" lvl="0" indent="-292100">
              <a:lnSpc>
                <a:spcPct val="100000"/>
              </a:lnSpc>
              <a:spcBef>
                <a:spcPts val="0"/>
              </a:spcBef>
              <a:spcAft>
                <a:spcPts val="100"/>
              </a:spcAft>
              <a:buClr>
                <a:srgbClr val="C00000"/>
              </a:buClr>
              <a:buFont typeface="Wingdings" pitchFamily="2" charset="2"/>
              <a:buChar char="v"/>
            </a:pPr>
            <a:r>
              <a:rPr lang="es-MX" sz="1600" b="1" dirty="0">
                <a:solidFill>
                  <a:prstClr val="black"/>
                </a:solidFill>
                <a:latin typeface="Century Gothic" pitchFamily="34" charset="0"/>
              </a:rPr>
              <a:t>7:30 – </a:t>
            </a:r>
            <a:r>
              <a:rPr lang="es-MX" sz="1600" b="1" dirty="0" smtClean="0">
                <a:solidFill>
                  <a:prstClr val="black"/>
                </a:solidFill>
                <a:latin typeface="Century Gothic" pitchFamily="34" charset="0"/>
              </a:rPr>
              <a:t>8:45 </a:t>
            </a:r>
            <a:r>
              <a:rPr lang="es-MX" sz="1600" b="1" dirty="0">
                <a:solidFill>
                  <a:prstClr val="black"/>
                </a:solidFill>
                <a:latin typeface="Century Gothic" pitchFamily="34" charset="0"/>
              </a:rPr>
              <a:t>Reporte de Sub-Comités</a:t>
            </a:r>
          </a:p>
          <a:p>
            <a:pPr marL="576263" lvl="1">
              <a:lnSpc>
                <a:spcPct val="100000"/>
              </a:lnSpc>
              <a:spcBef>
                <a:spcPts val="0"/>
              </a:spcBef>
              <a:spcAft>
                <a:spcPts val="100"/>
              </a:spcAft>
              <a:buClr>
                <a:srgbClr val="C00000"/>
              </a:buClr>
              <a:buFont typeface="Wingdings" pitchFamily="2" charset="2"/>
              <a:buChar char="Ø"/>
            </a:pPr>
            <a:r>
              <a:rPr lang="es-MX" sz="1600" dirty="0" smtClean="0">
                <a:solidFill>
                  <a:prstClr val="black"/>
                </a:solidFill>
                <a:latin typeface="Century Gothic" pitchFamily="34" charset="0"/>
              </a:rPr>
              <a:t>Fiscal </a:t>
            </a:r>
            <a:r>
              <a:rPr lang="es-MX" sz="1600" dirty="0">
                <a:solidFill>
                  <a:prstClr val="black"/>
                </a:solidFill>
                <a:latin typeface="Century Gothic" pitchFamily="34" charset="0"/>
              </a:rPr>
              <a:t>	</a:t>
            </a:r>
          </a:p>
          <a:p>
            <a:pPr marL="576263" lvl="1">
              <a:lnSpc>
                <a:spcPct val="100000"/>
              </a:lnSpc>
              <a:spcBef>
                <a:spcPts val="0"/>
              </a:spcBef>
              <a:spcAft>
                <a:spcPts val="100"/>
              </a:spcAft>
              <a:buClr>
                <a:srgbClr val="C00000"/>
              </a:buClr>
              <a:buFont typeface="Wingdings" pitchFamily="2" charset="2"/>
              <a:buChar char="Ø"/>
            </a:pPr>
            <a:r>
              <a:rPr lang="es-MX" sz="1600" dirty="0">
                <a:solidFill>
                  <a:prstClr val="black"/>
                </a:solidFill>
                <a:latin typeface="Century Gothic" pitchFamily="34" charset="0"/>
              </a:rPr>
              <a:t>Comercio Exterior</a:t>
            </a:r>
          </a:p>
          <a:p>
            <a:pPr marL="576263" lvl="1">
              <a:lnSpc>
                <a:spcPct val="100000"/>
              </a:lnSpc>
              <a:spcBef>
                <a:spcPts val="0"/>
              </a:spcBef>
              <a:spcAft>
                <a:spcPts val="100"/>
              </a:spcAft>
              <a:buClr>
                <a:srgbClr val="C00000"/>
              </a:buClr>
              <a:buFont typeface="Wingdings" pitchFamily="2" charset="2"/>
              <a:buChar char="Ø"/>
            </a:pPr>
            <a:r>
              <a:rPr lang="es-MX" sz="1600" dirty="0" smtClean="0">
                <a:solidFill>
                  <a:prstClr val="black"/>
                </a:solidFill>
                <a:latin typeface="Century Gothic" pitchFamily="34" charset="0"/>
              </a:rPr>
              <a:t>INFONAVIT</a:t>
            </a:r>
            <a:endParaRPr lang="es-MX" sz="1600" dirty="0">
              <a:solidFill>
                <a:prstClr val="black"/>
              </a:solidFill>
              <a:latin typeface="Century Gothic" pitchFamily="34" charset="0"/>
            </a:endParaRPr>
          </a:p>
          <a:p>
            <a:pPr marL="576263" lvl="1">
              <a:lnSpc>
                <a:spcPct val="100000"/>
              </a:lnSpc>
              <a:spcBef>
                <a:spcPts val="0"/>
              </a:spcBef>
              <a:spcAft>
                <a:spcPts val="100"/>
              </a:spcAft>
              <a:buClr>
                <a:srgbClr val="C00000"/>
              </a:buClr>
              <a:buFont typeface="Wingdings" pitchFamily="2" charset="2"/>
              <a:buChar char="Ø"/>
            </a:pPr>
            <a:r>
              <a:rPr lang="es-MX" sz="1600" dirty="0" smtClean="0">
                <a:solidFill>
                  <a:prstClr val="black"/>
                </a:solidFill>
                <a:latin typeface="Century Gothic" pitchFamily="34" charset="0"/>
              </a:rPr>
              <a:t>Financiero/</a:t>
            </a:r>
            <a:r>
              <a:rPr lang="es-MX" sz="1600" dirty="0" err="1" smtClean="0">
                <a:solidFill>
                  <a:prstClr val="black"/>
                </a:solidFill>
                <a:latin typeface="Century Gothic" pitchFamily="34" charset="0"/>
              </a:rPr>
              <a:t>Estadistico</a:t>
            </a:r>
            <a:endParaRPr lang="es-MX" sz="1600" dirty="0">
              <a:solidFill>
                <a:prstClr val="black"/>
              </a:solidFill>
              <a:latin typeface="Century Gothic" pitchFamily="34" charset="0"/>
            </a:endParaRPr>
          </a:p>
          <a:p>
            <a:pPr marL="576263" lvl="1">
              <a:lnSpc>
                <a:spcPct val="100000"/>
              </a:lnSpc>
              <a:spcBef>
                <a:spcPts val="0"/>
              </a:spcBef>
              <a:spcAft>
                <a:spcPts val="100"/>
              </a:spcAft>
              <a:buClr>
                <a:srgbClr val="C00000"/>
              </a:buClr>
              <a:buFont typeface="Wingdings" pitchFamily="2" charset="2"/>
              <a:buChar char="Ø"/>
            </a:pPr>
            <a:r>
              <a:rPr lang="es-MX" sz="1600" dirty="0">
                <a:solidFill>
                  <a:prstClr val="black"/>
                </a:solidFill>
                <a:latin typeface="Century Gothic" pitchFamily="34" charset="0"/>
              </a:rPr>
              <a:t>Capacitación</a:t>
            </a:r>
          </a:p>
          <a:p>
            <a:pPr marL="576263" lvl="1">
              <a:lnSpc>
                <a:spcPct val="100000"/>
              </a:lnSpc>
              <a:spcBef>
                <a:spcPts val="0"/>
              </a:spcBef>
              <a:spcAft>
                <a:spcPts val="100"/>
              </a:spcAft>
              <a:buClr>
                <a:srgbClr val="C00000"/>
              </a:buClr>
              <a:buFont typeface="Wingdings" pitchFamily="2" charset="2"/>
              <a:buChar char="Ø"/>
            </a:pPr>
            <a:r>
              <a:rPr lang="es-MX" sz="1600" dirty="0" smtClean="0">
                <a:solidFill>
                  <a:prstClr val="black"/>
                </a:solidFill>
                <a:latin typeface="Century Gothic" pitchFamily="34" charset="0"/>
              </a:rPr>
              <a:t>INDEX/CNIME </a:t>
            </a:r>
            <a:endParaRPr lang="es-MX" sz="1600" b="1" u="sng" dirty="0" smtClean="0">
              <a:solidFill>
                <a:prstClr val="black"/>
              </a:solidFill>
              <a:latin typeface="Century Gothic" pitchFamily="34" charset="0"/>
            </a:endParaRPr>
          </a:p>
          <a:p>
            <a:pPr marL="576263" lvl="1">
              <a:lnSpc>
                <a:spcPct val="100000"/>
              </a:lnSpc>
              <a:spcBef>
                <a:spcPts val="0"/>
              </a:spcBef>
              <a:spcAft>
                <a:spcPts val="100"/>
              </a:spcAft>
              <a:buClr>
                <a:srgbClr val="C00000"/>
              </a:buClr>
              <a:buFont typeface="Wingdings" pitchFamily="2" charset="2"/>
              <a:buChar char="Ø"/>
            </a:pPr>
            <a:r>
              <a:rPr lang="es-MX" sz="1600" dirty="0" smtClean="0">
                <a:solidFill>
                  <a:prstClr val="black"/>
                </a:solidFill>
                <a:latin typeface="Century Gothic" pitchFamily="34" charset="0"/>
              </a:rPr>
              <a:t>Sindico</a:t>
            </a:r>
          </a:p>
          <a:p>
            <a:pPr marL="576263" lvl="1">
              <a:lnSpc>
                <a:spcPct val="100000"/>
              </a:lnSpc>
              <a:spcBef>
                <a:spcPts val="0"/>
              </a:spcBef>
              <a:spcAft>
                <a:spcPts val="100"/>
              </a:spcAft>
              <a:buClr>
                <a:srgbClr val="C00000"/>
              </a:buClr>
              <a:buFont typeface="Wingdings" pitchFamily="2" charset="2"/>
              <a:buChar char="Ø"/>
            </a:pPr>
            <a:r>
              <a:rPr lang="es-MX" sz="1600" dirty="0" smtClean="0">
                <a:solidFill>
                  <a:prstClr val="black"/>
                </a:solidFill>
                <a:latin typeface="Century Gothic" pitchFamily="34" charset="0"/>
              </a:rPr>
              <a:t>IMSS</a:t>
            </a:r>
          </a:p>
          <a:p>
            <a:pPr marL="576263" lvl="1">
              <a:lnSpc>
                <a:spcPct val="100000"/>
              </a:lnSpc>
              <a:spcBef>
                <a:spcPts val="0"/>
              </a:spcBef>
              <a:spcAft>
                <a:spcPts val="100"/>
              </a:spcAft>
              <a:buClr>
                <a:srgbClr val="C00000"/>
              </a:buClr>
              <a:buFont typeface="Wingdings" pitchFamily="2" charset="2"/>
              <a:buChar char="Ø"/>
            </a:pPr>
            <a:r>
              <a:rPr lang="es-MX" sz="1600" dirty="0" smtClean="0">
                <a:solidFill>
                  <a:prstClr val="black"/>
                </a:solidFill>
                <a:latin typeface="Century Gothic" pitchFamily="34" charset="0"/>
              </a:rPr>
              <a:t>Mejores Practicas:</a:t>
            </a:r>
          </a:p>
          <a:p>
            <a:pPr marL="1201738" lvl="3" indent="-287338">
              <a:lnSpc>
                <a:spcPct val="100000"/>
              </a:lnSpc>
              <a:spcBef>
                <a:spcPts val="0"/>
              </a:spcBef>
              <a:spcAft>
                <a:spcPts val="100"/>
              </a:spcAft>
              <a:buClr>
                <a:srgbClr val="C00000"/>
              </a:buClr>
              <a:buFont typeface="Wingdings" pitchFamily="2" charset="2"/>
              <a:buChar char="ü"/>
            </a:pPr>
            <a:r>
              <a:rPr lang="es-ES" sz="1400" b="1" dirty="0" smtClean="0">
                <a:solidFill>
                  <a:prstClr val="black"/>
                </a:solidFill>
                <a:latin typeface="Century Gothic" pitchFamily="34" charset="0"/>
              </a:rPr>
              <a:t>Validación RFC de Empleados en forma masiva - C.P. </a:t>
            </a:r>
            <a:r>
              <a:rPr lang="es-ES" sz="1400" b="1" dirty="0" err="1" smtClean="0">
                <a:solidFill>
                  <a:prstClr val="black"/>
                </a:solidFill>
                <a:latin typeface="Century Gothic" pitchFamily="34" charset="0"/>
              </a:rPr>
              <a:t>Yuvicela</a:t>
            </a:r>
            <a:r>
              <a:rPr lang="es-ES" sz="1400" b="1" dirty="0" smtClean="0">
                <a:solidFill>
                  <a:prstClr val="black"/>
                </a:solidFill>
                <a:latin typeface="Century Gothic" pitchFamily="34" charset="0"/>
              </a:rPr>
              <a:t> Segura y C.P. Ariadna Saavedra / SAT</a:t>
            </a:r>
            <a:r>
              <a:rPr lang="es-ES" sz="1000" b="1" dirty="0" smtClean="0">
                <a:solidFill>
                  <a:srgbClr val="000000"/>
                </a:solidFill>
                <a:latin typeface="Century Gothic" pitchFamily="34" charset="0"/>
              </a:rPr>
              <a:t>		</a:t>
            </a:r>
            <a:endParaRPr lang="es-ES" sz="1000" b="1" dirty="0">
              <a:solidFill>
                <a:srgbClr val="000000"/>
              </a:solidFill>
              <a:latin typeface="Century Gothic" pitchFamily="34" charset="0"/>
            </a:endParaRPr>
          </a:p>
          <a:p>
            <a:pPr marL="287338" lvl="1" indent="-287338">
              <a:lnSpc>
                <a:spcPct val="100000"/>
              </a:lnSpc>
              <a:spcBef>
                <a:spcPts val="0"/>
              </a:spcBef>
              <a:spcAft>
                <a:spcPts val="100"/>
              </a:spcAft>
              <a:buClr>
                <a:srgbClr val="C00000"/>
              </a:buClr>
              <a:buFont typeface="Wingdings" pitchFamily="2" charset="2"/>
              <a:buChar char="v"/>
            </a:pPr>
            <a:endParaRPr lang="es-ES" sz="1600" b="1" dirty="0">
              <a:solidFill>
                <a:srgbClr val="000000"/>
              </a:solidFill>
              <a:latin typeface="Century Gothic" pitchFamily="34" charset="0"/>
            </a:endParaRPr>
          </a:p>
          <a:p>
            <a:pPr marL="287338" lvl="1" indent="-287338">
              <a:lnSpc>
                <a:spcPct val="100000"/>
              </a:lnSpc>
              <a:spcBef>
                <a:spcPts val="0"/>
              </a:spcBef>
              <a:spcAft>
                <a:spcPts val="100"/>
              </a:spcAft>
              <a:buClr>
                <a:srgbClr val="C00000"/>
              </a:buClr>
              <a:buFont typeface="Wingdings" pitchFamily="2" charset="2"/>
              <a:buChar char="v"/>
            </a:pPr>
            <a:r>
              <a:rPr lang="es-MX" sz="1600" b="1" dirty="0" smtClean="0">
                <a:solidFill>
                  <a:prstClr val="black"/>
                </a:solidFill>
                <a:latin typeface="Century Gothic" pitchFamily="34" charset="0"/>
              </a:rPr>
              <a:t>8:45 </a:t>
            </a:r>
            <a:r>
              <a:rPr lang="es-MX" sz="1600" b="1" dirty="0">
                <a:solidFill>
                  <a:prstClr val="black"/>
                </a:solidFill>
                <a:latin typeface="Century Gothic" pitchFamily="34" charset="0"/>
              </a:rPr>
              <a:t>– </a:t>
            </a:r>
            <a:r>
              <a:rPr lang="es-MX" sz="1600" b="1" dirty="0" smtClean="0">
                <a:solidFill>
                  <a:prstClr val="black"/>
                </a:solidFill>
                <a:latin typeface="Century Gothic" pitchFamily="34" charset="0"/>
              </a:rPr>
              <a:t>9:00  Aplicación de la UMA (Unidad de Medida y Actualización)- C.P. Rodolfo </a:t>
            </a:r>
            <a:r>
              <a:rPr lang="es-MX" sz="1600" b="1" dirty="0" err="1" smtClean="0">
                <a:solidFill>
                  <a:prstClr val="black"/>
                </a:solidFill>
                <a:latin typeface="Century Gothic" pitchFamily="34" charset="0"/>
              </a:rPr>
              <a:t>Zendejas</a:t>
            </a:r>
            <a:r>
              <a:rPr lang="es-MX" sz="1600" b="1" dirty="0" smtClean="0">
                <a:solidFill>
                  <a:prstClr val="black"/>
                </a:solidFill>
                <a:latin typeface="Century Gothic" pitchFamily="34" charset="0"/>
              </a:rPr>
              <a:t> / Baker </a:t>
            </a:r>
            <a:r>
              <a:rPr lang="es-MX" sz="1600" b="1" dirty="0" err="1" smtClean="0">
                <a:solidFill>
                  <a:prstClr val="black"/>
                </a:solidFill>
                <a:latin typeface="Century Gothic" pitchFamily="34" charset="0"/>
              </a:rPr>
              <a:t>Tilly</a:t>
            </a:r>
            <a:endParaRPr lang="es-MX" sz="1600" b="1" dirty="0" smtClean="0">
              <a:solidFill>
                <a:prstClr val="black"/>
              </a:solidFill>
              <a:latin typeface="Century Gothic" pitchFamily="34" charset="0"/>
            </a:endParaRPr>
          </a:p>
          <a:p>
            <a:pPr marL="287338" lvl="1" indent="-287338">
              <a:lnSpc>
                <a:spcPct val="100000"/>
              </a:lnSpc>
              <a:spcBef>
                <a:spcPts val="0"/>
              </a:spcBef>
              <a:spcAft>
                <a:spcPts val="100"/>
              </a:spcAft>
              <a:buClr>
                <a:srgbClr val="C00000"/>
              </a:buClr>
              <a:buFont typeface="Wingdings" pitchFamily="2" charset="2"/>
              <a:buChar char="v"/>
            </a:pPr>
            <a:endParaRPr lang="es-MX" sz="1600" b="1" dirty="0">
              <a:solidFill>
                <a:prstClr val="black"/>
              </a:solidFill>
              <a:latin typeface="Century Gothic" pitchFamily="34" charset="0"/>
            </a:endParaRPr>
          </a:p>
          <a:p>
            <a:pPr marL="287338" lvl="1" indent="-287338">
              <a:lnSpc>
                <a:spcPct val="100000"/>
              </a:lnSpc>
              <a:spcBef>
                <a:spcPts val="0"/>
              </a:spcBef>
              <a:spcAft>
                <a:spcPts val="100"/>
              </a:spcAft>
              <a:buClr>
                <a:srgbClr val="C00000"/>
              </a:buClr>
              <a:buFont typeface="Wingdings" pitchFamily="2" charset="2"/>
              <a:buChar char="v"/>
            </a:pPr>
            <a:r>
              <a:rPr lang="es-MX" sz="1600" b="1" dirty="0" smtClean="0">
                <a:solidFill>
                  <a:prstClr val="black"/>
                </a:solidFill>
                <a:latin typeface="Century Gothic" pitchFamily="34" charset="0"/>
              </a:rPr>
              <a:t>9:00 – 11:00 Nuevos requisitos en materia de CFDI y sus Complementos – C.P. Yaneth Flores / Baker </a:t>
            </a:r>
            <a:r>
              <a:rPr lang="es-MX" sz="1600" b="1" dirty="0" err="1" smtClean="0">
                <a:solidFill>
                  <a:prstClr val="black"/>
                </a:solidFill>
                <a:latin typeface="Century Gothic" pitchFamily="34" charset="0"/>
              </a:rPr>
              <a:t>Tilly</a:t>
            </a:r>
            <a:endParaRPr lang="en-US" dirty="0">
              <a:latin typeface="Century Gothic" pitchFamily="34" charset="0"/>
            </a:endParaRPr>
          </a:p>
        </p:txBody>
      </p:sp>
    </p:spTree>
    <p:extLst>
      <p:ext uri="{BB962C8B-B14F-4D97-AF65-F5344CB8AC3E}">
        <p14:creationId xmlns="" xmlns:p14="http://schemas.microsoft.com/office/powerpoint/2010/main" val="13508064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13"/>
          <p:cNvSpPr txBox="1">
            <a:spLocks noGrp="1" noChangeArrowheads="1"/>
          </p:cNvSpPr>
          <p:nvPr>
            <p:ph type="title"/>
          </p:nvPr>
        </p:nvSpPr>
        <p:spPr bwMode="auto">
          <a:xfrm>
            <a:off x="3368032" y="249467"/>
            <a:ext cx="8384875" cy="1224951"/>
          </a:xfrm>
          <a:prstGeom prst="rect">
            <a:avLst/>
          </a:prstGeom>
          <a:noFill/>
          <a:ln w="9525">
            <a:noFill/>
            <a:miter lim="800000"/>
            <a:headEnd/>
            <a:tailEnd/>
          </a:ln>
        </p:spPr>
        <p:txBody>
          <a:bodyPr>
            <a:spAutoFit/>
          </a:bodyPr>
          <a:lstStyle/>
          <a:p>
            <a:pPr algn="ctr">
              <a:spcBef>
                <a:spcPct val="50000"/>
              </a:spcBef>
            </a:pPr>
            <a:r>
              <a:rPr lang="es-MX" altLang="en-US" sz="3200" b="1" dirty="0"/>
              <a:t>Sub Comité Fiscal</a:t>
            </a:r>
          </a:p>
          <a:p>
            <a:pPr algn="ctr">
              <a:spcBef>
                <a:spcPct val="50000"/>
              </a:spcBef>
            </a:pPr>
            <a:r>
              <a:rPr lang="es-MX" altLang="en-US" sz="3200" b="1" dirty="0"/>
              <a:t>Reporte del mes de Enero 2017</a:t>
            </a:r>
          </a:p>
        </p:txBody>
      </p:sp>
      <p:sp>
        <p:nvSpPr>
          <p:cNvPr id="7" name="Line 7"/>
          <p:cNvSpPr>
            <a:spLocks noChangeShapeType="1"/>
          </p:cNvSpPr>
          <p:nvPr/>
        </p:nvSpPr>
        <p:spPr bwMode="auto">
          <a:xfrm>
            <a:off x="0" y="1576217"/>
            <a:ext cx="12192000" cy="0"/>
          </a:xfrm>
          <a:prstGeom prst="line">
            <a:avLst/>
          </a:prstGeom>
          <a:noFill/>
          <a:ln w="25400">
            <a:solidFill>
              <a:schemeClr val="tx1"/>
            </a:solidFill>
            <a:round/>
            <a:headEnd/>
            <a:tailEnd/>
          </a:ln>
        </p:spPr>
        <p:txBody>
          <a:bodyPr/>
          <a:lstStyle/>
          <a:p>
            <a:endParaRPr lang="es-MX" dirty="0"/>
          </a:p>
        </p:txBody>
      </p:sp>
      <p:sp>
        <p:nvSpPr>
          <p:cNvPr id="2" name="TextBox 1"/>
          <p:cNvSpPr txBox="1"/>
          <p:nvPr/>
        </p:nvSpPr>
        <p:spPr>
          <a:xfrm>
            <a:off x="612396" y="1904301"/>
            <a:ext cx="10326848" cy="861774"/>
          </a:xfrm>
          <a:prstGeom prst="rect">
            <a:avLst/>
          </a:prstGeom>
          <a:noFill/>
        </p:spPr>
        <p:txBody>
          <a:bodyPr wrap="square" rtlCol="0">
            <a:spAutoFit/>
          </a:bodyPr>
          <a:lstStyle/>
          <a:p>
            <a:r>
              <a:rPr lang="es-MX" b="1" dirty="0">
                <a:latin typeface="Bodoni MT" panose="02070603080606020203" pitchFamily="18" charset="0"/>
              </a:rPr>
              <a:t>Código agrupador de cuentas del SAT</a:t>
            </a:r>
            <a:r>
              <a:rPr lang="es-MX" dirty="0">
                <a:latin typeface="Bodoni MT" panose="02070603080606020203" pitchFamily="18" charset="0"/>
              </a:rPr>
              <a:t/>
            </a:r>
            <a:br>
              <a:rPr lang="es-MX" dirty="0">
                <a:latin typeface="Bodoni MT" panose="02070603080606020203" pitchFamily="18" charset="0"/>
              </a:rPr>
            </a:br>
            <a:r>
              <a:rPr lang="es-MX" sz="1600" dirty="0"/>
              <a:t>En este rubro no se registra ningún cambio. El mismo catálogo de código agrupador que se ha utilizado en 2016 se sigue utilizando en 2017.</a:t>
            </a:r>
          </a:p>
        </p:txBody>
      </p:sp>
      <p:sp>
        <p:nvSpPr>
          <p:cNvPr id="8" name="TextBox 7"/>
          <p:cNvSpPr txBox="1"/>
          <p:nvPr/>
        </p:nvSpPr>
        <p:spPr>
          <a:xfrm>
            <a:off x="671119" y="2944536"/>
            <a:ext cx="10687575" cy="2092881"/>
          </a:xfrm>
          <a:prstGeom prst="rect">
            <a:avLst/>
          </a:prstGeom>
          <a:noFill/>
        </p:spPr>
        <p:txBody>
          <a:bodyPr wrap="square" rtlCol="0">
            <a:spAutoFit/>
          </a:bodyPr>
          <a:lstStyle/>
          <a:p>
            <a:pPr fontAlgn="t"/>
            <a:r>
              <a:rPr lang="es-MX" b="1" dirty="0">
                <a:solidFill>
                  <a:srgbClr val="000000"/>
                </a:solidFill>
                <a:latin typeface="Bodoni MT" panose="02070603080606020203" pitchFamily="18" charset="0"/>
              </a:rPr>
              <a:t>Plazo adicional para envío de contabilidad 2015 y 2016. </a:t>
            </a:r>
          </a:p>
          <a:p>
            <a:pPr fontAlgn="t"/>
            <a:r>
              <a:rPr lang="es-MX" sz="1600" dirty="0"/>
              <a:t>Quienes no hayan enviado su contabilidad electrónica al SAT aún pueden hacerlo. </a:t>
            </a:r>
          </a:p>
          <a:p>
            <a:pPr fontAlgn="t"/>
            <a:r>
              <a:rPr lang="es-MX" sz="1600" dirty="0"/>
              <a:t> A través de las disposiciones transitorias de la Resolución Miscelánea Fiscal para 2017 en el Art.  Transitorio Trigésimo Quinto señala que la información de la contabilidad que debió presentarse por cualquiera de los períodos comprendidos del 1 de enero de 2015 al 31 de octubre de 2016, podrá enviarse a más tardar el 30 de abril de 2017.</a:t>
            </a:r>
          </a:p>
          <a:p>
            <a:pPr fontAlgn="t"/>
            <a:r>
              <a:rPr lang="es-MX" sz="1600" dirty="0"/>
              <a:t>La información correspondiente a los meses de noviembre y diciembre de 2016 debe presentarse dentro de los plazos que corresponden según las disposiciones fiscales aplicables.</a:t>
            </a:r>
          </a:p>
          <a:p>
            <a:pPr fontAlgn="t"/>
            <a:r>
              <a:rPr lang="es-MX" sz="1600" dirty="0"/>
              <a:t>Por tanto, los contribuyentes cuentan con este plazo adicional para cumplir en tiempo y forma con estas obligaciones.</a:t>
            </a:r>
          </a:p>
        </p:txBody>
      </p:sp>
      <p:sp>
        <p:nvSpPr>
          <p:cNvPr id="9" name="TextBox 8"/>
          <p:cNvSpPr txBox="1"/>
          <p:nvPr/>
        </p:nvSpPr>
        <p:spPr>
          <a:xfrm>
            <a:off x="671119" y="5176007"/>
            <a:ext cx="10519795" cy="1354217"/>
          </a:xfrm>
          <a:prstGeom prst="rect">
            <a:avLst/>
          </a:prstGeom>
          <a:noFill/>
        </p:spPr>
        <p:txBody>
          <a:bodyPr wrap="square" rtlCol="0">
            <a:spAutoFit/>
          </a:bodyPr>
          <a:lstStyle/>
          <a:p>
            <a:r>
              <a:rPr lang="en-US" b="1" dirty="0" err="1">
                <a:latin typeface="Bodoni MT" panose="02070603080606020203" pitchFamily="18" charset="0"/>
              </a:rPr>
              <a:t>Impuesto</a:t>
            </a:r>
            <a:r>
              <a:rPr lang="en-US" b="1" dirty="0">
                <a:latin typeface="Bodoni MT" panose="02070603080606020203" pitchFamily="18" charset="0"/>
              </a:rPr>
              <a:t> </a:t>
            </a:r>
            <a:r>
              <a:rPr lang="en-US" b="1" dirty="0" err="1">
                <a:latin typeface="Bodoni MT" panose="02070603080606020203" pitchFamily="18" charset="0"/>
              </a:rPr>
              <a:t>Estatal</a:t>
            </a:r>
            <a:r>
              <a:rPr lang="en-US" b="1" dirty="0">
                <a:latin typeface="Bodoni MT" panose="02070603080606020203" pitchFamily="18" charset="0"/>
              </a:rPr>
              <a:t> </a:t>
            </a:r>
            <a:r>
              <a:rPr lang="en-US" b="1" dirty="0" err="1">
                <a:latin typeface="Bodoni MT" panose="02070603080606020203" pitchFamily="18" charset="0"/>
              </a:rPr>
              <a:t>sobre</a:t>
            </a:r>
            <a:r>
              <a:rPr lang="en-US" b="1" dirty="0">
                <a:latin typeface="Bodoni MT" panose="02070603080606020203" pitchFamily="18" charset="0"/>
              </a:rPr>
              <a:t> Nominas </a:t>
            </a:r>
          </a:p>
          <a:p>
            <a:r>
              <a:rPr lang="es-MX" sz="1600" b="1" dirty="0" smtClean="0"/>
              <a:t>Artículo </a:t>
            </a:r>
            <a:r>
              <a:rPr lang="es-MX" sz="1600" b="1" dirty="0"/>
              <a:t>49.- </a:t>
            </a:r>
            <a:r>
              <a:rPr lang="es-MX" sz="1600" dirty="0"/>
              <a:t>Los sujetos de este impuesto deberán calcularlo, aplicando a la base Obtenida a que se refiere el artículo 47 de la presente ley, la tasa del 3 por ciento.</a:t>
            </a:r>
          </a:p>
          <a:p>
            <a:r>
              <a:rPr lang="es-MX" sz="1600" dirty="0"/>
              <a:t>Publicado en periódico Oficial del 21 de Diciembre 2016.</a:t>
            </a:r>
            <a:endParaRPr lang="en-US" sz="1600" b="1" dirty="0"/>
          </a:p>
          <a:p>
            <a:endParaRPr lang="es-MX" sz="1600" dirty="0">
              <a:latin typeface="Bodoni MT" panose="02070603080606020203" pitchFamily="18" charset="0"/>
            </a:endParaRPr>
          </a:p>
        </p:txBody>
      </p:sp>
    </p:spTree>
    <p:extLst>
      <p:ext uri="{BB962C8B-B14F-4D97-AF65-F5344CB8AC3E}">
        <p14:creationId xmlns:p14="http://schemas.microsoft.com/office/powerpoint/2010/main" xmlns="" val="34542791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stretch>
            <a:fillRect/>
          </a:stretch>
        </p:blipFill>
        <p:spPr>
          <a:xfrm>
            <a:off x="2650373" y="4261865"/>
            <a:ext cx="5672213" cy="1212979"/>
          </a:xfrm>
          <a:prstGeom prst="rect">
            <a:avLst/>
          </a:prstGeom>
        </p:spPr>
      </p:pic>
      <p:sp>
        <p:nvSpPr>
          <p:cNvPr id="5" name="Rectangle 4"/>
          <p:cNvSpPr/>
          <p:nvPr/>
        </p:nvSpPr>
        <p:spPr>
          <a:xfrm>
            <a:off x="322198" y="2052612"/>
            <a:ext cx="11547603" cy="1384995"/>
          </a:xfrm>
          <a:prstGeom prst="rect">
            <a:avLst/>
          </a:prstGeom>
        </p:spPr>
        <p:txBody>
          <a:bodyPr wrap="square">
            <a:spAutoFit/>
          </a:bodyPr>
          <a:lstStyle/>
          <a:p>
            <a:r>
              <a:rPr lang="es-ES" b="1" dirty="0">
                <a:latin typeface="Bodoni MT" panose="02070603080606020203" pitchFamily="18" charset="0"/>
              </a:rPr>
              <a:t>Aviso de </a:t>
            </a:r>
            <a:r>
              <a:rPr lang="es-ES" b="1" dirty="0" smtClean="0">
                <a:latin typeface="Bodoni MT" panose="02070603080606020203" pitchFamily="18" charset="0"/>
              </a:rPr>
              <a:t>Enajenación </a:t>
            </a:r>
            <a:r>
              <a:rPr lang="es-ES" b="1" dirty="0">
                <a:latin typeface="Bodoni MT" panose="02070603080606020203" pitchFamily="18" charset="0"/>
              </a:rPr>
              <a:t>de Bienes Muebles e Inmuebles</a:t>
            </a:r>
          </a:p>
          <a:p>
            <a:r>
              <a:rPr lang="es-ES" sz="1600" dirty="0"/>
              <a:t>A mas tardar el  31 de </a:t>
            </a:r>
            <a:r>
              <a:rPr lang="es-ES" sz="1600" dirty="0" smtClean="0"/>
              <a:t>Enero </a:t>
            </a:r>
            <a:r>
              <a:rPr lang="es-ES" sz="1600" dirty="0"/>
              <a:t>del 2017 las empresas maquiladoras que obtuvieran ingresos por la enajenación de bienes muebles e inmuebles (Activo Fijo) en el ejercicio fiscal del 2016, deberán de presentar el aviso a que se refiere la regla 3.20.2. de la Resolución Miscelánea Fiscal.</a:t>
            </a:r>
          </a:p>
          <a:p>
            <a:r>
              <a:rPr lang="en-US" dirty="0">
                <a:latin typeface="Bodoni MT" panose="02070603080606020203" pitchFamily="18" charset="0"/>
              </a:rPr>
              <a:t> </a:t>
            </a:r>
          </a:p>
        </p:txBody>
      </p:sp>
      <p:sp>
        <p:nvSpPr>
          <p:cNvPr id="7" name="Line 7"/>
          <p:cNvSpPr>
            <a:spLocks noChangeShapeType="1"/>
          </p:cNvSpPr>
          <p:nvPr/>
        </p:nvSpPr>
        <p:spPr bwMode="auto">
          <a:xfrm>
            <a:off x="0" y="1576217"/>
            <a:ext cx="12192000" cy="0"/>
          </a:xfrm>
          <a:prstGeom prst="line">
            <a:avLst/>
          </a:prstGeom>
          <a:noFill/>
          <a:ln w="25400">
            <a:solidFill>
              <a:schemeClr val="tx1"/>
            </a:solidFill>
            <a:round/>
            <a:headEnd/>
            <a:tailEnd/>
          </a:ln>
        </p:spPr>
        <p:txBody>
          <a:bodyPr/>
          <a:lstStyle/>
          <a:p>
            <a:endParaRPr lang="es-MX" dirty="0"/>
          </a:p>
        </p:txBody>
      </p:sp>
      <p:sp>
        <p:nvSpPr>
          <p:cNvPr id="8" name="Text Box 13"/>
          <p:cNvSpPr txBox="1">
            <a:spLocks noGrp="1" noChangeArrowheads="1"/>
          </p:cNvSpPr>
          <p:nvPr>
            <p:ph type="title"/>
          </p:nvPr>
        </p:nvSpPr>
        <p:spPr bwMode="auto">
          <a:xfrm>
            <a:off x="3368032" y="249467"/>
            <a:ext cx="8384875" cy="1224951"/>
          </a:xfrm>
          <a:prstGeom prst="rect">
            <a:avLst/>
          </a:prstGeom>
          <a:noFill/>
          <a:ln w="9525">
            <a:noFill/>
            <a:miter lim="800000"/>
            <a:headEnd/>
            <a:tailEnd/>
          </a:ln>
        </p:spPr>
        <p:txBody>
          <a:bodyPr>
            <a:spAutoFit/>
          </a:bodyPr>
          <a:lstStyle/>
          <a:p>
            <a:pPr algn="ctr">
              <a:spcBef>
                <a:spcPct val="50000"/>
              </a:spcBef>
            </a:pPr>
            <a:r>
              <a:rPr lang="es-MX" altLang="en-US" sz="3200" b="1" dirty="0"/>
              <a:t>Sub Comité Fiscal</a:t>
            </a:r>
          </a:p>
          <a:p>
            <a:pPr algn="ctr">
              <a:spcBef>
                <a:spcPct val="50000"/>
              </a:spcBef>
            </a:pPr>
            <a:r>
              <a:rPr lang="es-MX" altLang="en-US" sz="3200" b="1" dirty="0"/>
              <a:t>Reporte del mes de Enero 2017</a:t>
            </a:r>
          </a:p>
        </p:txBody>
      </p:sp>
    </p:spTree>
    <p:extLst>
      <p:ext uri="{BB962C8B-B14F-4D97-AF65-F5344CB8AC3E}">
        <p14:creationId xmlns:p14="http://schemas.microsoft.com/office/powerpoint/2010/main" xmlns="" val="27686642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13"/>
          <p:cNvSpPr txBox="1">
            <a:spLocks noGrp="1" noChangeArrowheads="1"/>
          </p:cNvSpPr>
          <p:nvPr>
            <p:ph type="title"/>
          </p:nvPr>
        </p:nvSpPr>
        <p:spPr bwMode="auto">
          <a:xfrm>
            <a:off x="3368032" y="249467"/>
            <a:ext cx="8384875" cy="1224951"/>
          </a:xfrm>
          <a:prstGeom prst="rect">
            <a:avLst/>
          </a:prstGeom>
          <a:noFill/>
          <a:ln w="9525">
            <a:noFill/>
            <a:miter lim="800000"/>
            <a:headEnd/>
            <a:tailEnd/>
          </a:ln>
        </p:spPr>
        <p:txBody>
          <a:bodyPr>
            <a:spAutoFit/>
          </a:bodyPr>
          <a:lstStyle/>
          <a:p>
            <a:pPr algn="ctr">
              <a:spcBef>
                <a:spcPct val="50000"/>
              </a:spcBef>
            </a:pPr>
            <a:r>
              <a:rPr lang="es-MX" altLang="en-US" sz="3200" b="1" dirty="0"/>
              <a:t>Sub Comité Comercio Exterior</a:t>
            </a:r>
          </a:p>
          <a:p>
            <a:pPr algn="ctr">
              <a:spcBef>
                <a:spcPct val="50000"/>
              </a:spcBef>
            </a:pPr>
            <a:r>
              <a:rPr lang="es-MX" altLang="en-US" sz="3200" b="1" dirty="0"/>
              <a:t>Reporte del mes de Enero 2017</a:t>
            </a:r>
          </a:p>
        </p:txBody>
      </p:sp>
      <p:sp>
        <p:nvSpPr>
          <p:cNvPr id="7" name="Line 7"/>
          <p:cNvSpPr>
            <a:spLocks noChangeShapeType="1"/>
          </p:cNvSpPr>
          <p:nvPr/>
        </p:nvSpPr>
        <p:spPr bwMode="auto">
          <a:xfrm>
            <a:off x="0" y="1576217"/>
            <a:ext cx="12192000" cy="0"/>
          </a:xfrm>
          <a:prstGeom prst="line">
            <a:avLst/>
          </a:prstGeom>
          <a:noFill/>
          <a:ln w="25400">
            <a:solidFill>
              <a:schemeClr val="tx1"/>
            </a:solidFill>
            <a:round/>
            <a:headEnd/>
            <a:tailEnd/>
          </a:ln>
        </p:spPr>
        <p:txBody>
          <a:bodyPr/>
          <a:lstStyle/>
          <a:p>
            <a:endParaRPr lang="es-MX" dirty="0"/>
          </a:p>
        </p:txBody>
      </p:sp>
      <p:sp>
        <p:nvSpPr>
          <p:cNvPr id="9" name="TextBox 8"/>
          <p:cNvSpPr txBox="1"/>
          <p:nvPr/>
        </p:nvSpPr>
        <p:spPr>
          <a:xfrm>
            <a:off x="162973" y="1576217"/>
            <a:ext cx="11337271" cy="4093428"/>
          </a:xfrm>
          <a:prstGeom prst="rect">
            <a:avLst/>
          </a:prstGeom>
          <a:noFill/>
        </p:spPr>
        <p:txBody>
          <a:bodyPr wrap="square" rtlCol="0">
            <a:spAutoFit/>
          </a:bodyPr>
          <a:lstStyle/>
          <a:p>
            <a:pPr marL="171450" indent="-171450">
              <a:buFont typeface="Wingdings" panose="05000000000000000000" pitchFamily="2" charset="2"/>
              <a:buChar char="§"/>
            </a:pPr>
            <a:r>
              <a:rPr lang="en-US" sz="1400" b="1" dirty="0">
                <a:latin typeface="Arial Black" panose="020B0A04020102020204" pitchFamily="34" charset="0"/>
                <a:cs typeface="Aharoni" panose="02010803020104030203" pitchFamily="2" charset="-79"/>
              </a:rPr>
              <a:t>TLCAN – </a:t>
            </a:r>
            <a:r>
              <a:rPr lang="en-US" sz="1400" b="1" dirty="0" err="1">
                <a:latin typeface="Arial Black" panose="020B0A04020102020204" pitchFamily="34" charset="0"/>
                <a:cs typeface="Aharoni" panose="02010803020104030203" pitchFamily="2" charset="-79"/>
              </a:rPr>
              <a:t>Renegociación</a:t>
            </a:r>
            <a:endParaRPr lang="en-US" sz="1400" b="1" dirty="0">
              <a:latin typeface="Arial Black" panose="020B0A04020102020204" pitchFamily="34" charset="0"/>
              <a:cs typeface="Aharoni" panose="02010803020104030203" pitchFamily="2" charset="-79"/>
            </a:endParaRPr>
          </a:p>
          <a:p>
            <a:endParaRPr lang="en-US" sz="1400" b="1" dirty="0">
              <a:latin typeface="Arial Black" panose="020B0A04020102020204" pitchFamily="34" charset="0"/>
              <a:cs typeface="Aharoni" panose="02010803020104030203" pitchFamily="2" charset="-79"/>
            </a:endParaRPr>
          </a:p>
          <a:p>
            <a:pPr marL="342900" indent="-342900">
              <a:buAutoNum type="arabicPeriod"/>
            </a:pPr>
            <a:r>
              <a:rPr lang="es-ES" sz="1400" dirty="0">
                <a:latin typeface="Arial" panose="020B0604020202020204" pitchFamily="34" charset="0"/>
                <a:cs typeface="Arial" panose="020B0604020202020204" pitchFamily="34" charset="0"/>
              </a:rPr>
              <a:t>Imposición de Nuevos Impuestos en Industrias Específicas, como la Automotriz y Tecnología</a:t>
            </a:r>
          </a:p>
          <a:p>
            <a:pPr marL="228600" indent="-228600">
              <a:buAutoNum type="arabicPeriod"/>
            </a:pPr>
            <a:r>
              <a:rPr lang="es-ES" sz="1400" dirty="0">
                <a:latin typeface="Arial" panose="020B0604020202020204" pitchFamily="34" charset="0"/>
                <a:cs typeface="Arial" panose="020B0604020202020204" pitchFamily="34" charset="0"/>
              </a:rPr>
              <a:t>  Posibles Nuevos Requisitos</a:t>
            </a:r>
          </a:p>
          <a:p>
            <a:pPr marL="228600" indent="-228600">
              <a:buAutoNum type="arabicPeriod"/>
            </a:pPr>
            <a:r>
              <a:rPr lang="es-ES" sz="1400" dirty="0">
                <a:latin typeface="Arial" panose="020B0604020202020204" pitchFamily="34" charset="0"/>
                <a:cs typeface="Arial" panose="020B0604020202020204" pitchFamily="34" charset="0"/>
              </a:rPr>
              <a:t>  Es importante que consideremos tener un equipo que supervise cualquier cambio potencial, su impacto, cambios en procesos y     </a:t>
            </a:r>
            <a:r>
              <a:rPr lang="es-ES" sz="1400" dirty="0" smtClean="0">
                <a:latin typeface="Arial" panose="020B0604020202020204" pitchFamily="34" charset="0"/>
                <a:cs typeface="Arial" panose="020B0604020202020204" pitchFamily="34" charset="0"/>
              </a:rPr>
              <a:t>    soluciones </a:t>
            </a:r>
            <a:r>
              <a:rPr lang="es-ES" sz="1400" dirty="0">
                <a:latin typeface="Arial" panose="020B0604020202020204" pitchFamily="34" charset="0"/>
                <a:cs typeface="Arial" panose="020B0604020202020204" pitchFamily="34" charset="0"/>
              </a:rPr>
              <a:t>para mitigar los impactos financieros.</a:t>
            </a:r>
          </a:p>
          <a:p>
            <a:endParaRPr lang="es-ES" sz="1400" dirty="0">
              <a:latin typeface="Arial" panose="020B0604020202020204" pitchFamily="34" charset="0"/>
              <a:cs typeface="Arial" panose="020B0604020202020204" pitchFamily="34" charset="0"/>
            </a:endParaRPr>
          </a:p>
          <a:p>
            <a:endParaRPr lang="es-ES" sz="1400" dirty="0">
              <a:latin typeface="Arial" panose="020B0604020202020204" pitchFamily="34" charset="0"/>
              <a:cs typeface="Arial" panose="020B0604020202020204" pitchFamily="34" charset="0"/>
            </a:endParaRPr>
          </a:p>
          <a:p>
            <a:pPr marL="171450" indent="-171450">
              <a:buFont typeface="Wingdings" panose="05000000000000000000" pitchFamily="2" charset="2"/>
              <a:buChar char="§"/>
            </a:pPr>
            <a:r>
              <a:rPr lang="es-ES" sz="1200" dirty="0">
                <a:latin typeface="Arial" panose="020B0604020202020204" pitchFamily="34" charset="0"/>
                <a:cs typeface="Arial" panose="020B0604020202020204" pitchFamily="34" charset="0"/>
              </a:rPr>
              <a:t> </a:t>
            </a:r>
            <a:r>
              <a:rPr lang="es-ES" sz="1400" b="1" dirty="0">
                <a:latin typeface="Arial Black" panose="020B0A04020102020204" pitchFamily="34" charset="0"/>
                <a:cs typeface="Arial" panose="020B0604020202020204" pitchFamily="34" charset="0"/>
              </a:rPr>
              <a:t>CTPAT – Seguridad en la Cadena de Suministro</a:t>
            </a:r>
          </a:p>
          <a:p>
            <a:pPr marL="342900" indent="-342900">
              <a:buAutoNum type="arabicPeriod"/>
            </a:pPr>
            <a:r>
              <a:rPr lang="es-ES" sz="1400" dirty="0">
                <a:latin typeface="Arial" panose="020B0604020202020204" pitchFamily="34" charset="0"/>
                <a:cs typeface="Arial" panose="020B0604020202020204" pitchFamily="34" charset="0"/>
              </a:rPr>
              <a:t>Asegurarnos que la empresa se adhiere a todos los estándares de Seguridad de los criterios de CTPAT</a:t>
            </a:r>
          </a:p>
          <a:p>
            <a:pPr marL="342900" indent="-342900">
              <a:buAutoNum type="arabicPeriod"/>
            </a:pPr>
            <a:r>
              <a:rPr lang="es-ES" sz="1400" dirty="0">
                <a:latin typeface="Arial" panose="020B0604020202020204" pitchFamily="34" charset="0"/>
                <a:cs typeface="Arial" panose="020B0604020202020204" pitchFamily="34" charset="0"/>
              </a:rPr>
              <a:t>Revisar frecuentemente que toda la información la tenemos actualizada en el portal de CBP</a:t>
            </a:r>
          </a:p>
          <a:p>
            <a:endParaRPr lang="es-ES" sz="1400" dirty="0">
              <a:latin typeface="Arial" panose="020B0604020202020204" pitchFamily="34" charset="0"/>
              <a:cs typeface="Arial" panose="020B0604020202020204" pitchFamily="34" charset="0"/>
            </a:endParaRPr>
          </a:p>
          <a:p>
            <a:endParaRPr lang="es-ES" sz="14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
            </a:pPr>
            <a:r>
              <a:rPr lang="es-ES" sz="1400" dirty="0">
                <a:latin typeface="Arial Black" panose="020B0A04020102020204" pitchFamily="34" charset="0"/>
                <a:cs typeface="Arial" panose="020B0604020202020204" pitchFamily="34" charset="0"/>
              </a:rPr>
              <a:t>MODIFICACIONES AL DECRETO IMMEX. </a:t>
            </a:r>
            <a:r>
              <a:rPr lang="es-ES" sz="1400" dirty="0" err="1">
                <a:latin typeface="Arial Black" panose="020B0A04020102020204" pitchFamily="34" charset="0"/>
                <a:cs typeface="Arial" panose="020B0604020202020204" pitchFamily="34" charset="0"/>
              </a:rPr>
              <a:t>Dic</a:t>
            </a:r>
            <a:r>
              <a:rPr lang="es-ES" sz="1400" dirty="0">
                <a:latin typeface="Arial Black" panose="020B0A04020102020204" pitchFamily="34" charset="0"/>
                <a:cs typeface="Arial" panose="020B0604020202020204" pitchFamily="34" charset="0"/>
              </a:rPr>
              <a:t> 12, </a:t>
            </a:r>
            <a:r>
              <a:rPr lang="es-ES" sz="1400" dirty="0" err="1">
                <a:latin typeface="Arial Black" panose="020B0A04020102020204" pitchFamily="34" charset="0"/>
                <a:cs typeface="Arial" panose="020B0604020202020204" pitchFamily="34" charset="0"/>
              </a:rPr>
              <a:t>Dic</a:t>
            </a:r>
            <a:r>
              <a:rPr lang="es-ES" sz="1400" dirty="0">
                <a:latin typeface="Arial Black" panose="020B0A04020102020204" pitchFamily="34" charset="0"/>
                <a:cs typeface="Arial" panose="020B0604020202020204" pitchFamily="34" charset="0"/>
              </a:rPr>
              <a:t> 26</a:t>
            </a:r>
          </a:p>
          <a:p>
            <a:pPr marL="342900" indent="-342900">
              <a:buAutoNum type="arabicPeriod"/>
            </a:pPr>
            <a:r>
              <a:rPr lang="es-ES" sz="1400" dirty="0">
                <a:latin typeface="Arial" panose="020B0604020202020204" pitchFamily="34" charset="0"/>
                <a:cs typeface="Arial" panose="020B0604020202020204" pitchFamily="34" charset="0"/>
              </a:rPr>
              <a:t>Requisitos específicos que deberán cumplirse para la importación temporal y retorno de las mercancías señaladas en el Anexo II</a:t>
            </a:r>
          </a:p>
          <a:p>
            <a:r>
              <a:rPr lang="es-ES" sz="1400" dirty="0">
                <a:latin typeface="Arial" panose="020B0604020202020204" pitchFamily="34" charset="0"/>
                <a:cs typeface="Arial" panose="020B0604020202020204" pitchFamily="34" charset="0"/>
              </a:rPr>
              <a:t>       Acero, Textiles, Aluminio, Desperdicios de Metal, Azúcar y Jarabes.</a:t>
            </a:r>
          </a:p>
          <a:p>
            <a:pPr marL="228600" indent="-228600">
              <a:buAutoNum type="arabicPeriod"/>
            </a:pPr>
            <a:endParaRPr lang="es-ES" sz="1200" dirty="0">
              <a:latin typeface="Arial" panose="020B0604020202020204" pitchFamily="34" charset="0"/>
              <a:cs typeface="Arial" panose="020B0604020202020204" pitchFamily="34" charset="0"/>
            </a:endParaRPr>
          </a:p>
          <a:p>
            <a:endParaRPr lang="en-US" sz="1200" b="1" dirty="0">
              <a:latin typeface="Arial Black" panose="020B0A04020102020204" pitchFamily="34" charset="0"/>
              <a:cs typeface="Aharoni" panose="02010803020104030203" pitchFamily="2" charset="-79"/>
            </a:endParaRPr>
          </a:p>
          <a:p>
            <a:endParaRPr lang="en-US" sz="1200" b="1" dirty="0">
              <a:latin typeface="Arial Black" panose="020B0A04020102020204" pitchFamily="34" charset="0"/>
              <a:cs typeface="Aharoni" panose="02010803020104030203" pitchFamily="2" charset="-79"/>
            </a:endParaRPr>
          </a:p>
        </p:txBody>
      </p:sp>
    </p:spTree>
    <p:extLst>
      <p:ext uri="{BB962C8B-B14F-4D97-AF65-F5344CB8AC3E}">
        <p14:creationId xmlns="" xmlns:p14="http://schemas.microsoft.com/office/powerpoint/2010/main" val="8425211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13"/>
          <p:cNvSpPr txBox="1">
            <a:spLocks noGrp="1" noChangeArrowheads="1"/>
          </p:cNvSpPr>
          <p:nvPr>
            <p:ph type="title"/>
          </p:nvPr>
        </p:nvSpPr>
        <p:spPr bwMode="auto">
          <a:xfrm>
            <a:off x="3368032" y="249467"/>
            <a:ext cx="8384875" cy="1224951"/>
          </a:xfrm>
          <a:prstGeom prst="rect">
            <a:avLst/>
          </a:prstGeom>
          <a:noFill/>
          <a:ln w="9525">
            <a:noFill/>
            <a:miter lim="800000"/>
            <a:headEnd/>
            <a:tailEnd/>
          </a:ln>
        </p:spPr>
        <p:txBody>
          <a:bodyPr>
            <a:spAutoFit/>
          </a:bodyPr>
          <a:lstStyle/>
          <a:p>
            <a:pPr algn="ctr">
              <a:spcBef>
                <a:spcPct val="50000"/>
              </a:spcBef>
            </a:pPr>
            <a:r>
              <a:rPr lang="es-MX" altLang="en-US" sz="3200" b="1" dirty="0"/>
              <a:t>Sub </a:t>
            </a:r>
            <a:r>
              <a:rPr lang="es-MX" altLang="en-US" sz="3200" b="1" dirty="0" smtClean="0"/>
              <a:t>Comité Económico/Financiero</a:t>
            </a:r>
            <a:endParaRPr lang="es-MX" altLang="en-US" sz="3200" b="1" dirty="0"/>
          </a:p>
          <a:p>
            <a:pPr algn="ctr">
              <a:spcBef>
                <a:spcPct val="50000"/>
              </a:spcBef>
            </a:pPr>
            <a:r>
              <a:rPr lang="es-MX" altLang="en-US" sz="3200" b="1" dirty="0"/>
              <a:t>Reporte del mes de </a:t>
            </a:r>
            <a:r>
              <a:rPr lang="es-MX" altLang="en-US" sz="3200" b="1" dirty="0" smtClean="0"/>
              <a:t>Enero 2017</a:t>
            </a:r>
            <a:endParaRPr lang="es-MX" altLang="en-US" sz="3200" b="1" dirty="0"/>
          </a:p>
        </p:txBody>
      </p:sp>
      <p:sp>
        <p:nvSpPr>
          <p:cNvPr id="7" name="Line 7"/>
          <p:cNvSpPr>
            <a:spLocks noChangeShapeType="1"/>
          </p:cNvSpPr>
          <p:nvPr/>
        </p:nvSpPr>
        <p:spPr bwMode="auto">
          <a:xfrm>
            <a:off x="0" y="1576217"/>
            <a:ext cx="12192000" cy="0"/>
          </a:xfrm>
          <a:prstGeom prst="line">
            <a:avLst/>
          </a:prstGeom>
          <a:noFill/>
          <a:ln w="25400">
            <a:solidFill>
              <a:schemeClr val="tx1"/>
            </a:solidFill>
            <a:round/>
            <a:headEnd/>
            <a:tailEnd/>
          </a:ln>
        </p:spPr>
        <p:txBody>
          <a:bodyPr/>
          <a:lstStyle/>
          <a:p>
            <a:endParaRPr lang="es-MX" dirty="0"/>
          </a:p>
        </p:txBody>
      </p:sp>
      <p:sp>
        <p:nvSpPr>
          <p:cNvPr id="9" name="TextBox 8"/>
          <p:cNvSpPr txBox="1"/>
          <p:nvPr/>
        </p:nvSpPr>
        <p:spPr>
          <a:xfrm>
            <a:off x="579336" y="1662654"/>
            <a:ext cx="11376598" cy="5078313"/>
          </a:xfrm>
          <a:prstGeom prst="rect">
            <a:avLst/>
          </a:prstGeom>
          <a:noFill/>
        </p:spPr>
        <p:txBody>
          <a:bodyPr wrap="square" rtlCol="0">
            <a:spAutoFit/>
          </a:bodyPr>
          <a:lstStyle/>
          <a:p>
            <a:r>
              <a:rPr lang="es-ES" sz="2400" b="1" dirty="0" err="1">
                <a:latin typeface="Cambria" panose="02040503050406030204" pitchFamily="18" charset="0"/>
              </a:rPr>
              <a:t>Trump</a:t>
            </a:r>
            <a:r>
              <a:rPr lang="es-ES" sz="2400" b="1" dirty="0">
                <a:latin typeface="Cambria" panose="02040503050406030204" pitchFamily="18" charset="0"/>
              </a:rPr>
              <a:t> amanece con advertencias a compañías automotrices</a:t>
            </a:r>
          </a:p>
          <a:p>
            <a:r>
              <a:rPr lang="es-ES" dirty="0" smtClean="0"/>
              <a:t>El </a:t>
            </a:r>
            <a:r>
              <a:rPr lang="es-ES" dirty="0"/>
              <a:t>presidente electo de EU, Donald </a:t>
            </a:r>
            <a:r>
              <a:rPr lang="es-ES" dirty="0" err="1"/>
              <a:t>Trump</a:t>
            </a:r>
            <a:r>
              <a:rPr lang="es-ES" dirty="0"/>
              <a:t>, advierte en una entrevista con el diario "</a:t>
            </a:r>
            <a:r>
              <a:rPr lang="es-ES" dirty="0" err="1"/>
              <a:t>Bild</a:t>
            </a:r>
            <a:r>
              <a:rPr lang="es-ES" dirty="0"/>
              <a:t>" al fabricante alemán de automóviles BMW de que tendrá que pagar elevados aranceles si construye una fábrica en México y pretende exportar a su país, aviso que ya lanzó a la japonesa </a:t>
            </a:r>
            <a:r>
              <a:rPr lang="es-ES" b="1" dirty="0">
                <a:solidFill>
                  <a:srgbClr val="FF0000"/>
                </a:solidFill>
              </a:rPr>
              <a:t>Toyota</a:t>
            </a:r>
            <a:r>
              <a:rPr lang="es-ES" dirty="0"/>
              <a:t>.</a:t>
            </a:r>
          </a:p>
          <a:p>
            <a:r>
              <a:rPr lang="es-ES" dirty="0"/>
              <a:t>"Le diría a BMW que se olvide si quieren construir una fábrica en México y quieren vender coches en los Estados Unidos sin una tasa del 35 %", responde al ser preguntado por los planes de la empresa alemana de abrir en 2019 una planta en el país vecino.</a:t>
            </a:r>
          </a:p>
          <a:p>
            <a:r>
              <a:rPr lang="es-ES" sz="2400" b="1" dirty="0" smtClean="0">
                <a:latin typeface="Cambria" panose="02040503050406030204" pitchFamily="18" charset="0"/>
              </a:rPr>
              <a:t>México </a:t>
            </a:r>
            <a:r>
              <a:rPr lang="es-ES" sz="2400" b="1" dirty="0">
                <a:latin typeface="Cambria" panose="02040503050406030204" pitchFamily="18" charset="0"/>
              </a:rPr>
              <a:t>crecerá 1.7% por incertidumbre de </a:t>
            </a:r>
            <a:r>
              <a:rPr lang="es-ES" sz="2400" b="1" dirty="0" err="1">
                <a:latin typeface="Cambria" panose="02040503050406030204" pitchFamily="18" charset="0"/>
              </a:rPr>
              <a:t>Trump</a:t>
            </a:r>
            <a:r>
              <a:rPr lang="es-ES" sz="2400" b="1" dirty="0">
                <a:latin typeface="Cambria" panose="02040503050406030204" pitchFamily="18" charset="0"/>
              </a:rPr>
              <a:t>: FMI</a:t>
            </a:r>
          </a:p>
          <a:p>
            <a:r>
              <a:rPr lang="es-ES" dirty="0"/>
              <a:t>Washington. Las economía de México crecerá menos de lo esperado este año debido al previsto ajuste de la política monetaria en Estados Unidos, el aumento del proteccionismo comercial de Washington, una disminución del optimismo a nivel local, así como por los "vientos en contra más fuertes" que enfrenta el país a raíz de la incertidumbre por las políticas económicas que adoptará Donald </a:t>
            </a:r>
            <a:r>
              <a:rPr lang="es-ES" dirty="0" err="1"/>
              <a:t>Trump</a:t>
            </a:r>
            <a:r>
              <a:rPr lang="es-ES" dirty="0"/>
              <a:t>, consideró el Fondo Monetario Internacional (FMI). </a:t>
            </a:r>
          </a:p>
          <a:p>
            <a:r>
              <a:rPr lang="es-ES" sz="2400" b="1" dirty="0">
                <a:latin typeface="Cambria" panose="02040503050406030204" pitchFamily="18" charset="0"/>
              </a:rPr>
              <a:t>FMI eleva previsión de crecimiento de EU con planes de </a:t>
            </a:r>
            <a:r>
              <a:rPr lang="es-ES" sz="2400" b="1" dirty="0" err="1" smtClean="0">
                <a:latin typeface="Cambria" panose="02040503050406030204" pitchFamily="18" charset="0"/>
              </a:rPr>
              <a:t>Trump</a:t>
            </a:r>
            <a:endParaRPr lang="es-ES" sz="2400" b="1" dirty="0" smtClean="0">
              <a:latin typeface="Cambria" panose="02040503050406030204" pitchFamily="18" charset="0"/>
            </a:endParaRPr>
          </a:p>
          <a:p>
            <a:r>
              <a:rPr lang="es-ES" dirty="0" smtClean="0"/>
              <a:t>Estados </a:t>
            </a:r>
            <a:r>
              <a:rPr lang="es-ES" dirty="0"/>
              <a:t>Unidos vería una leve mejoría de 0.1 punto porcentual en el producto interno bruto (PIB) del 2017 y de 0.4 punto porcentual en 2018, mientras </a:t>
            </a:r>
            <a:r>
              <a:rPr lang="es-ES" dirty="0" err="1"/>
              <a:t>Trump</a:t>
            </a:r>
            <a:r>
              <a:rPr lang="es-ES" dirty="0"/>
              <a:t> despliega planes para medidas fiscales expansivas, incluyendo recortes de impuestos y gasto en infraestructura.</a:t>
            </a:r>
          </a:p>
          <a:p>
            <a:endParaRPr lang="es-ES" dirty="0"/>
          </a:p>
        </p:txBody>
      </p:sp>
    </p:spTree>
    <p:extLst>
      <p:ext uri="{BB962C8B-B14F-4D97-AF65-F5344CB8AC3E}">
        <p14:creationId xmlns:p14="http://schemas.microsoft.com/office/powerpoint/2010/main" xmlns="" val="29518632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13"/>
          <p:cNvSpPr txBox="1">
            <a:spLocks noGrp="1" noChangeArrowheads="1"/>
          </p:cNvSpPr>
          <p:nvPr>
            <p:ph type="title"/>
          </p:nvPr>
        </p:nvSpPr>
        <p:spPr bwMode="auto">
          <a:xfrm>
            <a:off x="3368032" y="249467"/>
            <a:ext cx="8384875" cy="1224951"/>
          </a:xfrm>
          <a:prstGeom prst="rect">
            <a:avLst/>
          </a:prstGeom>
          <a:noFill/>
          <a:ln w="9525">
            <a:noFill/>
            <a:miter lim="800000"/>
            <a:headEnd/>
            <a:tailEnd/>
          </a:ln>
        </p:spPr>
        <p:txBody>
          <a:bodyPr>
            <a:spAutoFit/>
          </a:bodyPr>
          <a:lstStyle/>
          <a:p>
            <a:pPr algn="ctr">
              <a:spcBef>
                <a:spcPct val="50000"/>
              </a:spcBef>
            </a:pPr>
            <a:r>
              <a:rPr lang="es-MX" altLang="en-US" sz="3200" b="1" dirty="0"/>
              <a:t>Sub </a:t>
            </a:r>
            <a:r>
              <a:rPr lang="es-MX" altLang="en-US" sz="3200" b="1" dirty="0" smtClean="0"/>
              <a:t>Comité Económico/Financiero</a:t>
            </a:r>
            <a:endParaRPr lang="es-MX" altLang="en-US" sz="3200" b="1" dirty="0"/>
          </a:p>
          <a:p>
            <a:pPr algn="ctr">
              <a:spcBef>
                <a:spcPct val="50000"/>
              </a:spcBef>
            </a:pPr>
            <a:r>
              <a:rPr lang="es-MX" altLang="en-US" sz="3200" b="1" dirty="0"/>
              <a:t>Reporte del mes de </a:t>
            </a:r>
            <a:r>
              <a:rPr lang="es-MX" altLang="en-US" sz="3200" b="1" dirty="0" smtClean="0"/>
              <a:t>Enero 2017</a:t>
            </a:r>
            <a:endParaRPr lang="es-MX" altLang="en-US" sz="3200" b="1" dirty="0"/>
          </a:p>
        </p:txBody>
      </p:sp>
      <p:sp>
        <p:nvSpPr>
          <p:cNvPr id="7" name="Line 7"/>
          <p:cNvSpPr>
            <a:spLocks noChangeShapeType="1"/>
          </p:cNvSpPr>
          <p:nvPr/>
        </p:nvSpPr>
        <p:spPr bwMode="auto">
          <a:xfrm>
            <a:off x="0" y="1576217"/>
            <a:ext cx="12192000" cy="0"/>
          </a:xfrm>
          <a:prstGeom prst="line">
            <a:avLst/>
          </a:prstGeom>
          <a:noFill/>
          <a:ln w="25400">
            <a:solidFill>
              <a:schemeClr val="tx1"/>
            </a:solidFill>
            <a:round/>
            <a:headEnd/>
            <a:tailEnd/>
          </a:ln>
        </p:spPr>
        <p:txBody>
          <a:bodyPr/>
          <a:lstStyle/>
          <a:p>
            <a:endParaRPr lang="es-MX" dirty="0"/>
          </a:p>
        </p:txBody>
      </p:sp>
      <p:sp>
        <p:nvSpPr>
          <p:cNvPr id="9" name="TextBox 8"/>
          <p:cNvSpPr txBox="1"/>
          <p:nvPr/>
        </p:nvSpPr>
        <p:spPr>
          <a:xfrm>
            <a:off x="579336" y="1662654"/>
            <a:ext cx="11376598" cy="2400657"/>
          </a:xfrm>
          <a:prstGeom prst="rect">
            <a:avLst/>
          </a:prstGeom>
          <a:noFill/>
        </p:spPr>
        <p:txBody>
          <a:bodyPr wrap="square" rtlCol="0">
            <a:spAutoFit/>
          </a:bodyPr>
          <a:lstStyle/>
          <a:p>
            <a:r>
              <a:rPr lang="es-ES" sz="2400" b="1" dirty="0" smtClean="0">
                <a:latin typeface="Cambria" panose="02040503050406030204" pitchFamily="18" charset="0"/>
              </a:rPr>
              <a:t>Reportan </a:t>
            </a:r>
            <a:r>
              <a:rPr lang="es-ES" sz="2400" b="1" dirty="0">
                <a:latin typeface="Cambria" panose="02040503050406030204" pitchFamily="18" charset="0"/>
              </a:rPr>
              <a:t>cifra récord del ahorro voluntario en 2016 </a:t>
            </a:r>
          </a:p>
          <a:p>
            <a:r>
              <a:rPr lang="es-ES" dirty="0" smtClean="0"/>
              <a:t>El </a:t>
            </a:r>
            <a:r>
              <a:rPr lang="es-ES" dirty="0"/>
              <a:t>ahorro voluntario en las AFORE alcanzó una cifra récord anual al sumar 8 billones 588.3 mil millones de pesos en 2016, </a:t>
            </a:r>
            <a:r>
              <a:rPr lang="es-ES" dirty="0">
                <a:solidFill>
                  <a:srgbClr val="FF0000"/>
                </a:solidFill>
              </a:rPr>
              <a:t>14.6</a:t>
            </a:r>
            <a:r>
              <a:rPr lang="es-ES" dirty="0"/>
              <a:t> por ciento más que en 2015 y 46.1 por ciento más que en 2014, en términos reales.</a:t>
            </a:r>
          </a:p>
          <a:p>
            <a:r>
              <a:rPr lang="es-ES" dirty="0"/>
              <a:t>Se trata del año con más aportaciones de Ahorro Voluntario en los casi 20 años de historia del Sistema de Ahorro para el Retiro.</a:t>
            </a:r>
          </a:p>
          <a:p>
            <a:r>
              <a:rPr lang="es-ES" dirty="0"/>
              <a:t>El Ahorro Voluntario acumulado en el Sistema de Ahorro para el Retiro alcanzó un nivel récord de 29.9 mil millones de pesos, un crecimiento del 30 por ciento  en el 2016 respecto al cierre del 2015</a:t>
            </a:r>
          </a:p>
          <a:p>
            <a:endParaRPr lang="es-ES" dirty="0"/>
          </a:p>
        </p:txBody>
      </p:sp>
    </p:spTree>
    <p:extLst>
      <p:ext uri="{BB962C8B-B14F-4D97-AF65-F5344CB8AC3E}">
        <p14:creationId xmlns:p14="http://schemas.microsoft.com/office/powerpoint/2010/main" xmlns="" val="40355869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13"/>
          <p:cNvSpPr txBox="1">
            <a:spLocks noGrp="1" noChangeArrowheads="1"/>
          </p:cNvSpPr>
          <p:nvPr>
            <p:ph type="title"/>
          </p:nvPr>
        </p:nvSpPr>
        <p:spPr bwMode="auto">
          <a:xfrm>
            <a:off x="3326957" y="184152"/>
            <a:ext cx="8384875" cy="1224951"/>
          </a:xfrm>
          <a:prstGeom prst="rect">
            <a:avLst/>
          </a:prstGeom>
          <a:noFill/>
          <a:ln w="9525">
            <a:noFill/>
            <a:miter lim="800000"/>
            <a:headEnd/>
            <a:tailEnd/>
          </a:ln>
        </p:spPr>
        <p:txBody>
          <a:bodyPr>
            <a:spAutoFit/>
          </a:bodyPr>
          <a:lstStyle/>
          <a:p>
            <a:pPr algn="ctr">
              <a:spcBef>
                <a:spcPct val="50000"/>
              </a:spcBef>
            </a:pPr>
            <a:r>
              <a:rPr lang="es-MX" altLang="en-US" sz="3200" b="1" dirty="0"/>
              <a:t>Sub </a:t>
            </a:r>
            <a:r>
              <a:rPr lang="es-MX" altLang="en-US" sz="3200" b="1" dirty="0" smtClean="0"/>
              <a:t>Comité Económico/Financiero</a:t>
            </a:r>
            <a:endParaRPr lang="es-MX" altLang="en-US" sz="3200" b="1" dirty="0"/>
          </a:p>
          <a:p>
            <a:pPr algn="ctr">
              <a:spcBef>
                <a:spcPct val="50000"/>
              </a:spcBef>
            </a:pPr>
            <a:r>
              <a:rPr lang="es-MX" altLang="en-US" sz="3200" b="1" dirty="0"/>
              <a:t>Reporte del mes de </a:t>
            </a:r>
            <a:r>
              <a:rPr lang="es-MX" altLang="en-US" sz="3200" b="1" dirty="0" smtClean="0"/>
              <a:t>Enero 2017</a:t>
            </a:r>
            <a:endParaRPr lang="es-MX" altLang="en-US" sz="3200" b="1" dirty="0"/>
          </a:p>
        </p:txBody>
      </p:sp>
      <p:sp>
        <p:nvSpPr>
          <p:cNvPr id="7" name="Line 7"/>
          <p:cNvSpPr>
            <a:spLocks noChangeShapeType="1"/>
          </p:cNvSpPr>
          <p:nvPr/>
        </p:nvSpPr>
        <p:spPr bwMode="auto">
          <a:xfrm>
            <a:off x="-1213758" y="1518518"/>
            <a:ext cx="12192000" cy="0"/>
          </a:xfrm>
          <a:prstGeom prst="line">
            <a:avLst/>
          </a:prstGeom>
          <a:noFill/>
          <a:ln w="25400">
            <a:solidFill>
              <a:schemeClr val="tx1"/>
            </a:solidFill>
            <a:round/>
            <a:headEnd/>
            <a:tailEnd/>
          </a:ln>
        </p:spPr>
        <p:txBody>
          <a:bodyPr/>
          <a:lstStyle/>
          <a:p>
            <a:endParaRPr lang="es-MX" dirty="0"/>
          </a:p>
        </p:txBody>
      </p:sp>
      <p:sp>
        <p:nvSpPr>
          <p:cNvPr id="2" name="Rectangle 1"/>
          <p:cNvSpPr/>
          <p:nvPr/>
        </p:nvSpPr>
        <p:spPr>
          <a:xfrm>
            <a:off x="480168" y="3178930"/>
            <a:ext cx="11231664" cy="461665"/>
          </a:xfrm>
          <a:prstGeom prst="rect">
            <a:avLst/>
          </a:prstGeom>
        </p:spPr>
        <p:txBody>
          <a:bodyPr wrap="square">
            <a:spAutoFit/>
          </a:bodyPr>
          <a:lstStyle/>
          <a:p>
            <a:r>
              <a:rPr lang="es-ES" sz="1200" dirty="0"/>
              <a:t>1/ Este indicador incluye los subíndices de Mercancías y Servicios. El subíndice de Mercancías lo integran los grupos: Alimentos procesados, bebidas, tabaco y Otras mercancías. El subíndice de Servicios lo integran los grupos: Vivienda (habitación), Educación (colegiaturas) y Otros servicios.</a:t>
            </a: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229100" y="1683505"/>
            <a:ext cx="4191000" cy="14954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248400" y="4042003"/>
            <a:ext cx="5657850" cy="19907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29" name="Picture 5"/>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235528" y="4232503"/>
            <a:ext cx="3962400" cy="18002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30" name="Picture 6"/>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235528" y="3775303"/>
            <a:ext cx="4219575"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1717000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13"/>
          <p:cNvSpPr txBox="1">
            <a:spLocks noGrp="1" noChangeArrowheads="1"/>
          </p:cNvSpPr>
          <p:nvPr>
            <p:ph type="title"/>
          </p:nvPr>
        </p:nvSpPr>
        <p:spPr bwMode="auto">
          <a:xfrm>
            <a:off x="3368032" y="249467"/>
            <a:ext cx="8384875" cy="1224951"/>
          </a:xfrm>
          <a:prstGeom prst="rect">
            <a:avLst/>
          </a:prstGeom>
          <a:noFill/>
          <a:ln w="9525">
            <a:noFill/>
            <a:miter lim="800000"/>
            <a:headEnd/>
            <a:tailEnd/>
          </a:ln>
        </p:spPr>
        <p:txBody>
          <a:bodyPr>
            <a:spAutoFit/>
          </a:bodyPr>
          <a:lstStyle/>
          <a:p>
            <a:pPr algn="ctr">
              <a:spcBef>
                <a:spcPct val="50000"/>
              </a:spcBef>
            </a:pPr>
            <a:r>
              <a:rPr lang="es-MX" altLang="en-US" sz="3200" b="1" dirty="0"/>
              <a:t>Sub Comité Seguridad Social</a:t>
            </a:r>
          </a:p>
          <a:p>
            <a:pPr algn="ctr">
              <a:spcBef>
                <a:spcPct val="50000"/>
              </a:spcBef>
            </a:pPr>
            <a:r>
              <a:rPr lang="es-MX" altLang="en-US" sz="3200" b="1" dirty="0"/>
              <a:t>Reporte del mes de Enero 2017</a:t>
            </a:r>
          </a:p>
        </p:txBody>
      </p:sp>
      <p:sp>
        <p:nvSpPr>
          <p:cNvPr id="7" name="Line 7"/>
          <p:cNvSpPr>
            <a:spLocks noChangeShapeType="1"/>
          </p:cNvSpPr>
          <p:nvPr/>
        </p:nvSpPr>
        <p:spPr bwMode="auto">
          <a:xfrm>
            <a:off x="0" y="1576217"/>
            <a:ext cx="12192000" cy="0"/>
          </a:xfrm>
          <a:prstGeom prst="line">
            <a:avLst/>
          </a:prstGeom>
          <a:noFill/>
          <a:ln w="25400">
            <a:solidFill>
              <a:schemeClr val="tx1"/>
            </a:solidFill>
            <a:round/>
            <a:headEnd/>
            <a:tailEnd/>
          </a:ln>
        </p:spPr>
        <p:txBody>
          <a:bodyPr/>
          <a:lstStyle/>
          <a:p>
            <a:endParaRPr lang="es-MX" dirty="0"/>
          </a:p>
        </p:txBody>
      </p:sp>
      <p:sp>
        <p:nvSpPr>
          <p:cNvPr id="2" name="Rectangle 1"/>
          <p:cNvSpPr/>
          <p:nvPr/>
        </p:nvSpPr>
        <p:spPr>
          <a:xfrm>
            <a:off x="79131" y="1749668"/>
            <a:ext cx="11983915" cy="369332"/>
          </a:xfrm>
          <a:prstGeom prst="rect">
            <a:avLst/>
          </a:prstGeom>
        </p:spPr>
        <p:txBody>
          <a:bodyPr wrap="square">
            <a:spAutoFit/>
          </a:bodyPr>
          <a:lstStyle/>
          <a:p>
            <a:endParaRPr lang="es-MX" dirty="0"/>
          </a:p>
        </p:txBody>
      </p:sp>
      <p:sp>
        <p:nvSpPr>
          <p:cNvPr id="4" name="Rectangle 3"/>
          <p:cNvSpPr/>
          <p:nvPr/>
        </p:nvSpPr>
        <p:spPr>
          <a:xfrm>
            <a:off x="237392" y="1916722"/>
            <a:ext cx="11515515" cy="3816429"/>
          </a:xfrm>
          <a:prstGeom prst="rect">
            <a:avLst/>
          </a:prstGeom>
        </p:spPr>
        <p:txBody>
          <a:bodyPr wrap="square">
            <a:spAutoFit/>
          </a:bodyPr>
          <a:lstStyle/>
          <a:p>
            <a:pPr marL="285750" indent="-285750">
              <a:buFont typeface="Arial" panose="020B0604020202020204" pitchFamily="34" charset="0"/>
              <a:buChar char="•"/>
            </a:pPr>
            <a:r>
              <a:rPr lang="es-MX" sz="2800" dirty="0"/>
              <a:t>Riesgos de Trabajo Terminados: Nueva herramienta digital del IMSS </a:t>
            </a:r>
          </a:p>
          <a:p>
            <a:pPr marL="285750" indent="-285750">
              <a:buFont typeface="Arial" panose="020B0604020202020204" pitchFamily="34" charset="0"/>
              <a:buChar char="•"/>
            </a:pPr>
            <a:endParaRPr lang="es-MX" sz="2800" dirty="0"/>
          </a:p>
          <a:p>
            <a:pPr marL="285750" indent="-285750">
              <a:buFont typeface="Arial" panose="020B0604020202020204" pitchFamily="34" charset="0"/>
              <a:buChar char="•"/>
            </a:pPr>
            <a:r>
              <a:rPr lang="es-MX" sz="2800" dirty="0"/>
              <a:t>Nuevos Salarios Mínimos Avisos al IMSS, Revisión de obligaciones ante el IMSS derivado de la entrada en vigor de los nuevos salarios mínimos. </a:t>
            </a:r>
          </a:p>
          <a:p>
            <a:pPr marL="285750" indent="-285750">
              <a:buFont typeface="Arial" panose="020B0604020202020204" pitchFamily="34" charset="0"/>
              <a:buChar char="•"/>
            </a:pPr>
            <a:endParaRPr lang="es-MX" sz="2800" dirty="0"/>
          </a:p>
          <a:p>
            <a:pPr marL="285750" indent="-285750">
              <a:buFont typeface="Arial" panose="020B0604020202020204" pitchFamily="34" charset="0"/>
              <a:buChar char="•"/>
            </a:pPr>
            <a:r>
              <a:rPr lang="es-MX" sz="2800" dirty="0"/>
              <a:t>Aclaración del IMSS en relación a la Aplicación del UMA y SMG</a:t>
            </a:r>
          </a:p>
          <a:p>
            <a:pPr marL="285750" indent="-285750">
              <a:buFont typeface="Arial" panose="020B0604020202020204" pitchFamily="34" charset="0"/>
              <a:buChar char="•"/>
            </a:pPr>
            <a:endParaRPr lang="en-US" sz="2800" dirty="0"/>
          </a:p>
          <a:p>
            <a:pPr marL="285750" indent="-285750">
              <a:buFont typeface="Arial" panose="020B0604020202020204" pitchFamily="34" charset="0"/>
              <a:buChar char="•"/>
            </a:pPr>
            <a:r>
              <a:rPr lang="en-US" sz="2800" dirty="0"/>
              <a:t>Valor de la UMA para 2017</a:t>
            </a:r>
            <a:endParaRPr lang="es-MX" sz="2800" dirty="0"/>
          </a:p>
          <a:p>
            <a:pPr marL="285750" indent="-285750">
              <a:buFont typeface="Arial" panose="020B0604020202020204" pitchFamily="34" charset="0"/>
              <a:buChar char="•"/>
            </a:pPr>
            <a:endParaRPr lang="es-MX" dirty="0"/>
          </a:p>
        </p:txBody>
      </p:sp>
    </p:spTree>
    <p:extLst>
      <p:ext uri="{BB962C8B-B14F-4D97-AF65-F5344CB8AC3E}">
        <p14:creationId xmlns:p14="http://schemas.microsoft.com/office/powerpoint/2010/main" xmlns="" val="3454279150"/>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Personalizado 2">
      <a:dk1>
        <a:sysClr val="windowText" lastClr="000000"/>
      </a:dk1>
      <a:lt1>
        <a:sysClr val="window" lastClr="FFFFFF"/>
      </a:lt1>
      <a:dk2>
        <a:srgbClr val="373545"/>
      </a:dk2>
      <a:lt2>
        <a:srgbClr val="CEDBE6"/>
      </a:lt2>
      <a:accent1>
        <a:srgbClr val="7EC1AC"/>
      </a:accent1>
      <a:accent2>
        <a:srgbClr val="58B6C0"/>
      </a:accent2>
      <a:accent3>
        <a:srgbClr val="C7E4DB"/>
      </a:accent3>
      <a:accent4>
        <a:srgbClr val="C7E4DB"/>
      </a:accent4>
      <a:accent5>
        <a:srgbClr val="84ACB6"/>
      </a:accent5>
      <a:accent6>
        <a:srgbClr val="00B4AB"/>
      </a:accent6>
      <a:hlink>
        <a:srgbClr val="6B9F25"/>
      </a:hlink>
      <a:folHlink>
        <a:srgbClr val="9F6715"/>
      </a:folHlink>
    </a:clrScheme>
    <a:fontScheme name="Corbel">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1020</TotalTime>
  <Words>814</Words>
  <Application>Microsoft Office PowerPoint</Application>
  <PresentationFormat>Custom</PresentationFormat>
  <Paragraphs>81</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Tema de Office</vt:lpstr>
      <vt:lpstr>   JUNTA COMITE FINANZAS    Enero 2017                                     AGENDA </vt:lpstr>
      <vt:lpstr>Sub Comité Fiscal Reporte del mes de Enero 2017</vt:lpstr>
      <vt:lpstr>Sub Comité Fiscal Reporte del mes de Enero 2017</vt:lpstr>
      <vt:lpstr>Sub Comité Comercio Exterior Reporte del mes de Enero 2017</vt:lpstr>
      <vt:lpstr>Sub Comité Económico/Financiero Reporte del mes de Enero 2017</vt:lpstr>
      <vt:lpstr>Sub Comité Económico/Financiero Reporte del mes de Enero 2017</vt:lpstr>
      <vt:lpstr>Sub Comité Económico/Financiero Reporte del mes de Enero 2017</vt:lpstr>
      <vt:lpstr>Sub Comité Seguridad Social Reporte del mes de Enero 2017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 R</dc:creator>
  <cp:lastModifiedBy>sanchezl</cp:lastModifiedBy>
  <cp:revision>78</cp:revision>
  <dcterms:created xsi:type="dcterms:W3CDTF">2016-02-25T17:33:43Z</dcterms:created>
  <dcterms:modified xsi:type="dcterms:W3CDTF">2017-01-19T03:50:36Z</dcterms:modified>
</cp:coreProperties>
</file>