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1" r:id="rId3"/>
    <p:sldId id="265" r:id="rId4"/>
    <p:sldId id="263" r:id="rId5"/>
    <p:sldId id="257" r:id="rId6"/>
    <p:sldId id="264" r:id="rId7"/>
  </p:sldIdLst>
  <p:sldSz cx="9144000" cy="6858000" type="screen4x3"/>
  <p:notesSz cx="6797675" cy="992822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5B1E"/>
    <a:srgbClr val="009900"/>
    <a:srgbClr val="0066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59" autoAdjust="0"/>
    <p:restoredTop sz="94660"/>
  </p:normalViewPr>
  <p:slideViewPr>
    <p:cSldViewPr>
      <p:cViewPr varScale="1">
        <p:scale>
          <a:sx n="82" d="100"/>
          <a:sy n="82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" y="0"/>
            <a:ext cx="914213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ctrTitle" hasCustomPrompt="1"/>
          </p:nvPr>
        </p:nvSpPr>
        <p:spPr>
          <a:xfrm>
            <a:off x="2339752" y="2636912"/>
            <a:ext cx="6120680" cy="1470025"/>
          </a:xfrm>
        </p:spPr>
        <p:txBody>
          <a:bodyPr/>
          <a:lstStyle>
            <a:lvl1pPr>
              <a:defRPr b="1" baseline="0">
                <a:solidFill>
                  <a:srgbClr val="095B1E"/>
                </a:solidFill>
              </a:defRPr>
            </a:lvl1pPr>
          </a:lstStyle>
          <a:p>
            <a:r>
              <a:rPr lang="es-ES" dirty="0" smtClean="0"/>
              <a:t>Escribe el título de tu presentación aquí...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2627784" y="6309320"/>
            <a:ext cx="3272408" cy="334888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solidFill>
                  <a:srgbClr val="095B1E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smtClean="0"/>
              <a:t>Escribe la fecha del documento…</a:t>
            </a:r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1753704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00"/>
            <a:ext cx="9144000" cy="684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 hasCustomPrompt="1"/>
          </p:nvPr>
        </p:nvSpPr>
        <p:spPr>
          <a:xfrm>
            <a:off x="302840" y="188640"/>
            <a:ext cx="8229600" cy="418058"/>
          </a:xfrm>
        </p:spPr>
        <p:txBody>
          <a:bodyPr>
            <a:normAutofit/>
          </a:bodyPr>
          <a:lstStyle>
            <a:lvl1pPr algn="l">
              <a:defRPr sz="3200" baseline="0">
                <a:latin typeface="Soberana Sans" pitchFamily="50" charset="0"/>
              </a:defRPr>
            </a:lvl1pPr>
          </a:lstStyle>
          <a:p>
            <a:r>
              <a:rPr lang="es-ES" dirty="0" smtClean="0"/>
              <a:t>Escribe el subtítulo…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Soberana Sans" pitchFamily="50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Soberana Sans" pitchFamily="50" charset="0"/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Soberana Sans" pitchFamily="50" charset="0"/>
              </a:defRPr>
            </a:lvl3pPr>
            <a:lvl4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Soberana Sans" pitchFamily="50" charset="0"/>
              </a:defRPr>
            </a:lvl4pPr>
            <a:lvl5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Soberana Sans" pitchFamily="50" charset="0"/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MX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C5894-968D-426B-B09E-694FB3E11320}" type="datetimeFigureOut">
              <a:rPr lang="es-MX" smtClean="0"/>
              <a:pPr/>
              <a:t>10/01/2017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2711D-C1E1-4687-B7C9-A99A53208E4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195947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C5894-968D-426B-B09E-694FB3E11320}" type="datetimeFigureOut">
              <a:rPr lang="es-MX" smtClean="0"/>
              <a:pPr/>
              <a:t>10/01/2017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2711D-C1E1-4687-B7C9-A99A53208E4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021908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C5894-968D-426B-B09E-694FB3E11320}" type="datetimeFigureOut">
              <a:rPr lang="es-MX" smtClean="0"/>
              <a:pPr/>
              <a:t>10/01/2017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2711D-C1E1-4687-B7C9-A99A53208E4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260085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C5894-968D-426B-B09E-694FB3E11320}" type="datetimeFigureOut">
              <a:rPr lang="es-MX" smtClean="0"/>
              <a:pPr/>
              <a:t>10/01/2017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2711D-C1E1-4687-B7C9-A99A53208E4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75178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C5894-968D-426B-B09E-694FB3E11320}" type="datetimeFigureOut">
              <a:rPr lang="es-MX" smtClean="0"/>
              <a:pPr/>
              <a:t>10/01/2017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2711D-C1E1-4687-B7C9-A99A53208E4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74461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C5894-968D-426B-B09E-694FB3E11320}" type="datetimeFigureOut">
              <a:rPr lang="es-MX" smtClean="0"/>
              <a:pPr/>
              <a:t>10/01/2017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2711D-C1E1-4687-B7C9-A99A53208E4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4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C5894-968D-426B-B09E-694FB3E11320}" type="datetimeFigureOut">
              <a:rPr lang="es-MX" smtClean="0"/>
              <a:pPr/>
              <a:t>10/01/2017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2711D-C1E1-4687-B7C9-A99A53208E4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69181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C5894-968D-426B-B09E-694FB3E11320}" type="datetimeFigureOut">
              <a:rPr lang="es-MX" smtClean="0"/>
              <a:pPr/>
              <a:t>10/01/2017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2711D-C1E1-4687-B7C9-A99A53208E4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959318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C5894-968D-426B-B09E-694FB3E11320}" type="datetimeFigureOut">
              <a:rPr lang="es-MX" smtClean="0"/>
              <a:pPr/>
              <a:t>10/01/2017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2711D-C1E1-4687-B7C9-A99A53208E4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372438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C5894-968D-426B-B09E-694FB3E11320}" type="datetimeFigureOut">
              <a:rPr lang="es-MX" smtClean="0"/>
              <a:pPr/>
              <a:t>10/01/2017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2711D-C1E1-4687-B7C9-A99A53208E4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03999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9C5894-968D-426B-B09E-694FB3E11320}" type="datetimeFigureOut">
              <a:rPr lang="es-MX" smtClean="0"/>
              <a:pPr/>
              <a:t>10/01/2017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2711D-C1E1-4687-B7C9-A99A53208E4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282779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07704" y="2492896"/>
            <a:ext cx="6984776" cy="2520280"/>
          </a:xfrm>
        </p:spPr>
        <p:txBody>
          <a:bodyPr>
            <a:noAutofit/>
          </a:bodyPr>
          <a:lstStyle/>
          <a:p>
            <a:r>
              <a:rPr lang="es-MX" sz="4000" dirty="0" smtClean="0">
                <a:solidFill>
                  <a:srgbClr val="006666"/>
                </a:solidFill>
                <a:latin typeface="Soberana Sans" pitchFamily="50" charset="0"/>
              </a:rPr>
              <a:t>PLAN DE CONTINGENCIA </a:t>
            </a:r>
            <a:br>
              <a:rPr lang="es-MX" sz="4000" dirty="0" smtClean="0">
                <a:solidFill>
                  <a:srgbClr val="006666"/>
                </a:solidFill>
                <a:latin typeface="Soberana Sans" pitchFamily="50" charset="0"/>
              </a:rPr>
            </a:br>
            <a:r>
              <a:rPr lang="es-MX" sz="2800" b="0" dirty="0" smtClean="0">
                <a:solidFill>
                  <a:srgbClr val="006666"/>
                </a:solidFill>
                <a:latin typeface="Soberana Sans" pitchFamily="50" charset="0"/>
              </a:rPr>
              <a:t>Aduana de Cd. Reynosa</a:t>
            </a:r>
            <a:endParaRPr lang="es-MX" sz="2800" b="0" dirty="0">
              <a:solidFill>
                <a:srgbClr val="006666"/>
              </a:solidFill>
              <a:latin typeface="Soberana Sans" pitchFamily="50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084168" y="5877272"/>
            <a:ext cx="3272408" cy="334888"/>
          </a:xfrm>
        </p:spPr>
        <p:txBody>
          <a:bodyPr>
            <a:noAutofit/>
          </a:bodyPr>
          <a:lstStyle/>
          <a:p>
            <a:r>
              <a:rPr lang="es-MX" sz="2000" dirty="0" smtClean="0">
                <a:solidFill>
                  <a:srgbClr val="006666"/>
                </a:solidFill>
                <a:latin typeface="Soberana Sans" pitchFamily="50" charset="0"/>
                <a:ea typeface="+mj-ea"/>
                <a:cs typeface="+mj-cs"/>
              </a:rPr>
              <a:t>Enero 2017</a:t>
            </a:r>
            <a:endParaRPr lang="es-MX" sz="2000" dirty="0">
              <a:solidFill>
                <a:srgbClr val="006666"/>
              </a:solidFill>
              <a:latin typeface="Soberana Sans" pitchFamily="50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438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0262" y="476672"/>
            <a:ext cx="8229600" cy="418058"/>
          </a:xfrm>
        </p:spPr>
        <p:txBody>
          <a:bodyPr>
            <a:noAutofit/>
          </a:bodyPr>
          <a:lstStyle/>
          <a:p>
            <a:pPr algn="ctr"/>
            <a:r>
              <a:rPr lang="es-MX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PROCEDIMIENTO POR CONTINGENCIA</a:t>
            </a:r>
            <a:endParaRPr lang="es-MX" sz="3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8" name="7 Grupo"/>
          <p:cNvGrpSpPr/>
          <p:nvPr/>
        </p:nvGrpSpPr>
        <p:grpSpPr>
          <a:xfrm>
            <a:off x="515211" y="1772816"/>
            <a:ext cx="8229600" cy="2813947"/>
            <a:chOff x="515211" y="2267580"/>
            <a:chExt cx="8229600" cy="2813947"/>
          </a:xfrm>
        </p:grpSpPr>
        <p:sp>
          <p:nvSpPr>
            <p:cNvPr id="15" name="14 CuadroTexto"/>
            <p:cNvSpPr txBox="1"/>
            <p:nvPr/>
          </p:nvSpPr>
          <p:spPr>
            <a:xfrm>
              <a:off x="683568" y="4462896"/>
              <a:ext cx="784887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lvl="0" indent="-285750" algn="just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itchFamily="34" charset="0"/>
                <a:buChar char="•"/>
              </a:pPr>
              <a:r>
                <a:rPr lang="es-MX" sz="1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oberana Sans" pitchFamily="50" charset="0"/>
                </a:rPr>
                <a:t>Personal de la Aduana de Cd. Reynosa se trasladará a la </a:t>
              </a:r>
              <a:r>
                <a:rPr lang="es-MX" sz="19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oberana Sans" pitchFamily="50" charset="0"/>
                </a:rPr>
                <a:t>Aduana Alterna </a:t>
              </a:r>
              <a:r>
                <a:rPr lang="es-MX" sz="1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oberana Sans" pitchFamily="50" charset="0"/>
                </a:rPr>
                <a:t>designada.</a:t>
              </a:r>
              <a:endParaRPr lang="es-MX" sz="1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" name="15 CuadroTexto"/>
            <p:cNvSpPr txBox="1"/>
            <p:nvPr/>
          </p:nvSpPr>
          <p:spPr>
            <a:xfrm>
              <a:off x="683568" y="3221222"/>
              <a:ext cx="7920880" cy="881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66700" lvl="0" indent="-266700" algn="just" defTabSz="444500">
                <a:lnSpc>
                  <a:spcPct val="90000"/>
                </a:lnSpc>
                <a:spcBef>
                  <a:spcPct val="0"/>
                </a:spcBef>
                <a:spcAft>
                  <a:spcPts val="798"/>
                </a:spcAft>
                <a:buFont typeface="Arial" pitchFamily="34" charset="0"/>
                <a:buChar char="•"/>
              </a:pPr>
              <a:r>
                <a:rPr lang="es-MX" sz="1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oberana Sans" pitchFamily="50" charset="0"/>
                </a:rPr>
                <a:t>Se habilitará una terminal de SAAI M3 en una </a:t>
              </a:r>
              <a:r>
                <a:rPr lang="es-MX" sz="19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oberana Sans" pitchFamily="50" charset="0"/>
                </a:rPr>
                <a:t>Aduana Alterna </a:t>
              </a:r>
              <a:r>
                <a:rPr lang="es-MX" sz="1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oberana Sans" pitchFamily="50" charset="0"/>
                </a:rPr>
                <a:t>(con la capacidad</a:t>
              </a:r>
              <a:r>
                <a:rPr lang="es-ES" sz="1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oberana Sans" pitchFamily="50" charset="0"/>
                </a:rPr>
                <a:t> para atender el volumen de las operaciones desviadas de la Aduana de Cd. Reynosa)</a:t>
              </a:r>
              <a:r>
                <a:rPr lang="es-MX" sz="1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oberana Sans" pitchFamily="50" charset="0"/>
                </a:rPr>
                <a:t>.</a:t>
              </a:r>
              <a:endParaRPr lang="es-MX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Soberana Sans" pitchFamily="50" charset="0"/>
              </a:endParaRPr>
            </a:p>
          </p:txBody>
        </p:sp>
        <p:sp>
          <p:nvSpPr>
            <p:cNvPr id="17" name="1 Título"/>
            <p:cNvSpPr txBox="1">
              <a:spLocks/>
            </p:cNvSpPr>
            <p:nvPr/>
          </p:nvSpPr>
          <p:spPr>
            <a:xfrm>
              <a:off x="515211" y="2267580"/>
              <a:ext cx="8229600" cy="61517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kern="1200" baseline="0">
                  <a:solidFill>
                    <a:schemeClr val="tx1"/>
                  </a:solidFill>
                  <a:latin typeface="Soberana Sans" pitchFamily="50" charset="0"/>
                  <a:ea typeface="+mj-ea"/>
                  <a:cs typeface="+mj-cs"/>
                </a:defRPr>
              </a:lvl1pPr>
            </a:lstStyle>
            <a:p>
              <a:pPr>
                <a:buFont typeface="Wingdings" pitchFamily="2" charset="2"/>
                <a:buChar char="Ø"/>
              </a:pPr>
              <a:r>
                <a:rPr lang="es-MX" sz="2400" b="1" dirty="0" smtClean="0">
                  <a:solidFill>
                    <a:schemeClr val="bg1">
                      <a:lumMod val="50000"/>
                    </a:schemeClr>
                  </a:solidFill>
                </a:rPr>
                <a:t>OPERACIONES </a:t>
              </a:r>
              <a:r>
                <a:rPr lang="es-MX" sz="2400" b="1" u="sng" dirty="0" smtClean="0">
                  <a:solidFill>
                    <a:schemeClr val="bg1">
                      <a:lumMod val="50000"/>
                    </a:schemeClr>
                  </a:solidFill>
                </a:rPr>
                <a:t>VALIDADAS </a:t>
              </a:r>
              <a:r>
                <a:rPr lang="es-MX" sz="2400" b="1" dirty="0" smtClean="0">
                  <a:solidFill>
                    <a:schemeClr val="bg1">
                      <a:lumMod val="50000"/>
                    </a:schemeClr>
                  </a:solidFill>
                </a:rPr>
                <a:t>Y </a:t>
              </a:r>
              <a:r>
                <a:rPr lang="es-MX" sz="2400" b="1" u="sng" dirty="0" smtClean="0">
                  <a:solidFill>
                    <a:schemeClr val="bg1">
                      <a:lumMod val="50000"/>
                    </a:schemeClr>
                  </a:solidFill>
                </a:rPr>
                <a:t>PAGADAS</a:t>
              </a:r>
              <a:r>
                <a:rPr lang="es-MX" sz="2400" b="1" dirty="0" smtClean="0">
                  <a:solidFill>
                    <a:schemeClr val="bg1">
                      <a:lumMod val="50000"/>
                    </a:schemeClr>
                  </a:solidFill>
                </a:rPr>
                <a:t>:</a:t>
              </a:r>
              <a:endParaRPr lang="es-MX" sz="24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63655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0262" y="476672"/>
            <a:ext cx="8229600" cy="418058"/>
          </a:xfrm>
        </p:spPr>
        <p:txBody>
          <a:bodyPr>
            <a:noAutofit/>
          </a:bodyPr>
          <a:lstStyle/>
          <a:p>
            <a:pPr algn="ctr"/>
            <a:r>
              <a:rPr lang="es-MX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PROCEDIMIENTO POR CONTINGENCIA</a:t>
            </a:r>
            <a:endParaRPr lang="es-MX" sz="3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3131840" y="980728"/>
            <a:ext cx="3045024" cy="7815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Soberana Sans" pitchFamily="50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Soberana Sans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Soberana Sans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Soberana Sans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Soberana Sans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>
              <a:buFontTx/>
              <a:buChar char="-"/>
            </a:pPr>
            <a:endParaRPr lang="es-MX" sz="2000" dirty="0" smtClean="0"/>
          </a:p>
          <a:p>
            <a:pPr marL="171450" indent="-171450" algn="just">
              <a:buFontTx/>
              <a:buChar char="-"/>
            </a:pPr>
            <a:endParaRPr lang="es-MX" sz="2000" dirty="0" smtClean="0"/>
          </a:p>
          <a:p>
            <a:pPr algn="just"/>
            <a:endParaRPr lang="es-MX" sz="2000" dirty="0" smtClean="0"/>
          </a:p>
          <a:p>
            <a:pPr marL="171450" indent="-171450" algn="just">
              <a:buFontTx/>
              <a:buChar char="-"/>
            </a:pPr>
            <a:endParaRPr lang="es-MX" sz="1600" dirty="0" smtClean="0"/>
          </a:p>
          <a:p>
            <a:pPr marL="285750" indent="-285750">
              <a:buFontTx/>
              <a:buChar char="-"/>
            </a:pPr>
            <a:endParaRPr lang="es-MX" sz="1600" dirty="0" smtClean="0"/>
          </a:p>
          <a:p>
            <a:pPr marL="285750" indent="-285750">
              <a:buFontTx/>
              <a:buChar char="-"/>
            </a:pPr>
            <a:endParaRPr lang="es-MX" sz="1600" dirty="0" smtClean="0"/>
          </a:p>
        </p:txBody>
      </p:sp>
      <p:grpSp>
        <p:nvGrpSpPr>
          <p:cNvPr id="8" name="7 Grupo"/>
          <p:cNvGrpSpPr/>
          <p:nvPr/>
        </p:nvGrpSpPr>
        <p:grpSpPr>
          <a:xfrm>
            <a:off x="520350" y="1849382"/>
            <a:ext cx="8229600" cy="2799196"/>
            <a:chOff x="520350" y="1700808"/>
            <a:chExt cx="8229600" cy="2799196"/>
          </a:xfrm>
        </p:grpSpPr>
        <p:sp>
          <p:nvSpPr>
            <p:cNvPr id="13" name="12 CuadroTexto"/>
            <p:cNvSpPr txBox="1"/>
            <p:nvPr/>
          </p:nvSpPr>
          <p:spPr>
            <a:xfrm>
              <a:off x="683568" y="4144522"/>
              <a:ext cx="7992176" cy="355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lvl="0" indent="-285750" algn="just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itchFamily="34" charset="0"/>
                <a:buChar char="•"/>
              </a:pPr>
              <a:r>
                <a:rPr lang="es-MX" sz="19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oberana Sans" pitchFamily="50" charset="0"/>
                </a:rPr>
                <a:t>Desistir</a:t>
              </a:r>
              <a:r>
                <a:rPr lang="es-MX" sz="1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oberana Sans" pitchFamily="50" charset="0"/>
                </a:rPr>
                <a:t> la operación</a:t>
              </a:r>
              <a:r>
                <a:rPr lang="es-MX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oberana Sans" pitchFamily="50" charset="0"/>
                </a:rPr>
                <a:t>.</a:t>
              </a:r>
              <a:endParaRPr lang="es-MX" dirty="0">
                <a:solidFill>
                  <a:schemeClr val="tx1">
                    <a:lumMod val="75000"/>
                    <a:lumOff val="25000"/>
                  </a:schemeClr>
                </a:solidFill>
                <a:latin typeface="Soberana Sans" pitchFamily="50" charset="0"/>
              </a:endParaRPr>
            </a:p>
          </p:txBody>
        </p:sp>
        <p:sp>
          <p:nvSpPr>
            <p:cNvPr id="15" name="14 CuadroTexto"/>
            <p:cNvSpPr txBox="1"/>
            <p:nvPr/>
          </p:nvSpPr>
          <p:spPr>
            <a:xfrm>
              <a:off x="684280" y="3573016"/>
              <a:ext cx="7992176" cy="355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just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itchFamily="34" charset="0"/>
                <a:buChar char="•"/>
              </a:pPr>
              <a:r>
                <a:rPr lang="es-MX" sz="1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oberana Sans" pitchFamily="50" charset="0"/>
                </a:rPr>
                <a:t> Podrá </a:t>
              </a:r>
              <a:r>
                <a:rPr lang="es-MX" sz="19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oberana Sans" pitchFamily="50" charset="0"/>
                </a:rPr>
                <a:t>rectificar</a:t>
              </a:r>
              <a:r>
                <a:rPr lang="es-MX" sz="1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oberana Sans" pitchFamily="50" charset="0"/>
                </a:rPr>
                <a:t> el pedimento.</a:t>
              </a:r>
              <a:endParaRPr lang="es-MX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Soberana Sans" pitchFamily="50" charset="0"/>
              </a:endParaRPr>
            </a:p>
          </p:txBody>
        </p:sp>
        <p:sp>
          <p:nvSpPr>
            <p:cNvPr id="16" name="15 CuadroTexto"/>
            <p:cNvSpPr txBox="1"/>
            <p:nvPr/>
          </p:nvSpPr>
          <p:spPr>
            <a:xfrm>
              <a:off x="683568" y="2732845"/>
              <a:ext cx="7868074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lvl="0" indent="-285750" algn="just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itchFamily="34" charset="0"/>
                <a:buChar char="•"/>
              </a:pPr>
              <a:r>
                <a:rPr lang="es-MX" sz="1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oberana Sans" pitchFamily="50" charset="0"/>
                </a:rPr>
                <a:t>Podrá </a:t>
              </a:r>
              <a:r>
                <a:rPr lang="es-MX" sz="19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oberana Sans" pitchFamily="50" charset="0"/>
                </a:rPr>
                <a:t>tramitar el despacho </a:t>
              </a:r>
              <a:r>
                <a:rPr lang="es-MX" sz="1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oberana Sans" pitchFamily="50" charset="0"/>
                </a:rPr>
                <a:t>de sus mercancías con nuevos pedimentos por la Aduana Alterna.</a:t>
              </a:r>
              <a:endParaRPr lang="es-MX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Soberana Sans" pitchFamily="50" charset="0"/>
              </a:endParaRPr>
            </a:p>
          </p:txBody>
        </p:sp>
        <p:sp>
          <p:nvSpPr>
            <p:cNvPr id="17" name="1 Título"/>
            <p:cNvSpPr txBox="1">
              <a:spLocks/>
            </p:cNvSpPr>
            <p:nvPr/>
          </p:nvSpPr>
          <p:spPr>
            <a:xfrm>
              <a:off x="520350" y="1700808"/>
              <a:ext cx="8229600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kern="1200" baseline="0">
                  <a:solidFill>
                    <a:schemeClr val="tx1"/>
                  </a:solidFill>
                  <a:latin typeface="Soberana Sans" pitchFamily="50" charset="0"/>
                  <a:ea typeface="+mj-ea"/>
                  <a:cs typeface="+mj-cs"/>
                </a:defRPr>
              </a:lvl1pPr>
            </a:lstStyle>
            <a:p>
              <a:pPr>
                <a:buFont typeface="Wingdings" pitchFamily="2" charset="2"/>
                <a:buChar char="Ø"/>
              </a:pPr>
              <a:r>
                <a:rPr lang="es-MX" sz="2400" b="1" dirty="0" smtClean="0">
                  <a:solidFill>
                    <a:schemeClr val="bg1">
                      <a:lumMod val="50000"/>
                    </a:schemeClr>
                  </a:solidFill>
                </a:rPr>
                <a:t>OPERACIONES </a:t>
              </a:r>
              <a:r>
                <a:rPr lang="es-MX" sz="2400" b="1" u="sng" dirty="0" smtClean="0">
                  <a:solidFill>
                    <a:schemeClr val="bg1">
                      <a:lumMod val="50000"/>
                    </a:schemeClr>
                  </a:solidFill>
                </a:rPr>
                <a:t>VALIDADAS </a:t>
              </a:r>
              <a:r>
                <a:rPr lang="es-MX" sz="2400" b="1" dirty="0" smtClean="0">
                  <a:solidFill>
                    <a:schemeClr val="bg1">
                      <a:lumMod val="50000"/>
                    </a:schemeClr>
                  </a:solidFill>
                </a:rPr>
                <a:t>Y </a:t>
              </a:r>
              <a:r>
                <a:rPr lang="es-MX" sz="2400" b="1" u="sng" dirty="0" smtClean="0">
                  <a:solidFill>
                    <a:schemeClr val="bg1">
                      <a:lumMod val="50000"/>
                    </a:schemeClr>
                  </a:solidFill>
                </a:rPr>
                <a:t>PAGADAS: </a:t>
              </a:r>
            </a:p>
            <a:p>
              <a:pPr algn="ctr"/>
              <a:r>
                <a:rPr lang="es-MX" sz="2000" b="1" dirty="0" smtClean="0">
                  <a:solidFill>
                    <a:schemeClr val="bg1">
                      <a:lumMod val="50000"/>
                    </a:schemeClr>
                  </a:solidFill>
                </a:rPr>
                <a:t>(SIN TERMINAL SAAI M3)</a:t>
              </a:r>
              <a:endParaRPr lang="es-MX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91118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0262" y="476672"/>
            <a:ext cx="8229600" cy="418058"/>
          </a:xfrm>
        </p:spPr>
        <p:txBody>
          <a:bodyPr>
            <a:noAutofit/>
          </a:bodyPr>
          <a:lstStyle/>
          <a:p>
            <a:pPr algn="ctr"/>
            <a:r>
              <a:rPr lang="es-MX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PROCEDIMIENTO POR CONTINGENCIA</a:t>
            </a:r>
            <a:endParaRPr lang="es-MX" sz="3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3131840" y="980728"/>
            <a:ext cx="3045024" cy="7815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Soberana Sans" pitchFamily="50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Soberana Sans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Soberana Sans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Soberana Sans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Soberana Sans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>
              <a:buFontTx/>
              <a:buChar char="-"/>
            </a:pPr>
            <a:endParaRPr lang="es-MX" sz="2000" dirty="0" smtClean="0"/>
          </a:p>
          <a:p>
            <a:pPr marL="171450" indent="-171450" algn="just">
              <a:buFontTx/>
              <a:buChar char="-"/>
            </a:pPr>
            <a:endParaRPr lang="es-MX" sz="2000" dirty="0" smtClean="0"/>
          </a:p>
          <a:p>
            <a:pPr algn="just"/>
            <a:endParaRPr lang="es-MX" sz="2000" dirty="0" smtClean="0"/>
          </a:p>
          <a:p>
            <a:pPr marL="171450" indent="-171450" algn="just">
              <a:buFontTx/>
              <a:buChar char="-"/>
            </a:pPr>
            <a:endParaRPr lang="es-MX" sz="1600" dirty="0" smtClean="0"/>
          </a:p>
          <a:p>
            <a:pPr marL="285750" indent="-285750">
              <a:buFontTx/>
              <a:buChar char="-"/>
            </a:pPr>
            <a:endParaRPr lang="es-MX" sz="1600" dirty="0" smtClean="0"/>
          </a:p>
          <a:p>
            <a:pPr marL="285750" indent="-285750">
              <a:buFontTx/>
              <a:buChar char="-"/>
            </a:pPr>
            <a:endParaRPr lang="es-MX" sz="1600" dirty="0" smtClean="0"/>
          </a:p>
        </p:txBody>
      </p:sp>
      <p:sp>
        <p:nvSpPr>
          <p:cNvPr id="13" name="12 CuadroTexto"/>
          <p:cNvSpPr txBox="1"/>
          <p:nvPr/>
        </p:nvSpPr>
        <p:spPr>
          <a:xfrm>
            <a:off x="539552" y="4221088"/>
            <a:ext cx="7992176" cy="1704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itchFamily="34" charset="0"/>
              <a:buChar char="•"/>
            </a:pPr>
            <a:r>
              <a:rPr lang="es-MX" sz="1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oberana Sans" pitchFamily="50" charset="0"/>
              </a:rPr>
              <a:t>Anexar a cada operación que realicen en una aduana distinta a la de su adscripción o autorización, </a:t>
            </a:r>
            <a:r>
              <a:rPr lang="es-MX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oberana Sans" pitchFamily="50" charset="0"/>
              </a:rPr>
              <a:t>un escrito bajo protesta de decir verdad</a:t>
            </a:r>
            <a:r>
              <a:rPr lang="es-MX" sz="1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oberana Sans" pitchFamily="50" charset="0"/>
              </a:rPr>
              <a:t>, </a:t>
            </a:r>
            <a:r>
              <a:rPr lang="es-MX" sz="1900" smtClean="0">
                <a:solidFill>
                  <a:schemeClr val="tx1">
                    <a:lumMod val="50000"/>
                    <a:lumOff val="50000"/>
                  </a:schemeClr>
                </a:solidFill>
                <a:latin typeface="Soberana Sans" pitchFamily="50" charset="0"/>
              </a:rPr>
              <a:t>en el </a:t>
            </a:r>
            <a:r>
              <a:rPr lang="es-MX" sz="1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oberana Sans" pitchFamily="50" charset="0"/>
              </a:rPr>
              <a:t>que indique que estará a lo dispuesto en la normatividad vigente y que en caso contrario será acreedor a las sanciones correspondientes.</a:t>
            </a:r>
          </a:p>
          <a:p>
            <a:pPr lvl="0" algn="just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MX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540264" y="2780928"/>
            <a:ext cx="7992176" cy="114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itchFamily="34" charset="0"/>
              <a:buChar char="•"/>
            </a:pPr>
            <a:r>
              <a:rPr lang="es-MX" sz="1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oberana Sans" pitchFamily="50" charset="0"/>
              </a:rPr>
              <a:t>Lo anterior será aplicable aún cuando la importación o exportación de las mercancías se encuentre restringida en las aduanas por las que pretenden realizarse las operaciones de conformidad con el Anexo 21 de las RGCE.</a:t>
            </a:r>
            <a:endParaRPr lang="es-MX" sz="1900" dirty="0">
              <a:solidFill>
                <a:schemeClr val="tx1">
                  <a:lumMod val="50000"/>
                  <a:lumOff val="50000"/>
                </a:schemeClr>
              </a:solidFill>
              <a:latin typeface="Soberana Sans" pitchFamily="50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539552" y="1916832"/>
            <a:ext cx="8156106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itchFamily="34" charset="0"/>
              <a:buChar char="•"/>
            </a:pPr>
            <a:r>
              <a:rPr lang="es-MX" sz="1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oberana Sans" pitchFamily="50" charset="0"/>
              </a:rPr>
              <a:t>La Aduana de Ciudad Reynosa solicitará la habilitación de la patente del Agente Aduanal a la ACOA, a la ACMA y a la ACAJA.</a:t>
            </a:r>
            <a:endParaRPr lang="es-MX" sz="1900" dirty="0">
              <a:solidFill>
                <a:schemeClr val="tx1">
                  <a:lumMod val="50000"/>
                  <a:lumOff val="50000"/>
                </a:schemeClr>
              </a:solidFill>
              <a:latin typeface="Soberana Sans" pitchFamily="50" charset="0"/>
            </a:endParaRPr>
          </a:p>
        </p:txBody>
      </p:sp>
      <p:sp>
        <p:nvSpPr>
          <p:cNvPr id="17" name="1 Título"/>
          <p:cNvSpPr txBox="1">
            <a:spLocks/>
          </p:cNvSpPr>
          <p:nvPr/>
        </p:nvSpPr>
        <p:spPr>
          <a:xfrm>
            <a:off x="538066" y="1196752"/>
            <a:ext cx="8426422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 baseline="0">
                <a:solidFill>
                  <a:schemeClr val="tx1"/>
                </a:solidFill>
                <a:latin typeface="Soberana Sans" pitchFamily="50" charset="0"/>
                <a:ea typeface="+mj-ea"/>
                <a:cs typeface="+mj-cs"/>
              </a:defRPr>
            </a:lvl1pPr>
          </a:lstStyle>
          <a:p>
            <a:pPr algn="ctr">
              <a:buFont typeface="Wingdings" pitchFamily="2" charset="2"/>
              <a:buChar char="Ø"/>
            </a:pPr>
            <a:r>
              <a:rPr lang="es-MX" sz="2400" b="1" dirty="0" smtClean="0">
                <a:solidFill>
                  <a:schemeClr val="bg1">
                    <a:lumMod val="50000"/>
                  </a:schemeClr>
                </a:solidFill>
              </a:rPr>
              <a:t>DE </a:t>
            </a:r>
            <a:r>
              <a:rPr lang="es-MX" sz="2400" b="1" u="sng" dirty="0" smtClean="0">
                <a:solidFill>
                  <a:schemeClr val="bg1">
                    <a:lumMod val="50000"/>
                  </a:schemeClr>
                </a:solidFill>
              </a:rPr>
              <a:t>NO EXISTIR </a:t>
            </a:r>
            <a:r>
              <a:rPr lang="es-MX" sz="2400" b="1" dirty="0" smtClean="0">
                <a:solidFill>
                  <a:schemeClr val="bg1">
                    <a:lumMod val="50000"/>
                  </a:schemeClr>
                </a:solidFill>
              </a:rPr>
              <a:t>PEDIMENTO VALIDADO Y PAGADO</a:t>
            </a:r>
            <a:endParaRPr lang="es-MX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9461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976197" y="3365376"/>
            <a:ext cx="5256584" cy="2367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Rectángulo"/>
          <p:cNvSpPr/>
          <p:nvPr/>
        </p:nvSpPr>
        <p:spPr>
          <a:xfrm>
            <a:off x="1979712" y="2060848"/>
            <a:ext cx="5256584" cy="11521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1354758"/>
            <a:ext cx="8229600" cy="418058"/>
          </a:xfrm>
        </p:spPr>
        <p:txBody>
          <a:bodyPr>
            <a:noAutofit/>
          </a:bodyPr>
          <a:lstStyle/>
          <a:p>
            <a:pPr algn="ctr"/>
            <a:r>
              <a:rPr lang="es-MX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Aduana Alterna: </a:t>
            </a:r>
            <a:r>
              <a:rPr lang="es-MX" sz="2800" i="1" dirty="0" smtClean="0">
                <a:solidFill>
                  <a:schemeClr val="bg1">
                    <a:lumMod val="50000"/>
                  </a:schemeClr>
                </a:solidFill>
              </a:rPr>
              <a:t>Aduana de Matamoros</a:t>
            </a:r>
            <a:endParaRPr lang="es-MX" sz="30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495325"/>
            <a:ext cx="8229600" cy="4381947"/>
          </a:xfrm>
        </p:spPr>
        <p:txBody>
          <a:bodyPr>
            <a:normAutofit fontScale="77500" lnSpcReduction="20000"/>
          </a:bodyPr>
          <a:lstStyle/>
          <a:p>
            <a:pPr algn="ctr"/>
            <a:endParaRPr lang="es-MX" sz="36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s-MX" i="1" u="sng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s-MX" i="1" u="sng" dirty="0" smtClean="0">
                <a:solidFill>
                  <a:schemeClr val="bg1">
                    <a:lumMod val="50000"/>
                  </a:schemeClr>
                </a:solidFill>
              </a:rPr>
              <a:t>Sección Aduanera Lucio Blanco – Los Indios.</a:t>
            </a:r>
          </a:p>
          <a:p>
            <a:pPr algn="ctr"/>
            <a:r>
              <a:rPr lang="es-MX" sz="1800" dirty="0" smtClean="0">
                <a:solidFill>
                  <a:schemeClr val="bg1">
                    <a:lumMod val="50000"/>
                  </a:schemeClr>
                </a:solidFill>
              </a:rPr>
              <a:t>Horario de </a:t>
            </a:r>
            <a:r>
              <a:rPr lang="es-MX" sz="1800" b="1" dirty="0" smtClean="0">
                <a:solidFill>
                  <a:schemeClr val="bg1">
                    <a:lumMod val="50000"/>
                  </a:schemeClr>
                </a:solidFill>
              </a:rPr>
              <a:t>Importación y Exportación:</a:t>
            </a:r>
          </a:p>
          <a:p>
            <a:pPr algn="ctr"/>
            <a:r>
              <a:rPr lang="es-MX" sz="1800" dirty="0" smtClean="0">
                <a:solidFill>
                  <a:schemeClr val="bg1">
                    <a:lumMod val="50000"/>
                  </a:schemeClr>
                </a:solidFill>
              </a:rPr>
              <a:t>Lunes a Viernes de 09:00 a 20:00 hrs.</a:t>
            </a:r>
          </a:p>
          <a:p>
            <a:pPr algn="ctr"/>
            <a:r>
              <a:rPr lang="es-MX" sz="1800" dirty="0" smtClean="0">
                <a:solidFill>
                  <a:schemeClr val="bg1">
                    <a:lumMod val="50000"/>
                  </a:schemeClr>
                </a:solidFill>
              </a:rPr>
              <a:t>Sábado de 10:00 a 14:00 hrs.</a:t>
            </a:r>
          </a:p>
          <a:p>
            <a:pPr marL="342900" indent="-342900" algn="ctr">
              <a:buFontTx/>
              <a:buChar char="-"/>
            </a:pPr>
            <a:endParaRPr lang="es-MX" u="sng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s-MX" i="1" u="sng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s-MX" i="1" u="sng" dirty="0" smtClean="0">
                <a:solidFill>
                  <a:schemeClr val="bg1">
                    <a:lumMod val="50000"/>
                  </a:schemeClr>
                </a:solidFill>
              </a:rPr>
              <a:t>Puente Internacional Gral. Ignacio Zaragoza</a:t>
            </a:r>
          </a:p>
          <a:p>
            <a:pPr algn="ctr"/>
            <a:r>
              <a:rPr lang="es-MX" sz="1800" dirty="0" smtClean="0">
                <a:solidFill>
                  <a:schemeClr val="bg1">
                    <a:lumMod val="50000"/>
                  </a:schemeClr>
                </a:solidFill>
              </a:rPr>
              <a:t>Horario de </a:t>
            </a:r>
            <a:r>
              <a:rPr lang="es-MX" sz="1800" b="1" dirty="0" smtClean="0">
                <a:solidFill>
                  <a:schemeClr val="bg1">
                    <a:lumMod val="50000"/>
                  </a:schemeClr>
                </a:solidFill>
              </a:rPr>
              <a:t>Importación:</a:t>
            </a:r>
          </a:p>
          <a:p>
            <a:pPr algn="ctr"/>
            <a:r>
              <a:rPr lang="es-MX" sz="1800" dirty="0" smtClean="0">
                <a:solidFill>
                  <a:schemeClr val="bg1">
                    <a:lumMod val="50000"/>
                  </a:schemeClr>
                </a:solidFill>
              </a:rPr>
              <a:t>Lunes a Viernes de 09:00 a 21:00 hrs.</a:t>
            </a:r>
          </a:p>
          <a:p>
            <a:pPr algn="ctr"/>
            <a:r>
              <a:rPr lang="es-MX" sz="1800" dirty="0" smtClean="0">
                <a:solidFill>
                  <a:schemeClr val="bg1">
                    <a:lumMod val="50000"/>
                  </a:schemeClr>
                </a:solidFill>
              </a:rPr>
              <a:t>Sábado de 10:00 a 14:00 hrs.</a:t>
            </a:r>
          </a:p>
          <a:p>
            <a:pPr algn="ctr"/>
            <a:r>
              <a:rPr lang="es-MX" sz="1800" dirty="0" smtClean="0">
                <a:solidFill>
                  <a:schemeClr val="bg1">
                    <a:lumMod val="50000"/>
                  </a:schemeClr>
                </a:solidFill>
              </a:rPr>
              <a:t>Domingo de 11:00 a 13:00 hrs.</a:t>
            </a:r>
          </a:p>
          <a:p>
            <a:pPr algn="ctr"/>
            <a:endParaRPr lang="es-MX" sz="12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s-MX" sz="1800" dirty="0">
                <a:solidFill>
                  <a:schemeClr val="bg1">
                    <a:lumMod val="50000"/>
                  </a:schemeClr>
                </a:solidFill>
              </a:rPr>
              <a:t>Horario de </a:t>
            </a:r>
            <a:r>
              <a:rPr lang="es-MX" sz="1800" b="1" dirty="0" smtClean="0">
                <a:solidFill>
                  <a:schemeClr val="bg1">
                    <a:lumMod val="50000"/>
                  </a:schemeClr>
                </a:solidFill>
              </a:rPr>
              <a:t>Exportación</a:t>
            </a:r>
            <a:r>
              <a:rPr lang="es-MX" sz="1800" dirty="0" smtClean="0">
                <a:solidFill>
                  <a:schemeClr val="bg1">
                    <a:lumMod val="50000"/>
                  </a:schemeClr>
                </a:solidFill>
              </a:rPr>
              <a:t>:</a:t>
            </a:r>
            <a:endParaRPr lang="es-MX" sz="18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s-MX" sz="1800" dirty="0">
                <a:solidFill>
                  <a:schemeClr val="bg1">
                    <a:lumMod val="50000"/>
                  </a:schemeClr>
                </a:solidFill>
              </a:rPr>
              <a:t>Lunes a Viernes de 09:00 a </a:t>
            </a:r>
            <a:r>
              <a:rPr lang="es-MX" sz="1800" dirty="0" smtClean="0">
                <a:solidFill>
                  <a:schemeClr val="bg1">
                    <a:lumMod val="50000"/>
                  </a:schemeClr>
                </a:solidFill>
              </a:rPr>
              <a:t>23:00 </a:t>
            </a:r>
            <a:r>
              <a:rPr lang="es-MX" sz="1800" dirty="0">
                <a:solidFill>
                  <a:schemeClr val="bg1">
                    <a:lumMod val="50000"/>
                  </a:schemeClr>
                </a:solidFill>
              </a:rPr>
              <a:t>hrs.</a:t>
            </a:r>
          </a:p>
          <a:p>
            <a:pPr algn="ctr"/>
            <a:r>
              <a:rPr lang="es-MX" sz="1800" dirty="0">
                <a:solidFill>
                  <a:schemeClr val="bg1">
                    <a:lumMod val="50000"/>
                  </a:schemeClr>
                </a:solidFill>
              </a:rPr>
              <a:t>Sábado de 10:00 a </a:t>
            </a:r>
            <a:r>
              <a:rPr lang="es-MX" sz="1800" dirty="0" smtClean="0">
                <a:solidFill>
                  <a:schemeClr val="bg1">
                    <a:lumMod val="50000"/>
                  </a:schemeClr>
                </a:solidFill>
              </a:rPr>
              <a:t>15:00 </a:t>
            </a:r>
            <a:r>
              <a:rPr lang="es-MX" sz="1800" dirty="0">
                <a:solidFill>
                  <a:schemeClr val="bg1">
                    <a:lumMod val="50000"/>
                  </a:schemeClr>
                </a:solidFill>
              </a:rPr>
              <a:t>hrs.</a:t>
            </a:r>
          </a:p>
          <a:p>
            <a:pPr algn="ctr"/>
            <a:r>
              <a:rPr lang="es-MX" sz="1800" dirty="0">
                <a:solidFill>
                  <a:schemeClr val="bg1">
                    <a:lumMod val="50000"/>
                  </a:schemeClr>
                </a:solidFill>
              </a:rPr>
              <a:t>Domingo de 11:00 a </a:t>
            </a:r>
            <a:r>
              <a:rPr lang="es-MX" sz="1800" dirty="0" smtClean="0">
                <a:solidFill>
                  <a:schemeClr val="bg1">
                    <a:lumMod val="50000"/>
                  </a:schemeClr>
                </a:solidFill>
              </a:rPr>
              <a:t>15:00 </a:t>
            </a:r>
            <a:r>
              <a:rPr lang="es-MX" sz="1800" dirty="0">
                <a:solidFill>
                  <a:schemeClr val="bg1">
                    <a:lumMod val="50000"/>
                  </a:schemeClr>
                </a:solidFill>
              </a:rPr>
              <a:t>hrs.</a:t>
            </a:r>
          </a:p>
          <a:p>
            <a:pPr algn="ctr"/>
            <a:endParaRPr lang="es-MX" sz="12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ctr">
              <a:buFontTx/>
              <a:buChar char="-"/>
            </a:pPr>
            <a:endParaRPr lang="es-MX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s-MX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490262" y="476672"/>
            <a:ext cx="82296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oberana Sans" pitchFamily="50" charset="0"/>
                <a:ea typeface="+mj-ea"/>
                <a:cs typeface="+mj-cs"/>
              </a:rPr>
              <a:t>PROCEDIMIENTO POR CONTINGENCIA</a:t>
            </a:r>
            <a:endParaRPr kumimoji="0" lang="es-MX" sz="3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Soberana Sans" pitchFamily="50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2238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2636912"/>
            <a:ext cx="8229600" cy="1440160"/>
          </a:xfrm>
        </p:spPr>
        <p:txBody>
          <a:bodyPr>
            <a:normAutofit/>
          </a:bodyPr>
          <a:lstStyle/>
          <a:p>
            <a:pPr algn="ctr"/>
            <a:r>
              <a:rPr lang="es-MX" sz="5400" b="1" dirty="0" smtClean="0">
                <a:solidFill>
                  <a:schemeClr val="bg1">
                    <a:lumMod val="50000"/>
                  </a:schemeClr>
                </a:solidFill>
              </a:rPr>
              <a:t>¡ GRACIAS!</a:t>
            </a:r>
            <a:endParaRPr lang="es-MX" sz="54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847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1494</TotalTime>
  <Words>325</Words>
  <Application>Microsoft Office PowerPoint</Application>
  <PresentationFormat>Presentación en pantalla (4:3)</PresentationFormat>
  <Paragraphs>47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PLAN DE CONTINGENCIA  Aduana de Cd. Reynosa</vt:lpstr>
      <vt:lpstr>PROCEDIMIENTO POR CONTINGENCIA</vt:lpstr>
      <vt:lpstr>PROCEDIMIENTO POR CONTINGENCIA</vt:lpstr>
      <vt:lpstr>PROCEDIMIENTO POR CONTINGENCIA</vt:lpstr>
      <vt:lpstr>Aduana Alterna: Aduana de Matamoros</vt:lpstr>
      <vt:lpstr>Diapositiva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María Isabel Vázquez Vázquez</dc:creator>
  <cp:lastModifiedBy>LALV835S</cp:lastModifiedBy>
  <cp:revision>69</cp:revision>
  <cp:lastPrinted>2017-01-10T21:35:03Z</cp:lastPrinted>
  <dcterms:created xsi:type="dcterms:W3CDTF">2015-02-16T19:32:04Z</dcterms:created>
  <dcterms:modified xsi:type="dcterms:W3CDTF">2017-01-11T05:45:59Z</dcterms:modified>
</cp:coreProperties>
</file>