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48" r:id="rId1"/>
  </p:sldMasterIdLst>
  <p:sldIdLst>
    <p:sldId id="256" r:id="rId2"/>
    <p:sldId id="273" r:id="rId3"/>
    <p:sldId id="258" r:id="rId4"/>
    <p:sldId id="281" r:id="rId5"/>
    <p:sldId id="276" r:id="rId6"/>
    <p:sldId id="261" r:id="rId7"/>
    <p:sldId id="269" r:id="rId8"/>
    <p:sldId id="277" r:id="rId9"/>
    <p:sldId id="279" r:id="rId10"/>
    <p:sldId id="294" r:id="rId11"/>
    <p:sldId id="295" r:id="rId12"/>
    <p:sldId id="296" r:id="rId13"/>
    <p:sldId id="298" r:id="rId14"/>
    <p:sldId id="299" r:id="rId15"/>
    <p:sldId id="300" r:id="rId16"/>
    <p:sldId id="297" r:id="rId17"/>
  </p:sldIdLst>
  <p:sldSz cx="9144000" cy="6858000" type="screen4x3"/>
  <p:notesSz cx="6797675" cy="9928225"/>
  <p:defaultTextStyle>
    <a:defPPr>
      <a:defRPr lang="es-ES_tradnl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se Muñoz Cota Callejas" initials="JMCC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50" autoAdjust="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98" y="60"/>
      </p:cViewPr>
      <p:guideLst>
        <p:guide orient="horz" pos="213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1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54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0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0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41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77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12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47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83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3B56B-F3F5-4345-9399-E0B45D2450DE}" type="datetimeFigureOut">
              <a:rPr lang="es-MX" smtClean="0"/>
              <a:t>02/05/2017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578D5-BFD5-4392-A6E6-04C1DFD06D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11241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3B56B-F3F5-4345-9399-E0B45D2450DE}" type="datetimeFigureOut">
              <a:rPr lang="es-MX" smtClean="0"/>
              <a:t>02/05/2017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578D5-BFD5-4392-A6E6-04C1DFD06D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68075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17" Type="http://schemas.openxmlformats.org/officeDocument/2006/relationships/image" Target="../media/image28.jpeg"/><Relationship Id="rId2" Type="http://schemas.openxmlformats.org/officeDocument/2006/relationships/image" Target="../media/image13.png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g"/><Relationship Id="rId11" Type="http://schemas.openxmlformats.org/officeDocument/2006/relationships/image" Target="../media/image22.jpg"/><Relationship Id="rId5" Type="http://schemas.openxmlformats.org/officeDocument/2006/relationships/image" Target="../media/image16.jpg"/><Relationship Id="rId15" Type="http://schemas.openxmlformats.org/officeDocument/2006/relationships/image" Target="../media/image26.jpeg"/><Relationship Id="rId10" Type="http://schemas.openxmlformats.org/officeDocument/2006/relationships/image" Target="../media/image21.jpg"/><Relationship Id="rId4" Type="http://schemas.openxmlformats.org/officeDocument/2006/relationships/image" Target="../media/image15.jpg"/><Relationship Id="rId9" Type="http://schemas.openxmlformats.org/officeDocument/2006/relationships/image" Target="../media/image20.jpg"/><Relationship Id="rId1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13" Type="http://schemas.openxmlformats.org/officeDocument/2006/relationships/image" Target="../media/image36.jpeg"/><Relationship Id="rId18" Type="http://schemas.openxmlformats.org/officeDocument/2006/relationships/image" Target="../media/image39.jpeg"/><Relationship Id="rId3" Type="http://schemas.openxmlformats.org/officeDocument/2006/relationships/image" Target="../media/image30.jpg"/><Relationship Id="rId7" Type="http://schemas.openxmlformats.org/officeDocument/2006/relationships/image" Target="../media/image34.jpg"/><Relationship Id="rId12" Type="http://schemas.openxmlformats.org/officeDocument/2006/relationships/image" Target="../media/image27.jpeg"/><Relationship Id="rId17" Type="http://schemas.openxmlformats.org/officeDocument/2006/relationships/image" Target="../media/image29.jpeg"/><Relationship Id="rId2" Type="http://schemas.openxmlformats.org/officeDocument/2006/relationships/image" Target="../media/image13.png"/><Relationship Id="rId16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g"/><Relationship Id="rId11" Type="http://schemas.openxmlformats.org/officeDocument/2006/relationships/image" Target="../media/image26.jpeg"/><Relationship Id="rId5" Type="http://schemas.openxmlformats.org/officeDocument/2006/relationships/image" Target="../media/image32.jpg"/><Relationship Id="rId15" Type="http://schemas.openxmlformats.org/officeDocument/2006/relationships/image" Target="../media/image37.jpeg"/><Relationship Id="rId10" Type="http://schemas.openxmlformats.org/officeDocument/2006/relationships/image" Target="../media/image25.jpeg"/><Relationship Id="rId19" Type="http://schemas.openxmlformats.org/officeDocument/2006/relationships/image" Target="../media/image40.jpg"/><Relationship Id="rId4" Type="http://schemas.openxmlformats.org/officeDocument/2006/relationships/image" Target="../media/image31.jpg"/><Relationship Id="rId9" Type="http://schemas.openxmlformats.org/officeDocument/2006/relationships/image" Target="../media/image24.jpeg"/><Relationship Id="rId1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ítulo 1"/>
          <p:cNvSpPr>
            <a:spLocks noGrp="1"/>
          </p:cNvSpPr>
          <p:nvPr>
            <p:ph type="ctrTitle" idx="4294967295"/>
          </p:nvPr>
        </p:nvSpPr>
        <p:spPr bwMode="auto">
          <a:xfrm>
            <a:off x="0" y="4481513"/>
            <a:ext cx="8085137" cy="458787"/>
          </a:xfrm>
          <a:prstGeom prst="rect">
            <a:avLst/>
          </a:prstGeom>
          <a:solidFill>
            <a:srgbClr val="006600"/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s-MX" sz="2000" dirty="0" smtClean="0">
                <a:solidFill>
                  <a:schemeClr val="bg1"/>
                </a:solidFill>
                <a:latin typeface="Soberana Sans" pitchFamily="50" charset="0"/>
              </a:rPr>
              <a:t>Modernización de Reynosa-</a:t>
            </a:r>
            <a:r>
              <a:rPr lang="es-MX" sz="2000" dirty="0" err="1" smtClean="0">
                <a:solidFill>
                  <a:schemeClr val="bg1"/>
                </a:solidFill>
                <a:latin typeface="Soberana Sans" pitchFamily="50" charset="0"/>
              </a:rPr>
              <a:t>Pharr</a:t>
            </a:r>
            <a:endParaRPr lang="es-MX" sz="2000" dirty="0">
              <a:solidFill>
                <a:schemeClr val="bg1"/>
              </a:solidFill>
              <a:latin typeface="Soberana Sans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56754" y="117567"/>
            <a:ext cx="484632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b="1" dirty="0" smtClean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Horarios de Operación Reynosa - </a:t>
            </a:r>
            <a:r>
              <a:rPr lang="es-MX" sz="1700" b="1" dirty="0" err="1" smtClean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Pharr</a:t>
            </a:r>
            <a:endParaRPr lang="es-MX" sz="1700" b="1" dirty="0">
              <a:solidFill>
                <a:schemeClr val="bg1">
                  <a:lumMod val="95000"/>
                </a:schemeClr>
              </a:solidFill>
              <a:latin typeface="Soberana Sans" panose="02000000000000000000" pitchFamily="50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83326" y="731520"/>
            <a:ext cx="8242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dirty="0">
                <a:latin typeface="Soberana Sans" panose="02000000000000000000" pitchFamily="50" charset="0"/>
              </a:rPr>
              <a:t>Los horarios de operación para el área de carga, vacíos, vehículos ligeros y peatonal de los puentes de la Aduana de Ciudad Reynosa, son los siguientes</a:t>
            </a:r>
            <a:r>
              <a:rPr lang="es-MX" sz="1400" dirty="0" smtClean="0">
                <a:latin typeface="Soberana Sans" panose="02000000000000000000" pitchFamily="50" charset="0"/>
              </a:rPr>
              <a:t>:</a:t>
            </a:r>
            <a:endParaRPr lang="es-MX" dirty="0"/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646943"/>
              </p:ext>
            </p:extLst>
          </p:nvPr>
        </p:nvGraphicFramePr>
        <p:xfrm>
          <a:off x="587829" y="1619794"/>
          <a:ext cx="8138160" cy="435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2203">
                  <a:extLst>
                    <a:ext uri="{9D8B030D-6E8A-4147-A177-3AD203B41FA5}">
                      <a16:colId xmlns:a16="http://schemas.microsoft.com/office/drawing/2014/main" val="1986545261"/>
                    </a:ext>
                  </a:extLst>
                </a:gridCol>
                <a:gridCol w="6855957">
                  <a:extLst>
                    <a:ext uri="{9D8B030D-6E8A-4147-A177-3AD203B41FA5}">
                      <a16:colId xmlns:a16="http://schemas.microsoft.com/office/drawing/2014/main" val="2668236754"/>
                    </a:ext>
                  </a:extLst>
                </a:gridCol>
              </a:tblGrid>
              <a:tr h="31350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Puente Internacional Nuevo Amanecer -</a:t>
                      </a:r>
                      <a:r>
                        <a:rPr lang="es-MX" sz="1300" b="1" dirty="0" err="1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Pharr</a:t>
                      </a:r>
                      <a:endParaRPr lang="es-MX" sz="1300" b="1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Carga: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Importación – Lunes a Viernes de 08:00 a 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21:00 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hrs.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                   Empresas No Certificadas (Serv. Extra. de 21:00 a 22:00 hrs.)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                   Empresas Certificadas (Serv. Extra. de 22:00 a 23:00 hrs.)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</a:t>
                      </a:r>
                      <a:r>
                        <a:rPr lang="es-MX" sz="1300" b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Sábado  </a:t>
                      </a:r>
                      <a:r>
                        <a:rPr lang="es-MX" sz="1300" b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de 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09:00 a 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14:00 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hrs. (Serv. Extra. de 14:00 a 16:00 hrs.)            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Domingo (Sólo Serv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. Extra. 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para Certificadas de 10:00 a 12:00 hrs. )</a:t>
                      </a:r>
                      <a:endParaRPr lang="es-MX" sz="1300" b="0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Exportación – Lunes a Viernes de 07:00 a 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21:00 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hrs. (Serv. Extra. de 21:00 a 22:00 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hrs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.)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Sábado    de 08:00 a 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14:00 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hrs. (Serv. Extra. de 14:00 a 16:00 hrs.)            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Domingo de 09:00 a 14:00 hrs. (Sin servicios 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extraordinarios)</a:t>
                      </a:r>
                    </a:p>
                    <a:p>
                      <a:pPr indent="602615" algn="just">
                        <a:spcAft>
                          <a:spcPts val="0"/>
                        </a:spcAft>
                      </a:pP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Vacíos: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Importación 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– Lunes a Viernes de 08:00 a 23:00 hrs.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Sábado    de 08:00 a 16:00 hrs.             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Domingo de 09:00 a 14:00 hrs.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Exportación – Lunes a Viernes de 06:00 a 22:00 hrs.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Sábado    de 06:00 a 14:00 hrs.             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Domingo de 07:00 a 14:00 hrs.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Vehículos ligeros: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De 06:00 a 24:00 hrs, los 365 días del 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año</a:t>
                      </a:r>
                      <a:endParaRPr lang="es-MX" sz="1300" b="0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u="none" strike="noStrike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  <a:endParaRPr lang="es-MX" sz="1300" b="0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136766"/>
                  </a:ext>
                </a:extLst>
              </a:tr>
            </a:tbl>
          </a:graphicData>
        </a:graphic>
      </p:graphicFrame>
      <p:cxnSp>
        <p:nvCxnSpPr>
          <p:cNvPr id="8" name="Conector recto 7"/>
          <p:cNvCxnSpPr/>
          <p:nvPr/>
        </p:nvCxnSpPr>
        <p:spPr>
          <a:xfrm>
            <a:off x="1841864" y="1619794"/>
            <a:ext cx="26125" cy="4358640"/>
          </a:xfrm>
          <a:prstGeom prst="line">
            <a:avLst/>
          </a:prstGeom>
          <a:ln w="2222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0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56754" y="117567"/>
            <a:ext cx="484632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b="1" dirty="0" smtClean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Horarios de Operación </a:t>
            </a:r>
            <a:r>
              <a:rPr lang="es-MX" sz="1700" b="1" dirty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(</a:t>
            </a:r>
            <a:r>
              <a:rPr lang="es-MX" sz="1700" b="1" dirty="0" smtClean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otros puentes)</a:t>
            </a:r>
            <a:endParaRPr lang="es-MX" sz="1700" b="1" dirty="0">
              <a:solidFill>
                <a:schemeClr val="bg1">
                  <a:lumMod val="95000"/>
                </a:schemeClr>
              </a:solidFill>
              <a:latin typeface="Soberana Sans" panose="02000000000000000000" pitchFamily="50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006106"/>
              </p:ext>
            </p:extLst>
          </p:nvPr>
        </p:nvGraphicFramePr>
        <p:xfrm>
          <a:off x="985611" y="1588728"/>
          <a:ext cx="6859270" cy="435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3322">
                  <a:extLst>
                    <a:ext uri="{9D8B030D-6E8A-4147-A177-3AD203B41FA5}">
                      <a16:colId xmlns:a16="http://schemas.microsoft.com/office/drawing/2014/main" val="970910168"/>
                    </a:ext>
                  </a:extLst>
                </a:gridCol>
                <a:gridCol w="4645948">
                  <a:extLst>
                    <a:ext uri="{9D8B030D-6E8A-4147-A177-3AD203B41FA5}">
                      <a16:colId xmlns:a16="http://schemas.microsoft.com/office/drawing/2014/main" val="3832387715"/>
                    </a:ext>
                  </a:extLst>
                </a:gridCol>
              </a:tblGrid>
              <a:tr h="34366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Sección Aduanera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“Las Flores- Progreso”</a:t>
                      </a:r>
                      <a:endParaRPr lang="es-MX" sz="1300" b="1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Carga: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Importación – Lunes a Viernes de 08:00 a 18:00 hrs.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Sábado: Cerrado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Domingo:  Cerrado             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Exportación – Lunes a Viernes de 08:00 a 17:00 hrs.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Sábado de 10:00 a 12:00 hrs.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Domingo: Cerrado</a:t>
                      </a:r>
                    </a:p>
                    <a:p>
                      <a:pPr indent="602615"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Vacíos: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Importación 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– Lunes a Viernes de 08:00 a 18:00 hrs.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Sábado: Cerrado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Domingo:  Cerrado             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Exportación – Lunes a Viernes de 08:00 a 17:00 hrs.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Sábado de 10:00 a 12:00 hrs.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                          Domingo: Cerrado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Vehículos ligeros: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24 horas, los 365 días del año.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Peatonal: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24 horas, los 365 días del año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.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u="none" strike="noStrike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  <a:endParaRPr lang="es-MX" sz="1300" b="0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2525608"/>
                  </a:ext>
                </a:extLst>
              </a:tr>
            </a:tbl>
          </a:graphicData>
        </a:graphic>
      </p:graphicFrame>
      <p:cxnSp>
        <p:nvCxnSpPr>
          <p:cNvPr id="6" name="Conector recto 5"/>
          <p:cNvCxnSpPr/>
          <p:nvPr/>
        </p:nvCxnSpPr>
        <p:spPr>
          <a:xfrm>
            <a:off x="3108961" y="1489166"/>
            <a:ext cx="26125" cy="4358640"/>
          </a:xfrm>
          <a:prstGeom prst="line">
            <a:avLst/>
          </a:prstGeom>
          <a:ln w="2222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09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56754" y="117567"/>
            <a:ext cx="48463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b="1" dirty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Horarios de Operación (otros puentes)</a:t>
            </a:r>
          </a:p>
          <a:p>
            <a:r>
              <a:rPr lang="es-MX" sz="1700" b="1" dirty="0" smtClean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 </a:t>
            </a:r>
            <a:endParaRPr lang="es-MX" sz="1700" b="1" dirty="0">
              <a:solidFill>
                <a:schemeClr val="bg1">
                  <a:lumMod val="95000"/>
                </a:schemeClr>
              </a:solidFill>
              <a:latin typeface="Soberana Sans" panose="02000000000000000000" pitchFamily="50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719253"/>
              </p:ext>
            </p:extLst>
          </p:nvPr>
        </p:nvGraphicFramePr>
        <p:xfrm>
          <a:off x="1142364" y="1436533"/>
          <a:ext cx="7452995" cy="41446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9922">
                  <a:extLst>
                    <a:ext uri="{9D8B030D-6E8A-4147-A177-3AD203B41FA5}">
                      <a16:colId xmlns:a16="http://schemas.microsoft.com/office/drawing/2014/main" val="1013038944"/>
                    </a:ext>
                  </a:extLst>
                </a:gridCol>
                <a:gridCol w="5003073">
                  <a:extLst>
                    <a:ext uri="{9D8B030D-6E8A-4147-A177-3AD203B41FA5}">
                      <a16:colId xmlns:a16="http://schemas.microsoft.com/office/drawing/2014/main" val="1997517385"/>
                    </a:ext>
                  </a:extLst>
                </a:gridCol>
              </a:tblGrid>
              <a:tr h="22080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Puente Internacional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300" b="1" dirty="0" err="1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Anzalduas</a:t>
                      </a:r>
                      <a:endParaRPr lang="es-MX" sz="1300" b="1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Vacíos: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Importación 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– Lunes a Viernes de 15:00 a 22:00 </a:t>
                      </a:r>
                      <a:r>
                        <a:rPr lang="es-MX" sz="1300" b="0" dirty="0" err="1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hrs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Sábado: Cerrado                       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Domingo:  Cerrado             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Exportación – No está habilitado.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Vehículos ligeros: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De 06:00 a 22:00 </a:t>
                      </a:r>
                      <a:r>
                        <a:rPr lang="es-MX" sz="1300" b="0" dirty="0" err="1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hrs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, los 365 días del año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365 días del año </a:t>
                      </a:r>
                      <a:endParaRPr lang="es-MX" sz="1300" b="0" dirty="0" smtClean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s-MX" sz="1300" b="0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  <a:endParaRPr lang="es-MX" sz="1300" b="0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4208585"/>
                  </a:ext>
                </a:extLst>
              </a:tr>
              <a:tr h="13154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Puente Internacional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Benito Juárez-Hidalgo</a:t>
                      </a:r>
                      <a:endParaRPr lang="es-MX" sz="1300" b="1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Vehículos ligeros: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24 horas, los 365 días del año.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Peatonal: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24 horas, los 365 días del año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s-MX" sz="1300" b="0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 </a:t>
                      </a:r>
                      <a:endParaRPr lang="es-MX" sz="1300" b="0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4548365"/>
                  </a:ext>
                </a:extLst>
              </a:tr>
              <a:tr h="549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Puente Internacional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Río Bravo-</a:t>
                      </a:r>
                      <a:r>
                        <a:rPr lang="es-MX" sz="1300" b="1" dirty="0" err="1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Donna</a:t>
                      </a:r>
                      <a:endParaRPr lang="es-MX" sz="1300" b="1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1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Vehículos ligeros: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De 06:00 a 22:00 </a:t>
                      </a:r>
                      <a:r>
                        <a:rPr lang="es-MX" sz="1300" b="0" dirty="0" err="1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hrs</a:t>
                      </a:r>
                      <a:r>
                        <a:rPr lang="es-MX" sz="1300" b="0" dirty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, los 365 días del </a:t>
                      </a:r>
                      <a:r>
                        <a:rPr lang="es-MX" sz="1300" b="0" dirty="0" smtClean="0">
                          <a:solidFill>
                            <a:schemeClr val="tx1"/>
                          </a:solidFill>
                          <a:effectLst/>
                          <a:latin typeface="Soberana Sans" panose="02000000000000000000" pitchFamily="50" charset="0"/>
                        </a:rPr>
                        <a:t>año</a:t>
                      </a:r>
                      <a:endParaRPr lang="es-MX" sz="1300" b="0" dirty="0">
                        <a:solidFill>
                          <a:schemeClr val="tx1"/>
                        </a:solidFill>
                        <a:effectLst/>
                        <a:latin typeface="Soberana Sans" panose="02000000000000000000" pitchFamily="50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8084781"/>
                  </a:ext>
                </a:extLst>
              </a:tr>
            </a:tbl>
          </a:graphicData>
        </a:graphic>
      </p:graphicFrame>
      <p:cxnSp>
        <p:nvCxnSpPr>
          <p:cNvPr id="6" name="Conector recto 5"/>
          <p:cNvCxnSpPr/>
          <p:nvPr/>
        </p:nvCxnSpPr>
        <p:spPr>
          <a:xfrm>
            <a:off x="3461659" y="1354362"/>
            <a:ext cx="26125" cy="4358640"/>
          </a:xfrm>
          <a:prstGeom prst="line">
            <a:avLst/>
          </a:prstGeom>
          <a:ln w="2222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927463" y="3403053"/>
            <a:ext cx="7667896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8"/>
          <p:cNvCxnSpPr/>
          <p:nvPr/>
        </p:nvCxnSpPr>
        <p:spPr>
          <a:xfrm>
            <a:off x="923107" y="4822546"/>
            <a:ext cx="7667896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495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5A514A"/>
              </a:clrFrom>
              <a:clrTo>
                <a:srgbClr val="5A514A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1" t="11514" r="12287" b="24126"/>
          <a:stretch/>
        </p:blipFill>
        <p:spPr bwMode="auto">
          <a:xfrm>
            <a:off x="2240296" y="1133241"/>
            <a:ext cx="4566873" cy="253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14 Rectángulo"/>
          <p:cNvSpPr/>
          <p:nvPr/>
        </p:nvSpPr>
        <p:spPr>
          <a:xfrm>
            <a:off x="1828838" y="4970534"/>
            <a:ext cx="7285127" cy="153119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677"/>
          </a:p>
        </p:txBody>
      </p:sp>
      <p:sp>
        <p:nvSpPr>
          <p:cNvPr id="10" name="9 Rectángulo"/>
          <p:cNvSpPr/>
          <p:nvPr/>
        </p:nvSpPr>
        <p:spPr>
          <a:xfrm>
            <a:off x="20383" y="642434"/>
            <a:ext cx="1666217" cy="5593375"/>
          </a:xfrm>
          <a:prstGeom prst="rect">
            <a:avLst/>
          </a:prstGeom>
          <a:noFill/>
          <a:ln w="76200"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677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3" b="14080"/>
          <a:stretch/>
        </p:blipFill>
        <p:spPr bwMode="auto">
          <a:xfrm>
            <a:off x="54671" y="2268011"/>
            <a:ext cx="1611609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158431" y="3182399"/>
            <a:ext cx="1629767" cy="300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5" b="1" dirty="0">
                <a:solidFill>
                  <a:srgbClr val="FF0000"/>
                </a:solidFill>
              </a:rPr>
              <a:t>R</a:t>
            </a:r>
            <a:r>
              <a:rPr lang="es-MX" sz="903" b="1" dirty="0">
                <a:solidFill>
                  <a:srgbClr val="FF0000"/>
                </a:solidFill>
              </a:rPr>
              <a:t>EVISIÓN DE</a:t>
            </a:r>
            <a:r>
              <a:rPr lang="es-MX" sz="1129" b="1" dirty="0">
                <a:solidFill>
                  <a:srgbClr val="FF0000"/>
                </a:solidFill>
              </a:rPr>
              <a:t> </a:t>
            </a:r>
            <a:r>
              <a:rPr lang="es-MX" sz="1355" b="1" dirty="0">
                <a:solidFill>
                  <a:srgbClr val="FF0000"/>
                </a:solidFill>
              </a:rPr>
              <a:t>L</a:t>
            </a:r>
            <a:r>
              <a:rPr lang="es-MX" sz="903" b="1" dirty="0">
                <a:solidFill>
                  <a:srgbClr val="FF0000"/>
                </a:solidFill>
              </a:rPr>
              <a:t>IGEROS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28607" y="513632"/>
            <a:ext cx="1682621" cy="677453"/>
          </a:xfrm>
          <a:prstGeom prst="rect">
            <a:avLst/>
          </a:prstGeom>
          <a:noFill/>
          <a:ln>
            <a:noFill/>
          </a:ln>
        </p:spPr>
        <p:txBody>
          <a:bodyPr wrap="none" lIns="25803" tIns="12902" rIns="25803" bIns="12902">
            <a:spAutoFit/>
          </a:bodyPr>
          <a:lstStyle/>
          <a:p>
            <a:pPr algn="ctr"/>
            <a:r>
              <a:rPr lang="es-ES" sz="1693" b="1" dirty="0">
                <a:ln w="18000">
                  <a:solidFill>
                    <a:srgbClr val="4F81BD"/>
                  </a:solidFill>
                  <a:prstDash val="solid"/>
                  <a:miter lim="800000"/>
                </a:ln>
                <a:solidFill>
                  <a:srgbClr val="4F81BD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ETAPA                </a:t>
            </a:r>
            <a:r>
              <a:rPr lang="es-ES" sz="4233" b="1" dirty="0">
                <a:ln w="18000">
                  <a:solidFill>
                    <a:srgbClr val="4F81BD"/>
                  </a:solidFill>
                  <a:prstDash val="solid"/>
                  <a:miter lim="800000"/>
                </a:ln>
                <a:solidFill>
                  <a:srgbClr val="4F81BD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1825708" y="4367687"/>
            <a:ext cx="1682621" cy="677453"/>
          </a:xfrm>
          <a:prstGeom prst="rect">
            <a:avLst/>
          </a:prstGeom>
          <a:noFill/>
        </p:spPr>
        <p:txBody>
          <a:bodyPr wrap="none" lIns="25803" tIns="12902" rIns="25803" bIns="12902">
            <a:spAutoFit/>
          </a:bodyPr>
          <a:lstStyle/>
          <a:p>
            <a:pPr algn="ctr"/>
            <a:r>
              <a:rPr lang="es-ES" sz="1693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ETAPA                </a:t>
            </a:r>
            <a:r>
              <a:rPr lang="es-ES" sz="4233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2" b="14698"/>
          <a:stretch/>
        </p:blipFill>
        <p:spPr bwMode="auto">
          <a:xfrm>
            <a:off x="40703" y="1130107"/>
            <a:ext cx="1623617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24 CuadroTexto"/>
          <p:cNvSpPr txBox="1"/>
          <p:nvPr/>
        </p:nvSpPr>
        <p:spPr>
          <a:xfrm>
            <a:off x="178751" y="2003855"/>
            <a:ext cx="1629767" cy="300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5" b="1" dirty="0">
                <a:solidFill>
                  <a:srgbClr val="FF0000"/>
                </a:solidFill>
              </a:rPr>
              <a:t>A</a:t>
            </a:r>
            <a:r>
              <a:rPr lang="es-MX" sz="903" b="1" dirty="0">
                <a:solidFill>
                  <a:srgbClr val="FF0000"/>
                </a:solidFill>
              </a:rPr>
              <a:t>FORO DE</a:t>
            </a:r>
            <a:r>
              <a:rPr lang="es-MX" sz="1129" b="1" dirty="0">
                <a:solidFill>
                  <a:srgbClr val="FF0000"/>
                </a:solidFill>
              </a:rPr>
              <a:t> </a:t>
            </a:r>
            <a:r>
              <a:rPr lang="es-MX" sz="1355" b="1" dirty="0">
                <a:solidFill>
                  <a:srgbClr val="FF0000"/>
                </a:solidFill>
              </a:rPr>
              <a:t>L</a:t>
            </a:r>
            <a:r>
              <a:rPr lang="es-MX" sz="903" b="1" dirty="0">
                <a:solidFill>
                  <a:srgbClr val="FF0000"/>
                </a:solidFill>
              </a:rPr>
              <a:t>IGEROS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53"/>
          <a:stretch/>
        </p:blipFill>
        <p:spPr bwMode="auto">
          <a:xfrm>
            <a:off x="1950756" y="5011173"/>
            <a:ext cx="1636418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26 CuadroTexto"/>
          <p:cNvSpPr txBox="1"/>
          <p:nvPr/>
        </p:nvSpPr>
        <p:spPr>
          <a:xfrm>
            <a:off x="1991396" y="5984372"/>
            <a:ext cx="1991332" cy="266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29" b="1" dirty="0">
                <a:solidFill>
                  <a:srgbClr val="FF0000"/>
                </a:solidFill>
              </a:rPr>
              <a:t>E</a:t>
            </a:r>
            <a:r>
              <a:rPr lang="es-MX" sz="903" b="1" dirty="0">
                <a:solidFill>
                  <a:srgbClr val="FF0000"/>
                </a:solidFill>
              </a:rPr>
              <a:t>DIFICIO DEL </a:t>
            </a:r>
            <a:r>
              <a:rPr lang="es-MX" sz="1129" b="1" dirty="0">
                <a:solidFill>
                  <a:srgbClr val="FF0000"/>
                </a:solidFill>
              </a:rPr>
              <a:t>A</a:t>
            </a:r>
            <a:r>
              <a:rPr lang="es-MX" sz="903" b="1" dirty="0">
                <a:solidFill>
                  <a:srgbClr val="FF0000"/>
                </a:solidFill>
              </a:rPr>
              <a:t>DMINISTRADOR</a:t>
            </a: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2" b="13295"/>
          <a:stretch/>
        </p:blipFill>
        <p:spPr bwMode="auto">
          <a:xfrm>
            <a:off x="61023" y="3466875"/>
            <a:ext cx="1600451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28 CuadroTexto"/>
          <p:cNvSpPr txBox="1"/>
          <p:nvPr/>
        </p:nvSpPr>
        <p:spPr>
          <a:xfrm>
            <a:off x="34551" y="4442221"/>
            <a:ext cx="1629767" cy="613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C</a:t>
            </a:r>
            <a:r>
              <a:rPr lang="es-MX" sz="903" b="1" dirty="0">
                <a:solidFill>
                  <a:srgbClr val="FF0000"/>
                </a:solidFill>
              </a:rPr>
              <a:t>UBIERTA DE </a:t>
            </a:r>
            <a:r>
              <a:rPr lang="es-MX" sz="1129" b="1" dirty="0">
                <a:solidFill>
                  <a:srgbClr val="FF0000"/>
                </a:solidFill>
              </a:rPr>
              <a:t>R</a:t>
            </a:r>
            <a:r>
              <a:rPr lang="es-MX" sz="903" b="1" dirty="0">
                <a:solidFill>
                  <a:srgbClr val="FF0000"/>
                </a:solidFill>
              </a:rPr>
              <a:t>ECONOCIMIENTO DE </a:t>
            </a:r>
            <a:r>
              <a:rPr lang="es-MX" sz="1129" b="1" dirty="0">
                <a:solidFill>
                  <a:srgbClr val="FF0000"/>
                </a:solidFill>
              </a:rPr>
              <a:t>E</a:t>
            </a:r>
            <a:r>
              <a:rPr lang="es-MX" sz="903" b="1" dirty="0">
                <a:solidFill>
                  <a:srgbClr val="FF0000"/>
                </a:solidFill>
              </a:rPr>
              <a:t>XPORTACIÓN</a:t>
            </a: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1" b="13220"/>
          <a:stretch/>
        </p:blipFill>
        <p:spPr bwMode="auto">
          <a:xfrm>
            <a:off x="3769291" y="5017966"/>
            <a:ext cx="1595178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30 CuadroTexto"/>
          <p:cNvSpPr txBox="1"/>
          <p:nvPr/>
        </p:nvSpPr>
        <p:spPr>
          <a:xfrm>
            <a:off x="3962409" y="5971269"/>
            <a:ext cx="1991332" cy="300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5" b="1" dirty="0">
                <a:solidFill>
                  <a:srgbClr val="FF0000"/>
                </a:solidFill>
              </a:rPr>
              <a:t>E</a:t>
            </a:r>
            <a:r>
              <a:rPr lang="es-MX" sz="903" b="1" dirty="0">
                <a:solidFill>
                  <a:srgbClr val="FF0000"/>
                </a:solidFill>
              </a:rPr>
              <a:t>DIFICIO DE</a:t>
            </a:r>
            <a:r>
              <a:rPr lang="es-MX" sz="1129" b="1" dirty="0">
                <a:solidFill>
                  <a:srgbClr val="FF0000"/>
                </a:solidFill>
              </a:rPr>
              <a:t> </a:t>
            </a:r>
            <a:r>
              <a:rPr lang="es-MX" sz="1355" b="1" dirty="0">
                <a:solidFill>
                  <a:srgbClr val="FF0000"/>
                </a:solidFill>
              </a:rPr>
              <a:t>S</a:t>
            </a:r>
            <a:r>
              <a:rPr lang="es-MX" sz="903" b="1" dirty="0">
                <a:solidFill>
                  <a:srgbClr val="FF0000"/>
                </a:solidFill>
              </a:rPr>
              <a:t>ERVICIOS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0" b="13072"/>
          <a:stretch/>
        </p:blipFill>
        <p:spPr bwMode="auto">
          <a:xfrm>
            <a:off x="51861" y="5004455"/>
            <a:ext cx="1594100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33 CuadroTexto"/>
          <p:cNvSpPr txBox="1"/>
          <p:nvPr/>
        </p:nvSpPr>
        <p:spPr>
          <a:xfrm>
            <a:off x="100421" y="5925560"/>
            <a:ext cx="1708097" cy="300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55" b="1" dirty="0">
                <a:solidFill>
                  <a:srgbClr val="FF0000"/>
                </a:solidFill>
              </a:rPr>
              <a:t>E</a:t>
            </a:r>
            <a:r>
              <a:rPr lang="es-MX" sz="903" b="1" dirty="0">
                <a:solidFill>
                  <a:srgbClr val="FF0000"/>
                </a:solidFill>
              </a:rPr>
              <a:t>DIFICIO DE</a:t>
            </a:r>
            <a:r>
              <a:rPr lang="es-MX" sz="1129" b="1" dirty="0">
                <a:solidFill>
                  <a:srgbClr val="FF0000"/>
                </a:solidFill>
              </a:rPr>
              <a:t> </a:t>
            </a:r>
            <a:r>
              <a:rPr lang="es-MX" sz="1355" b="1" dirty="0">
                <a:solidFill>
                  <a:srgbClr val="FF0000"/>
                </a:solidFill>
              </a:rPr>
              <a:t>D</a:t>
            </a:r>
            <a:r>
              <a:rPr lang="es-MX" sz="903" b="1" dirty="0">
                <a:solidFill>
                  <a:srgbClr val="FF0000"/>
                </a:solidFill>
              </a:rPr>
              <a:t>EPENDENCIAS</a:t>
            </a: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05"/>
          <a:stretch/>
        </p:blipFill>
        <p:spPr bwMode="auto">
          <a:xfrm>
            <a:off x="5567665" y="5017966"/>
            <a:ext cx="1643098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36 CuadroTexto"/>
          <p:cNvSpPr txBox="1"/>
          <p:nvPr/>
        </p:nvSpPr>
        <p:spPr>
          <a:xfrm>
            <a:off x="5567666" y="5889927"/>
            <a:ext cx="1629767" cy="613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E</a:t>
            </a:r>
            <a:r>
              <a:rPr lang="es-MX" sz="903" b="1" dirty="0">
                <a:solidFill>
                  <a:srgbClr val="FF0000"/>
                </a:solidFill>
              </a:rPr>
              <a:t>DIFICIO DE </a:t>
            </a:r>
            <a:r>
              <a:rPr lang="es-MX" sz="1129" b="1" dirty="0">
                <a:solidFill>
                  <a:srgbClr val="FF0000"/>
                </a:solidFill>
              </a:rPr>
              <a:t>R</a:t>
            </a:r>
            <a:r>
              <a:rPr lang="es-MX" sz="903" b="1" dirty="0">
                <a:solidFill>
                  <a:srgbClr val="FF0000"/>
                </a:solidFill>
              </a:rPr>
              <a:t>ECONOCIMIENTO DE </a:t>
            </a:r>
            <a:r>
              <a:rPr lang="es-MX" sz="1129" b="1" dirty="0">
                <a:solidFill>
                  <a:srgbClr val="FF0000"/>
                </a:solidFill>
              </a:rPr>
              <a:t>I</a:t>
            </a:r>
            <a:r>
              <a:rPr lang="es-MX" sz="903" b="1" dirty="0">
                <a:solidFill>
                  <a:srgbClr val="FF0000"/>
                </a:solidFill>
              </a:rPr>
              <a:t>MPORTACIÓN</a:t>
            </a: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62"/>
          <a:stretch/>
        </p:blipFill>
        <p:spPr bwMode="auto">
          <a:xfrm>
            <a:off x="7396441" y="5011173"/>
            <a:ext cx="1629022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38 CuadroTexto"/>
          <p:cNvSpPr txBox="1"/>
          <p:nvPr/>
        </p:nvSpPr>
        <p:spPr>
          <a:xfrm>
            <a:off x="7351612" y="5872053"/>
            <a:ext cx="1629767" cy="4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M</a:t>
            </a:r>
            <a:r>
              <a:rPr lang="es-MX" sz="903" b="1" dirty="0">
                <a:solidFill>
                  <a:srgbClr val="FF0000"/>
                </a:solidFill>
              </a:rPr>
              <a:t>ODULO DE </a:t>
            </a:r>
            <a:r>
              <a:rPr lang="es-MX" sz="1129" b="1" dirty="0">
                <a:solidFill>
                  <a:srgbClr val="FF0000"/>
                </a:solidFill>
              </a:rPr>
              <a:t>C</a:t>
            </a:r>
            <a:r>
              <a:rPr lang="es-MX" sz="903" b="1" dirty="0">
                <a:solidFill>
                  <a:srgbClr val="FF0000"/>
                </a:solidFill>
              </a:rPr>
              <a:t>ONTROL DE </a:t>
            </a:r>
            <a:r>
              <a:rPr lang="es-MX" sz="1129" b="1" dirty="0">
                <a:solidFill>
                  <a:srgbClr val="FF0000"/>
                </a:solidFill>
              </a:rPr>
              <a:t>I</a:t>
            </a:r>
            <a:r>
              <a:rPr lang="es-MX" sz="903" b="1" dirty="0">
                <a:solidFill>
                  <a:srgbClr val="FF0000"/>
                </a:solidFill>
              </a:rPr>
              <a:t>MPORTACIÓN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7416760" y="642434"/>
            <a:ext cx="1686537" cy="428209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677"/>
          </a:p>
        </p:txBody>
      </p:sp>
      <p:sp>
        <p:nvSpPr>
          <p:cNvPr id="41" name="40 Rectángulo"/>
          <p:cNvSpPr/>
          <p:nvPr/>
        </p:nvSpPr>
        <p:spPr>
          <a:xfrm>
            <a:off x="7444126" y="513632"/>
            <a:ext cx="1682621" cy="677453"/>
          </a:xfrm>
          <a:prstGeom prst="rect">
            <a:avLst/>
          </a:prstGeom>
          <a:noFill/>
        </p:spPr>
        <p:txBody>
          <a:bodyPr wrap="none" lIns="25803" tIns="12902" rIns="25803" bIns="12902">
            <a:spAutoFit/>
          </a:bodyPr>
          <a:lstStyle/>
          <a:p>
            <a:pPr algn="ctr"/>
            <a:r>
              <a:rPr lang="es-ES" sz="1693" b="1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ETAPA                </a:t>
            </a:r>
            <a:r>
              <a:rPr lang="es-ES" sz="4233" b="1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00"/>
          <a:stretch/>
        </p:blipFill>
        <p:spPr bwMode="auto">
          <a:xfrm>
            <a:off x="7437080" y="1340304"/>
            <a:ext cx="1634827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43 CuadroTexto"/>
          <p:cNvSpPr txBox="1"/>
          <p:nvPr/>
        </p:nvSpPr>
        <p:spPr>
          <a:xfrm>
            <a:off x="7442140" y="2260309"/>
            <a:ext cx="1629767" cy="613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E</a:t>
            </a:r>
            <a:r>
              <a:rPr lang="es-MX" sz="903" b="1" dirty="0">
                <a:solidFill>
                  <a:srgbClr val="FF0000"/>
                </a:solidFill>
              </a:rPr>
              <a:t>DIFICIO DE </a:t>
            </a:r>
            <a:r>
              <a:rPr lang="es-MX" sz="1129" b="1" dirty="0">
                <a:solidFill>
                  <a:srgbClr val="FF0000"/>
                </a:solidFill>
              </a:rPr>
              <a:t>R</a:t>
            </a:r>
            <a:r>
              <a:rPr lang="es-MX" sz="903" b="1" dirty="0">
                <a:solidFill>
                  <a:srgbClr val="FF0000"/>
                </a:solidFill>
              </a:rPr>
              <a:t>ECONOCIMIENTO DE </a:t>
            </a:r>
            <a:r>
              <a:rPr lang="es-MX" sz="1129" b="1" dirty="0">
                <a:solidFill>
                  <a:srgbClr val="FF0000"/>
                </a:solidFill>
              </a:rPr>
              <a:t>E</a:t>
            </a:r>
            <a:r>
              <a:rPr lang="es-MX" sz="903" b="1" dirty="0">
                <a:solidFill>
                  <a:srgbClr val="FF0000"/>
                </a:solidFill>
              </a:rPr>
              <a:t>XPORTACIÓN</a:t>
            </a:r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84"/>
          <a:stretch/>
        </p:blipFill>
        <p:spPr bwMode="auto">
          <a:xfrm>
            <a:off x="7457400" y="3053649"/>
            <a:ext cx="1620101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45 CuadroTexto"/>
          <p:cNvSpPr txBox="1"/>
          <p:nvPr/>
        </p:nvSpPr>
        <p:spPr>
          <a:xfrm>
            <a:off x="7470553" y="4028125"/>
            <a:ext cx="1629767" cy="613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C</a:t>
            </a:r>
            <a:r>
              <a:rPr lang="es-MX" sz="903" b="1" dirty="0">
                <a:solidFill>
                  <a:srgbClr val="FF0000"/>
                </a:solidFill>
              </a:rPr>
              <a:t>UBIERTA DE </a:t>
            </a:r>
            <a:r>
              <a:rPr lang="es-MX" sz="1129" b="1" dirty="0">
                <a:solidFill>
                  <a:srgbClr val="FF0000"/>
                </a:solidFill>
              </a:rPr>
              <a:t>R</a:t>
            </a:r>
            <a:r>
              <a:rPr lang="es-MX" sz="903" b="1" dirty="0">
                <a:solidFill>
                  <a:srgbClr val="FF0000"/>
                </a:solidFill>
              </a:rPr>
              <a:t>ECONOCIMIENTO DE </a:t>
            </a:r>
            <a:r>
              <a:rPr lang="es-MX" sz="1129" b="1" dirty="0">
                <a:solidFill>
                  <a:srgbClr val="FF0000"/>
                </a:solidFill>
              </a:rPr>
              <a:t>E</a:t>
            </a:r>
            <a:r>
              <a:rPr lang="es-MX" sz="903" b="1" dirty="0">
                <a:solidFill>
                  <a:srgbClr val="FF0000"/>
                </a:solidFill>
              </a:rPr>
              <a:t>XPORTACIÓN DOBLE</a:t>
            </a:r>
          </a:p>
        </p:txBody>
      </p:sp>
      <p:sp>
        <p:nvSpPr>
          <p:cNvPr id="53" name="52 Rectángulo"/>
          <p:cNvSpPr/>
          <p:nvPr/>
        </p:nvSpPr>
        <p:spPr>
          <a:xfrm>
            <a:off x="2032035" y="906633"/>
            <a:ext cx="4840984" cy="60959"/>
          </a:xfrm>
          <a:prstGeom prst="rect">
            <a:avLst/>
          </a:prstGeom>
          <a:gradFill flip="none" rotWithShape="1">
            <a:gsLst>
              <a:gs pos="1000">
                <a:schemeClr val="bg1"/>
              </a:gs>
              <a:gs pos="13000">
                <a:schemeClr val="bg1"/>
              </a:gs>
              <a:gs pos="28000">
                <a:schemeClr val="tx2">
                  <a:lumMod val="60000"/>
                  <a:lumOff val="40000"/>
                </a:schemeClr>
              </a:gs>
              <a:gs pos="42999">
                <a:schemeClr val="tx2">
                  <a:lumMod val="60000"/>
                  <a:lumOff val="40000"/>
                </a:schemeClr>
              </a:gs>
              <a:gs pos="58000">
                <a:schemeClr val="tx2">
                  <a:lumMod val="75000"/>
                </a:schemeClr>
              </a:gs>
              <a:gs pos="72000">
                <a:schemeClr val="tx2">
                  <a:lumMod val="50000"/>
                </a:schemeClr>
              </a:gs>
              <a:gs pos="87000">
                <a:schemeClr val="tx2">
                  <a:lumMod val="50000"/>
                </a:schemeClr>
              </a:gs>
              <a:gs pos="100000">
                <a:schemeClr val="tx2">
                  <a:lumMod val="5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677"/>
          </a:p>
        </p:txBody>
      </p:sp>
      <p:sp>
        <p:nvSpPr>
          <p:cNvPr id="54" name="53 CuadroTexto"/>
          <p:cNvSpPr txBox="1"/>
          <p:nvPr/>
        </p:nvSpPr>
        <p:spPr>
          <a:xfrm>
            <a:off x="2032036" y="583318"/>
            <a:ext cx="4840983" cy="32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524" b="1" dirty="0">
                <a:solidFill>
                  <a:srgbClr val="385D8A"/>
                </a:solidFill>
              </a:rPr>
              <a:t>ESQUEMA DE EJECUCIÓN</a:t>
            </a:r>
          </a:p>
        </p:txBody>
      </p:sp>
      <p:pic>
        <p:nvPicPr>
          <p:cNvPr id="2" name="Picture 3" descr="C:\Users\Eduardo\Documents\ROMPECABEZAS\1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058" y="1089468"/>
            <a:ext cx="1849095" cy="258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25 Elipse"/>
          <p:cNvSpPr/>
          <p:nvPr/>
        </p:nvSpPr>
        <p:spPr>
          <a:xfrm rot="3430070">
            <a:off x="3864571" y="3439122"/>
            <a:ext cx="204499" cy="12935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677"/>
          </a:p>
        </p:txBody>
      </p:sp>
      <p:pic>
        <p:nvPicPr>
          <p:cNvPr id="3" name="Picture 4" descr="C:\Users\Eduardo\Documents\ROMPECABEZAS\2.jp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301" y="2407160"/>
            <a:ext cx="1224542" cy="129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Eduardo\Documents\ROMPECABEZAS\3.jpg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7" y="2938562"/>
            <a:ext cx="1117584" cy="75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Eduardo\Documents\ROMPECABEZAS\4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354" y="2605026"/>
            <a:ext cx="1762752" cy="1087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Eduardo\Documents\ROMPECABEZAS\6.jpg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375" y="1109787"/>
            <a:ext cx="749328" cy="109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C:\Users\Eduardo\Documents\ROMPECABEZAS\9.jpg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728" y="1677459"/>
            <a:ext cx="2153407" cy="99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55 Rectángulo"/>
          <p:cNvSpPr/>
          <p:nvPr/>
        </p:nvSpPr>
        <p:spPr>
          <a:xfrm>
            <a:off x="5956868" y="3824630"/>
            <a:ext cx="1393311" cy="286578"/>
          </a:xfrm>
          <a:prstGeom prst="rect">
            <a:avLst/>
          </a:prstGeom>
          <a:noFill/>
        </p:spPr>
        <p:txBody>
          <a:bodyPr wrap="none" lIns="25803" tIns="12902" rIns="25803" bIns="12902">
            <a:spAutoFit/>
          </a:bodyPr>
          <a:lstStyle/>
          <a:p>
            <a:pPr algn="ctr"/>
            <a:r>
              <a:rPr lang="es-ES" sz="1693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PRELIMINARES</a:t>
            </a:r>
            <a:endParaRPr lang="es-ES" sz="4233" b="1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57 Elipse"/>
          <p:cNvSpPr/>
          <p:nvPr/>
        </p:nvSpPr>
        <p:spPr>
          <a:xfrm>
            <a:off x="5667963" y="3913909"/>
            <a:ext cx="204499" cy="12935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677"/>
          </a:p>
        </p:txBody>
      </p:sp>
      <p:sp>
        <p:nvSpPr>
          <p:cNvPr id="43" name="CuadroTexto 42"/>
          <p:cNvSpPr txBox="1"/>
          <p:nvPr/>
        </p:nvSpPr>
        <p:spPr>
          <a:xfrm>
            <a:off x="156754" y="117567"/>
            <a:ext cx="48463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b="1" dirty="0" smtClean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Etapas de ejecució</a:t>
            </a:r>
            <a:r>
              <a:rPr lang="es-MX" sz="1700" b="1" dirty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n</a:t>
            </a:r>
          </a:p>
          <a:p>
            <a:r>
              <a:rPr lang="es-MX" sz="1700" b="1" dirty="0" smtClean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 </a:t>
            </a:r>
            <a:endParaRPr lang="es-MX" sz="1700" b="1" dirty="0">
              <a:solidFill>
                <a:schemeClr val="bg1">
                  <a:lumMod val="95000"/>
                </a:schemeClr>
              </a:solidFill>
              <a:latin typeface="Soberana Sans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19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  <p:bldP spid="12" grpId="0"/>
      <p:bldP spid="14" grpId="0"/>
      <p:bldP spid="20" grpId="0"/>
      <p:bldP spid="25" grpId="0"/>
      <p:bldP spid="27" grpId="0"/>
      <p:bldP spid="29" grpId="0"/>
      <p:bldP spid="31" grpId="0"/>
      <p:bldP spid="34" grpId="0"/>
      <p:bldP spid="37" grpId="0"/>
      <p:bldP spid="39" grpId="0"/>
      <p:bldP spid="40" grpId="0" animBg="1"/>
      <p:bldP spid="41" grpId="0"/>
      <p:bldP spid="44" grpId="0"/>
      <p:bldP spid="46" grpId="0"/>
      <p:bldP spid="26" grpId="0" animBg="1"/>
      <p:bldP spid="56" grpId="0"/>
      <p:bldP spid="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5A514A"/>
              </a:clrFrom>
              <a:clrTo>
                <a:srgbClr val="5A514A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1" t="11514" r="12287" b="24126"/>
          <a:stretch/>
        </p:blipFill>
        <p:spPr bwMode="auto">
          <a:xfrm>
            <a:off x="2240296" y="1266253"/>
            <a:ext cx="4566873" cy="253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14 Rectángulo"/>
          <p:cNvSpPr/>
          <p:nvPr/>
        </p:nvSpPr>
        <p:spPr>
          <a:xfrm>
            <a:off x="1828838" y="5103546"/>
            <a:ext cx="7274459" cy="143689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677"/>
          </a:p>
        </p:txBody>
      </p:sp>
      <p:sp>
        <p:nvSpPr>
          <p:cNvPr id="10" name="9 Rectángulo"/>
          <p:cNvSpPr/>
          <p:nvPr/>
        </p:nvSpPr>
        <p:spPr>
          <a:xfrm>
            <a:off x="20383" y="775446"/>
            <a:ext cx="1666217" cy="5593375"/>
          </a:xfrm>
          <a:prstGeom prst="rect">
            <a:avLst/>
          </a:prstGeom>
          <a:noFill/>
          <a:ln w="76200"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677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93"/>
          <a:stretch/>
        </p:blipFill>
        <p:spPr bwMode="auto">
          <a:xfrm>
            <a:off x="57246" y="3060594"/>
            <a:ext cx="1609034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13 Rectángulo"/>
          <p:cNvSpPr/>
          <p:nvPr/>
        </p:nvSpPr>
        <p:spPr>
          <a:xfrm>
            <a:off x="28607" y="646644"/>
            <a:ext cx="1682621" cy="677453"/>
          </a:xfrm>
          <a:prstGeom prst="rect">
            <a:avLst/>
          </a:prstGeom>
          <a:noFill/>
          <a:ln>
            <a:noFill/>
          </a:ln>
        </p:spPr>
        <p:txBody>
          <a:bodyPr wrap="none" lIns="25803" tIns="12902" rIns="25803" bIns="12902">
            <a:spAutoFit/>
          </a:bodyPr>
          <a:lstStyle/>
          <a:p>
            <a:pPr algn="ctr"/>
            <a:r>
              <a:rPr lang="es-ES" sz="1693" b="1" dirty="0">
                <a:ln w="18000">
                  <a:solidFill>
                    <a:srgbClr val="4F81BD"/>
                  </a:solidFill>
                  <a:prstDash val="solid"/>
                  <a:miter lim="800000"/>
                </a:ln>
                <a:solidFill>
                  <a:srgbClr val="4F81BD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ETAPA                </a:t>
            </a:r>
            <a:r>
              <a:rPr lang="es-ES" sz="4233" b="1" dirty="0">
                <a:ln w="18000">
                  <a:solidFill>
                    <a:srgbClr val="4F81BD"/>
                  </a:solidFill>
                  <a:prstDash val="solid"/>
                  <a:miter lim="800000"/>
                </a:ln>
                <a:solidFill>
                  <a:srgbClr val="4F81BD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1825708" y="4500699"/>
            <a:ext cx="1682621" cy="677453"/>
          </a:xfrm>
          <a:prstGeom prst="rect">
            <a:avLst/>
          </a:prstGeom>
          <a:noFill/>
        </p:spPr>
        <p:txBody>
          <a:bodyPr wrap="none" lIns="25803" tIns="12902" rIns="25803" bIns="12902">
            <a:spAutoFit/>
          </a:bodyPr>
          <a:lstStyle/>
          <a:p>
            <a:pPr algn="ctr"/>
            <a:r>
              <a:rPr lang="es-ES" sz="1693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ETAPA                </a:t>
            </a:r>
            <a:r>
              <a:rPr lang="es-ES" sz="4233" b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4780260" y="3256004"/>
            <a:ext cx="386075" cy="507993"/>
          </a:xfrm>
          <a:prstGeom prst="rect">
            <a:avLst/>
          </a:prstGeom>
          <a:solidFill>
            <a:srgbClr val="00B050">
              <a:alpha val="65882"/>
            </a:srgbClr>
          </a:solidFill>
          <a:ln>
            <a:solidFill>
              <a:srgbClr val="00B050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677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79"/>
          <a:stretch/>
        </p:blipFill>
        <p:spPr bwMode="auto">
          <a:xfrm>
            <a:off x="40703" y="1263119"/>
            <a:ext cx="1629354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28 CuadroTexto"/>
          <p:cNvSpPr txBox="1"/>
          <p:nvPr/>
        </p:nvSpPr>
        <p:spPr>
          <a:xfrm>
            <a:off x="31706" y="2232828"/>
            <a:ext cx="1629767" cy="613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C</a:t>
            </a:r>
            <a:r>
              <a:rPr lang="es-MX" sz="903" b="1" dirty="0">
                <a:solidFill>
                  <a:srgbClr val="FF0000"/>
                </a:solidFill>
              </a:rPr>
              <a:t>UBIERTA DE </a:t>
            </a:r>
            <a:r>
              <a:rPr lang="es-MX" sz="1129" b="1" dirty="0">
                <a:solidFill>
                  <a:srgbClr val="FF0000"/>
                </a:solidFill>
              </a:rPr>
              <a:t>R</a:t>
            </a:r>
            <a:r>
              <a:rPr lang="es-MX" sz="903" b="1" dirty="0">
                <a:solidFill>
                  <a:srgbClr val="FF0000"/>
                </a:solidFill>
              </a:rPr>
              <a:t>ECONOCIMIENTO DE </a:t>
            </a:r>
            <a:r>
              <a:rPr lang="es-MX" sz="1129" b="1" dirty="0">
                <a:solidFill>
                  <a:srgbClr val="FF0000"/>
                </a:solidFill>
              </a:rPr>
              <a:t>I</a:t>
            </a:r>
            <a:r>
              <a:rPr lang="es-MX" sz="903" b="1" dirty="0">
                <a:solidFill>
                  <a:srgbClr val="FF0000"/>
                </a:solidFill>
              </a:rPr>
              <a:t>MPORTACIÓN DOBLE</a:t>
            </a: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23"/>
          <a:stretch/>
        </p:blipFill>
        <p:spPr bwMode="auto">
          <a:xfrm>
            <a:off x="2540028" y="5150978"/>
            <a:ext cx="1656935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14"/>
          <a:stretch/>
        </p:blipFill>
        <p:spPr bwMode="auto">
          <a:xfrm>
            <a:off x="61023" y="4961308"/>
            <a:ext cx="1600451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23"/>
          <a:stretch/>
        </p:blipFill>
        <p:spPr bwMode="auto">
          <a:xfrm>
            <a:off x="4937755" y="5150978"/>
            <a:ext cx="1656935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38 CuadroTexto"/>
          <p:cNvSpPr txBox="1"/>
          <p:nvPr/>
        </p:nvSpPr>
        <p:spPr>
          <a:xfrm>
            <a:off x="7351612" y="6005065"/>
            <a:ext cx="1629767" cy="266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R</a:t>
            </a:r>
            <a:r>
              <a:rPr lang="es-MX" sz="903" b="1" dirty="0">
                <a:solidFill>
                  <a:srgbClr val="FF0000"/>
                </a:solidFill>
              </a:rPr>
              <a:t>EJA   </a:t>
            </a:r>
            <a:r>
              <a:rPr lang="es-MX" sz="1129" b="1" dirty="0">
                <a:solidFill>
                  <a:srgbClr val="FF0000"/>
                </a:solidFill>
              </a:rPr>
              <a:t>T</a:t>
            </a:r>
            <a:r>
              <a:rPr lang="es-MX" sz="903" b="1" dirty="0">
                <a:solidFill>
                  <a:srgbClr val="FF0000"/>
                </a:solidFill>
              </a:rPr>
              <a:t>UBULAR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7416760" y="821448"/>
            <a:ext cx="1686537" cy="428209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677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97"/>
          <a:stretch/>
        </p:blipFill>
        <p:spPr bwMode="auto">
          <a:xfrm>
            <a:off x="7457400" y="1473316"/>
            <a:ext cx="1600158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89"/>
          <a:stretch/>
        </p:blipFill>
        <p:spPr bwMode="auto">
          <a:xfrm>
            <a:off x="7457400" y="3186660"/>
            <a:ext cx="1620100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45 CuadroTexto"/>
          <p:cNvSpPr txBox="1"/>
          <p:nvPr/>
        </p:nvSpPr>
        <p:spPr>
          <a:xfrm>
            <a:off x="7470553" y="4161137"/>
            <a:ext cx="1629767" cy="405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C</a:t>
            </a:r>
            <a:r>
              <a:rPr lang="es-MX" sz="903" b="1" dirty="0">
                <a:solidFill>
                  <a:srgbClr val="FF0000"/>
                </a:solidFill>
              </a:rPr>
              <a:t>UBIERTA  </a:t>
            </a:r>
            <a:r>
              <a:rPr lang="es-MX" sz="1129" b="1" dirty="0">
                <a:solidFill>
                  <a:srgbClr val="FF0000"/>
                </a:solidFill>
              </a:rPr>
              <a:t>M</a:t>
            </a:r>
            <a:r>
              <a:rPr lang="es-MX" sz="903" b="1" dirty="0">
                <a:solidFill>
                  <a:srgbClr val="FF0000"/>
                </a:solidFill>
              </a:rPr>
              <a:t>ETÁLICAS Y ESTACIONAMIENTOS</a:t>
            </a:r>
          </a:p>
        </p:txBody>
      </p:sp>
      <p:sp>
        <p:nvSpPr>
          <p:cNvPr id="52" name="51 CuadroTexto"/>
          <p:cNvSpPr txBox="1"/>
          <p:nvPr/>
        </p:nvSpPr>
        <p:spPr>
          <a:xfrm>
            <a:off x="4900387" y="3356732"/>
            <a:ext cx="543054" cy="196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77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3" name="52 Rectángulo"/>
          <p:cNvSpPr/>
          <p:nvPr/>
        </p:nvSpPr>
        <p:spPr>
          <a:xfrm>
            <a:off x="2032035" y="1039645"/>
            <a:ext cx="4840984" cy="60959"/>
          </a:xfrm>
          <a:prstGeom prst="rect">
            <a:avLst/>
          </a:prstGeom>
          <a:gradFill flip="none" rotWithShape="1">
            <a:gsLst>
              <a:gs pos="1000">
                <a:schemeClr val="bg1"/>
              </a:gs>
              <a:gs pos="13000">
                <a:schemeClr val="bg1"/>
              </a:gs>
              <a:gs pos="28000">
                <a:schemeClr val="tx2">
                  <a:lumMod val="60000"/>
                  <a:lumOff val="40000"/>
                </a:schemeClr>
              </a:gs>
              <a:gs pos="42999">
                <a:schemeClr val="tx2">
                  <a:lumMod val="60000"/>
                  <a:lumOff val="40000"/>
                </a:schemeClr>
              </a:gs>
              <a:gs pos="58000">
                <a:schemeClr val="tx2">
                  <a:lumMod val="75000"/>
                </a:schemeClr>
              </a:gs>
              <a:gs pos="72000">
                <a:schemeClr val="tx2">
                  <a:lumMod val="50000"/>
                </a:schemeClr>
              </a:gs>
              <a:gs pos="87000">
                <a:schemeClr val="tx2">
                  <a:lumMod val="50000"/>
                </a:schemeClr>
              </a:gs>
              <a:gs pos="100000">
                <a:schemeClr val="tx2">
                  <a:lumMod val="5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677"/>
          </a:p>
        </p:txBody>
      </p:sp>
      <p:sp>
        <p:nvSpPr>
          <p:cNvPr id="54" name="53 CuadroTexto"/>
          <p:cNvSpPr txBox="1"/>
          <p:nvPr/>
        </p:nvSpPr>
        <p:spPr>
          <a:xfrm>
            <a:off x="2032036" y="699704"/>
            <a:ext cx="4840983" cy="32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524" b="1" dirty="0">
                <a:solidFill>
                  <a:srgbClr val="385D8A"/>
                </a:solidFill>
              </a:rPr>
              <a:t>ESQUEMA DE EJECUCIÓN</a:t>
            </a:r>
          </a:p>
        </p:txBody>
      </p:sp>
      <p:pic>
        <p:nvPicPr>
          <p:cNvPr id="2" name="Picture 3" descr="C:\Users\Eduardo\Documents\ROMPECABEZAS\1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314" y="1222480"/>
            <a:ext cx="1849094" cy="258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Eduardo\Documents\ROMPECABEZAS\2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301" y="2522942"/>
            <a:ext cx="1224542" cy="129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Eduardo\Documents\ROMPECABEZAS\3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071" y="3069881"/>
            <a:ext cx="1117584" cy="75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Eduardo\Documents\ROMPECABEZAS\4.jpg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417" y="2727692"/>
            <a:ext cx="1762752" cy="1087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Eduardo\Documents\ROMPECABEZAS\5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731" y="2280657"/>
            <a:ext cx="1193285" cy="78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Eduardo\Documents\ROMPECABEZAS\6.jp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375" y="1242800"/>
            <a:ext cx="792469" cy="1158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9" descr="C:\Users\Eduardo\Documents\ROMPECABEZAS\7.jpg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496" y="2158739"/>
            <a:ext cx="1141132" cy="54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C:\Users\Eduardo\Documents\ROMPECABEZAS\8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628" y="1242800"/>
            <a:ext cx="1300462" cy="91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C:\Users\Eduardo\Documents\ROMPECABEZAS\9.jpg"/>
          <p:cNvPicPr>
            <a:picLocks noChangeAspect="1" noChangeArrowheads="1"/>
          </p:cNvPicPr>
          <p:nvPr/>
        </p:nvPicPr>
        <p:blipFill rotWithShape="1">
          <a:blip r:embed="rId17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/>
          <a:stretch/>
        </p:blipFill>
        <p:spPr bwMode="auto">
          <a:xfrm>
            <a:off x="4064007" y="1811484"/>
            <a:ext cx="2113251" cy="97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3" descr="C:\Users\Eduardo\Documents\ROMPECABEZAS\10.jpg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A0D2E9"/>
              </a:clrFrom>
              <a:clrTo>
                <a:srgbClr val="A0D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190" y="1216463"/>
            <a:ext cx="1518916" cy="152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56 CuadroTexto"/>
          <p:cNvSpPr txBox="1"/>
          <p:nvPr/>
        </p:nvSpPr>
        <p:spPr>
          <a:xfrm>
            <a:off x="67193" y="4022750"/>
            <a:ext cx="1629767" cy="4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C</a:t>
            </a:r>
            <a:r>
              <a:rPr lang="es-MX" sz="903" b="1" dirty="0">
                <a:solidFill>
                  <a:srgbClr val="FF0000"/>
                </a:solidFill>
              </a:rPr>
              <a:t>UBIERTA DE </a:t>
            </a:r>
            <a:r>
              <a:rPr lang="es-MX" sz="1129" b="1" dirty="0">
                <a:solidFill>
                  <a:srgbClr val="FF0000"/>
                </a:solidFill>
              </a:rPr>
              <a:t>S</a:t>
            </a:r>
            <a:r>
              <a:rPr lang="es-MX" sz="903" b="1" dirty="0">
                <a:solidFill>
                  <a:srgbClr val="FF0000"/>
                </a:solidFill>
              </a:rPr>
              <a:t>ELECCIÓN DE </a:t>
            </a:r>
            <a:r>
              <a:rPr lang="es-MX" sz="1129" b="1" dirty="0">
                <a:solidFill>
                  <a:srgbClr val="FF0000"/>
                </a:solidFill>
              </a:rPr>
              <a:t>I</a:t>
            </a:r>
            <a:r>
              <a:rPr lang="es-MX" sz="903" b="1" dirty="0">
                <a:solidFill>
                  <a:srgbClr val="FF0000"/>
                </a:solidFill>
              </a:rPr>
              <a:t>MPORTACIÓN 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36513" y="5930655"/>
            <a:ext cx="1629767" cy="4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E</a:t>
            </a:r>
            <a:r>
              <a:rPr lang="es-MX" sz="903" b="1" dirty="0">
                <a:solidFill>
                  <a:srgbClr val="FF0000"/>
                </a:solidFill>
              </a:rPr>
              <a:t>DIFICIO DE </a:t>
            </a:r>
            <a:r>
              <a:rPr lang="es-MX" sz="1129" b="1" dirty="0">
                <a:solidFill>
                  <a:srgbClr val="FF0000"/>
                </a:solidFill>
              </a:rPr>
              <a:t>S</a:t>
            </a:r>
            <a:r>
              <a:rPr lang="es-MX" sz="903" b="1" dirty="0">
                <a:solidFill>
                  <a:srgbClr val="FF0000"/>
                </a:solidFill>
              </a:rPr>
              <a:t>ELECCIÓN DE </a:t>
            </a:r>
            <a:r>
              <a:rPr lang="es-MX" sz="1129" b="1" dirty="0">
                <a:solidFill>
                  <a:srgbClr val="FF0000"/>
                </a:solidFill>
              </a:rPr>
              <a:t>I</a:t>
            </a:r>
            <a:r>
              <a:rPr lang="es-MX" sz="903" b="1" dirty="0">
                <a:solidFill>
                  <a:srgbClr val="FF0000"/>
                </a:solidFill>
              </a:rPr>
              <a:t>MPORTACIÓN 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2519709" y="6017933"/>
            <a:ext cx="1629767" cy="4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E</a:t>
            </a:r>
            <a:r>
              <a:rPr lang="es-MX" sz="903" b="1" dirty="0">
                <a:solidFill>
                  <a:srgbClr val="FF0000"/>
                </a:solidFill>
              </a:rPr>
              <a:t>DIFICIO DE </a:t>
            </a:r>
            <a:r>
              <a:rPr lang="es-MX" sz="1129" b="1" dirty="0">
                <a:solidFill>
                  <a:srgbClr val="FF0000"/>
                </a:solidFill>
              </a:rPr>
              <a:t>C</a:t>
            </a:r>
            <a:r>
              <a:rPr lang="es-MX" sz="903" b="1" dirty="0">
                <a:solidFill>
                  <a:srgbClr val="FF0000"/>
                </a:solidFill>
              </a:rPr>
              <a:t>ONTROL DE   </a:t>
            </a:r>
            <a:r>
              <a:rPr lang="es-MX" sz="1129" b="1" dirty="0">
                <a:solidFill>
                  <a:srgbClr val="FF0000"/>
                </a:solidFill>
              </a:rPr>
              <a:t>S</a:t>
            </a:r>
            <a:r>
              <a:rPr lang="es-MX" sz="903" b="1" dirty="0">
                <a:solidFill>
                  <a:srgbClr val="FF0000"/>
                </a:solidFill>
              </a:rPr>
              <a:t>ALIDA DE </a:t>
            </a:r>
            <a:r>
              <a:rPr lang="es-MX" sz="1129" b="1" dirty="0">
                <a:solidFill>
                  <a:srgbClr val="FF0000"/>
                </a:solidFill>
              </a:rPr>
              <a:t>I</a:t>
            </a:r>
            <a:r>
              <a:rPr lang="es-MX" sz="903" b="1" dirty="0">
                <a:solidFill>
                  <a:srgbClr val="FF0000"/>
                </a:solidFill>
              </a:rPr>
              <a:t>MPORTACIÓN</a:t>
            </a:r>
          </a:p>
        </p:txBody>
      </p:sp>
      <p:pic>
        <p:nvPicPr>
          <p:cNvPr id="61" name="Picture 12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23"/>
          <a:stretch/>
        </p:blipFill>
        <p:spPr bwMode="auto">
          <a:xfrm>
            <a:off x="7365083" y="5144185"/>
            <a:ext cx="1656935" cy="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61 CuadroTexto"/>
          <p:cNvSpPr txBox="1"/>
          <p:nvPr/>
        </p:nvSpPr>
        <p:spPr>
          <a:xfrm>
            <a:off x="4958075" y="6017933"/>
            <a:ext cx="1629767" cy="4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M</a:t>
            </a:r>
            <a:r>
              <a:rPr lang="es-MX" sz="903" b="1" dirty="0">
                <a:solidFill>
                  <a:srgbClr val="FF0000"/>
                </a:solidFill>
              </a:rPr>
              <a:t>ODULOS DE </a:t>
            </a:r>
            <a:r>
              <a:rPr lang="es-MX" sz="1129" b="1" dirty="0">
                <a:solidFill>
                  <a:srgbClr val="FF0000"/>
                </a:solidFill>
              </a:rPr>
              <a:t>C</a:t>
            </a:r>
            <a:r>
              <a:rPr lang="es-MX" sz="903" b="1" dirty="0">
                <a:solidFill>
                  <a:srgbClr val="FF0000"/>
                </a:solidFill>
              </a:rPr>
              <a:t>ONTROL DE   </a:t>
            </a:r>
            <a:r>
              <a:rPr lang="es-MX" sz="1129" b="1" dirty="0">
                <a:solidFill>
                  <a:srgbClr val="FF0000"/>
                </a:solidFill>
              </a:rPr>
              <a:t>S</a:t>
            </a:r>
            <a:r>
              <a:rPr lang="es-MX" sz="903" b="1" dirty="0">
                <a:solidFill>
                  <a:srgbClr val="FF0000"/>
                </a:solidFill>
              </a:rPr>
              <a:t>ALIDA DE </a:t>
            </a:r>
            <a:r>
              <a:rPr lang="es-MX" sz="1129" b="1" dirty="0">
                <a:solidFill>
                  <a:srgbClr val="FF0000"/>
                </a:solidFill>
              </a:rPr>
              <a:t>I</a:t>
            </a:r>
            <a:r>
              <a:rPr lang="es-MX" sz="903" b="1" dirty="0">
                <a:solidFill>
                  <a:srgbClr val="FF0000"/>
                </a:solidFill>
              </a:rPr>
              <a:t>MPORTACIÓN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7452566" y="2455833"/>
            <a:ext cx="1629767" cy="4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29" b="1" dirty="0">
                <a:solidFill>
                  <a:srgbClr val="FF0000"/>
                </a:solidFill>
              </a:rPr>
              <a:t>A</a:t>
            </a:r>
            <a:r>
              <a:rPr lang="es-MX" sz="903" b="1" dirty="0">
                <a:solidFill>
                  <a:srgbClr val="FF0000"/>
                </a:solidFill>
              </a:rPr>
              <a:t>NDADORES  Y </a:t>
            </a:r>
            <a:r>
              <a:rPr lang="es-MX" sz="1129" b="1" dirty="0">
                <a:solidFill>
                  <a:srgbClr val="FF0000"/>
                </a:solidFill>
              </a:rPr>
              <a:t>A</a:t>
            </a:r>
            <a:r>
              <a:rPr lang="es-MX" sz="903" b="1" dirty="0">
                <a:solidFill>
                  <a:srgbClr val="FF0000"/>
                </a:solidFill>
              </a:rPr>
              <a:t>REAS </a:t>
            </a:r>
            <a:r>
              <a:rPr lang="es-MX" sz="1129" b="1" dirty="0">
                <a:solidFill>
                  <a:srgbClr val="FF0000"/>
                </a:solidFill>
              </a:rPr>
              <a:t>V</a:t>
            </a:r>
            <a:r>
              <a:rPr lang="es-MX" sz="903" b="1" dirty="0">
                <a:solidFill>
                  <a:srgbClr val="FF0000"/>
                </a:solidFill>
              </a:rPr>
              <a:t>ERDES</a:t>
            </a:r>
          </a:p>
        </p:txBody>
      </p:sp>
      <p:sp>
        <p:nvSpPr>
          <p:cNvPr id="41" name="CuadroTexto 40"/>
          <p:cNvSpPr txBox="1"/>
          <p:nvPr/>
        </p:nvSpPr>
        <p:spPr>
          <a:xfrm>
            <a:off x="156754" y="117567"/>
            <a:ext cx="484632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b="1" dirty="0" smtClean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Etapas de ejecución </a:t>
            </a:r>
            <a:endParaRPr lang="es-MX" sz="1700" b="1" dirty="0">
              <a:solidFill>
                <a:schemeClr val="bg1">
                  <a:lumMod val="95000"/>
                </a:schemeClr>
              </a:solidFill>
              <a:latin typeface="Soberana Sans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19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  <p:bldP spid="14" grpId="0"/>
      <p:bldP spid="20" grpId="0"/>
      <p:bldP spid="29" grpId="0"/>
      <p:bldP spid="39" grpId="0"/>
      <p:bldP spid="40" grpId="0" animBg="1"/>
      <p:bldP spid="46" grpId="0"/>
      <p:bldP spid="57" grpId="0"/>
      <p:bldP spid="59" grpId="0"/>
      <p:bldP spid="60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156754" y="117567"/>
            <a:ext cx="48463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b="1" dirty="0" smtClean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Programación de etapas</a:t>
            </a:r>
            <a:endParaRPr lang="es-MX" sz="1700" b="1" dirty="0">
              <a:solidFill>
                <a:schemeClr val="bg1">
                  <a:lumMod val="95000"/>
                </a:schemeClr>
              </a:solidFill>
              <a:latin typeface="Soberana Sans" panose="02000000000000000000" pitchFamily="50" charset="0"/>
            </a:endParaRPr>
          </a:p>
          <a:p>
            <a:r>
              <a:rPr lang="es-MX" sz="1700" b="1" dirty="0" smtClean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 </a:t>
            </a:r>
            <a:endParaRPr lang="es-MX" sz="1700" b="1" dirty="0">
              <a:solidFill>
                <a:schemeClr val="bg1">
                  <a:lumMod val="95000"/>
                </a:schemeClr>
              </a:solidFill>
              <a:latin typeface="Soberana Sans" panose="02000000000000000000" pitchFamily="50" charset="0"/>
            </a:endParaRP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138130"/>
              </p:ext>
            </p:extLst>
          </p:nvPr>
        </p:nvGraphicFramePr>
        <p:xfrm>
          <a:off x="309932" y="1213659"/>
          <a:ext cx="8594081" cy="4522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Hoja de cálculo" r:id="rId3" imgW="12496928" imgH="5838932" progId="Excel.Sheet.12">
                  <p:embed/>
                </p:oleObj>
              </mc:Choice>
              <mc:Fallback>
                <p:oleObj name="Hoja de cálculo" r:id="rId3" imgW="12496928" imgH="583893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9932" y="1213659"/>
                        <a:ext cx="8594081" cy="45221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800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56754" y="117567"/>
            <a:ext cx="484632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b="1" dirty="0" smtClean="0">
                <a:solidFill>
                  <a:schemeClr val="bg1">
                    <a:lumMod val="95000"/>
                  </a:schemeClr>
                </a:solidFill>
                <a:latin typeface="Soberana Sans" panose="02000000000000000000" pitchFamily="50" charset="0"/>
              </a:rPr>
              <a:t>Plan de Contingencia</a:t>
            </a:r>
            <a:endParaRPr lang="es-MX" sz="1700" b="1" dirty="0">
              <a:solidFill>
                <a:schemeClr val="bg1">
                  <a:lumMod val="95000"/>
                </a:schemeClr>
              </a:solidFill>
              <a:latin typeface="Soberana Sans" panose="02000000000000000000" pitchFamily="50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27017" y="1306286"/>
            <a:ext cx="7393577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dirty="0">
                <a:latin typeface="Soberana Sans" panose="02000000000000000000" pitchFamily="50" charset="0"/>
              </a:rPr>
              <a:t>Dentro del Plan de Contingencia que se tiene previsto implementar por parte de la Aduana de Ciudad Reynosa ante cualquier eventualidad, se </a:t>
            </a:r>
            <a:r>
              <a:rPr lang="es-MX" sz="1400" dirty="0" smtClean="0">
                <a:latin typeface="Soberana Sans" panose="02000000000000000000" pitchFamily="50" charset="0"/>
              </a:rPr>
              <a:t>tiene lo </a:t>
            </a:r>
            <a:r>
              <a:rPr lang="es-MX" sz="1400" dirty="0">
                <a:latin typeface="Soberana Sans" panose="02000000000000000000" pitchFamily="50" charset="0"/>
              </a:rPr>
              <a:t>siguiente:</a:t>
            </a:r>
          </a:p>
          <a:p>
            <a:pPr algn="just"/>
            <a:r>
              <a:rPr lang="es-MX" sz="1400" dirty="0">
                <a:latin typeface="Soberana Sans" panose="02000000000000000000" pitchFamily="50" charset="0"/>
              </a:rPr>
              <a:t> 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Soberana Sans" panose="02000000000000000000" pitchFamily="50" charset="0"/>
              </a:rPr>
              <a:t>Extender horarios de operación para vehículos de carga en importación y exportación.</a:t>
            </a:r>
          </a:p>
          <a:p>
            <a:pPr lvl="0" algn="just"/>
            <a:endParaRPr lang="es-MX" sz="1400" dirty="0">
              <a:latin typeface="Soberana Sans" panose="02000000000000000000" pitchFamily="50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MX" sz="1400" dirty="0" smtClean="0">
                <a:latin typeface="Soberana Sans" panose="02000000000000000000" pitchFamily="50" charset="0"/>
              </a:rPr>
              <a:t>Habilitar </a:t>
            </a:r>
            <a:r>
              <a:rPr lang="es-MX" sz="1400" dirty="0">
                <a:latin typeface="Soberana Sans" panose="02000000000000000000" pitchFamily="50" charset="0"/>
              </a:rPr>
              <a:t>la Aduana de Matamoros (Sección Aduanera Lucio Blanco- Los Indios) como “Aduana Alterna” idónea para atender las operaciones de carga desviadas del Puente Internacional Nuevo </a:t>
            </a:r>
            <a:r>
              <a:rPr lang="es-MX" sz="1400" dirty="0" smtClean="0">
                <a:latin typeface="Soberana Sans" panose="02000000000000000000" pitchFamily="50" charset="0"/>
              </a:rPr>
              <a:t>Amanecer-Pharr</a:t>
            </a:r>
            <a:endParaRPr lang="es-MX" sz="1400" dirty="0">
              <a:latin typeface="Soberana Sans" panose="02000000000000000000" pitchFamily="50" charset="0"/>
            </a:endParaRPr>
          </a:p>
          <a:p>
            <a:pPr algn="just"/>
            <a:endParaRPr lang="es-MX" sz="1400" dirty="0">
              <a:latin typeface="Soberana Sans" panose="02000000000000000000" pitchFamily="50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Soberana Sans" panose="02000000000000000000" pitchFamily="50" charset="0"/>
              </a:rPr>
              <a:t>Utilizar la Sección Aduanera “Las Flores – Progreso”, para despachar sólo operaciones de empresas </a:t>
            </a:r>
            <a:r>
              <a:rPr lang="es-MX" sz="1400" dirty="0" smtClean="0">
                <a:latin typeface="Soberana Sans" panose="02000000000000000000" pitchFamily="50" charset="0"/>
              </a:rPr>
              <a:t>certificadas, </a:t>
            </a:r>
            <a:r>
              <a:rPr lang="es-MX" sz="1400" dirty="0">
                <a:latin typeface="Soberana Sans" panose="02000000000000000000" pitchFamily="50" charset="0"/>
              </a:rPr>
              <a:t>ya que no cuenta con la infraestructura apropiada para recibir un elevado número de tracto-camiones, ni CBP tiene la capacidad para inspeccionar operaciones con materiales </a:t>
            </a:r>
            <a:r>
              <a:rPr lang="es-MX" sz="1400" dirty="0" smtClean="0">
                <a:latin typeface="Soberana Sans" panose="02000000000000000000" pitchFamily="50" charset="0"/>
              </a:rPr>
              <a:t>peligrosos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s-MX" sz="1400" dirty="0">
              <a:latin typeface="Soberana Sans" panose="02000000000000000000" pitchFamily="50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MX" sz="1400" dirty="0" smtClean="0">
                <a:latin typeface="Soberana Sans" panose="02000000000000000000" pitchFamily="50" charset="0"/>
              </a:rPr>
              <a:t>Utilizar el Puente Internacional Anzalduas, para despachar las operaciones de vacíos de importación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s-MX" sz="1400" dirty="0">
              <a:latin typeface="Soberana Sans" panose="02000000000000000000" pitchFamily="50" charset="0"/>
            </a:endParaRPr>
          </a:p>
          <a:p>
            <a:endParaRPr lang="es-MX" dirty="0">
              <a:latin typeface="Soberana Sans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68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27000" y="113471"/>
            <a:ext cx="594625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es-ES_tradnl" sz="1700" dirty="0" smtClean="0">
                <a:solidFill>
                  <a:schemeClr val="bg1"/>
                </a:solidFill>
                <a:latin typeface="Soberana Sans" pitchFamily="50" charset="0"/>
              </a:rPr>
              <a:t>Descripción del proyecto: </a:t>
            </a:r>
            <a:endParaRPr lang="es-ES_tradnl" sz="1700" dirty="0">
              <a:solidFill>
                <a:schemeClr val="bg1"/>
              </a:solidFill>
              <a:latin typeface="Soberana Sans" pitchFamily="50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518612" y="673100"/>
            <a:ext cx="792934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MX" sz="1400" b="1" dirty="0" smtClean="0">
              <a:latin typeface="Soberana Sans" pitchFamily="50" charset="0"/>
            </a:endParaRPr>
          </a:p>
          <a:p>
            <a:pPr algn="just"/>
            <a:r>
              <a:rPr lang="es-MX" sz="1400" b="1" dirty="0" smtClean="0">
                <a:latin typeface="Soberana Sans" pitchFamily="50" charset="0"/>
              </a:rPr>
              <a:t>Objetivo:</a:t>
            </a:r>
            <a:r>
              <a:rPr lang="es-MX" sz="1400" b="1" dirty="0" smtClean="0">
                <a:solidFill>
                  <a:srgbClr val="FF0000"/>
                </a:solidFill>
                <a:latin typeface="Soberana Sans" pitchFamily="50" charset="0"/>
              </a:rPr>
              <a:t> </a:t>
            </a:r>
            <a:r>
              <a:rPr lang="es-MX" sz="1400" b="1" dirty="0" smtClean="0">
                <a:solidFill>
                  <a:srgbClr val="007635"/>
                </a:solidFill>
                <a:latin typeface="Soberana Sans" pitchFamily="50" charset="0"/>
                <a:cs typeface="Arial" charset="0"/>
              </a:rPr>
              <a:t> </a:t>
            </a:r>
            <a:r>
              <a:rPr lang="es-MX" sz="1400" dirty="0" smtClean="0">
                <a:latin typeface="Soberana Sans" pitchFamily="50" charset="0"/>
                <a:cs typeface="Arial" charset="0"/>
              </a:rPr>
              <a:t>Modernizar las áreas de importación y exportación, así como de vehículos ligeros del cruce fronterizo Reynosa-</a:t>
            </a:r>
            <a:r>
              <a:rPr lang="es-MX" sz="1400" dirty="0" err="1" smtClean="0">
                <a:latin typeface="Soberana Sans" pitchFamily="50" charset="0"/>
                <a:cs typeface="Arial" charset="0"/>
              </a:rPr>
              <a:t>Pharr</a:t>
            </a:r>
            <a:r>
              <a:rPr lang="es-MX" sz="1400" dirty="0" smtClean="0">
                <a:latin typeface="Soberana Sans" pitchFamily="50" charset="0"/>
                <a:cs typeface="Arial" charset="0"/>
              </a:rPr>
              <a:t>, para facilitar el despacho aduanero y agilizar el cruce de mercancías y vehículos.</a:t>
            </a:r>
            <a:endParaRPr lang="es-MX" sz="1400" dirty="0" smtClean="0">
              <a:latin typeface="Soberana Sans" pitchFamily="50" charset="0"/>
            </a:endParaRPr>
          </a:p>
          <a:p>
            <a:pPr algn="just"/>
            <a:endParaRPr lang="es-MX" sz="1400" dirty="0" smtClean="0">
              <a:latin typeface="Soberana Sans" pitchFamily="50" charset="0"/>
            </a:endParaRPr>
          </a:p>
          <a:p>
            <a:pPr algn="just"/>
            <a:endParaRPr lang="es-ES_tradnl" sz="1400" b="1" dirty="0" smtClean="0">
              <a:latin typeface="Soberana Sans" pitchFamily="50" charset="0"/>
            </a:endParaRPr>
          </a:p>
          <a:p>
            <a:pPr lvl="0"/>
            <a:r>
              <a:rPr lang="es-MX" sz="1400" b="1" dirty="0" smtClean="0">
                <a:latin typeface="Soberana Sans" pitchFamily="50" charset="0"/>
                <a:cs typeface="Arial" charset="0"/>
              </a:rPr>
              <a:t>Justificación:</a:t>
            </a:r>
            <a:r>
              <a:rPr lang="es-MX" sz="1400" dirty="0" smtClean="0">
                <a:latin typeface="Soberana Sans" pitchFamily="50" charset="0"/>
                <a:cs typeface="Arial" charset="0"/>
              </a:rPr>
              <a:t> </a:t>
            </a:r>
          </a:p>
          <a:p>
            <a:pPr lvl="0" algn="just"/>
            <a:endParaRPr lang="es-MX" sz="1400" dirty="0" smtClean="0">
              <a:latin typeface="Soberana Sans" pitchFamily="50" charset="0"/>
              <a:cs typeface="Arial" charset="0"/>
            </a:endParaRPr>
          </a:p>
          <a:p>
            <a:pPr marL="342900" lvl="0" indent="-342900" algn="just">
              <a:buFont typeface="+mj-lt"/>
              <a:buAutoNum type="arabicParenR"/>
            </a:pPr>
            <a:r>
              <a:rPr lang="es-MX" sz="1400" dirty="0" smtClean="0">
                <a:latin typeface="Soberana Sans" pitchFamily="50" charset="0"/>
              </a:rPr>
              <a:t>El cruce </a:t>
            </a:r>
            <a:r>
              <a:rPr lang="es-ES_tradnl" sz="1400" dirty="0" smtClean="0">
                <a:latin typeface="Soberana Sans" pitchFamily="50" charset="0"/>
              </a:rPr>
              <a:t>de Reynosa-</a:t>
            </a:r>
            <a:r>
              <a:rPr lang="es-ES_tradnl" sz="1400" dirty="0" err="1" smtClean="0">
                <a:latin typeface="Soberana Sans" pitchFamily="50" charset="0"/>
              </a:rPr>
              <a:t>Pharr</a:t>
            </a:r>
            <a:r>
              <a:rPr lang="es-ES_tradnl" sz="1400" dirty="0" smtClean="0">
                <a:latin typeface="Soberana Sans" pitchFamily="50" charset="0"/>
              </a:rPr>
              <a:t> ocupa el 4to lugar en movimiento de carga de la frontera norte</a:t>
            </a:r>
            <a:r>
              <a:rPr lang="es-ES_tradnl" sz="1400" dirty="0" smtClean="0">
                <a:latin typeface="Soberana Sans" pitchFamily="50" charset="0"/>
                <a:cs typeface="Arial" charset="0"/>
              </a:rPr>
              <a:t>.</a:t>
            </a:r>
            <a:r>
              <a:rPr lang="es-MX" sz="1400" dirty="0">
                <a:latin typeface="Soberana Sans" pitchFamily="50" charset="0"/>
                <a:cs typeface="Arial" charset="0"/>
              </a:rPr>
              <a:t> </a:t>
            </a:r>
            <a:endParaRPr lang="es-MX" sz="1400" dirty="0" smtClean="0">
              <a:latin typeface="Soberana Sans" pitchFamily="50" charset="0"/>
              <a:cs typeface="Arial" charset="0"/>
            </a:endParaRPr>
          </a:p>
          <a:p>
            <a:pPr marL="342900" lvl="0" indent="-342900" algn="just">
              <a:buFont typeface="+mj-lt"/>
              <a:buAutoNum type="arabicParenR"/>
            </a:pPr>
            <a:endParaRPr lang="es-MX" sz="1400" dirty="0" smtClean="0">
              <a:latin typeface="Soberana Sans" pitchFamily="50" charset="0"/>
              <a:cs typeface="Arial" charset="0"/>
            </a:endParaRPr>
          </a:p>
          <a:p>
            <a:pPr marL="342900" lvl="0" indent="-342900" algn="just">
              <a:buFont typeface="+mj-lt"/>
              <a:buAutoNum type="arabicParenR"/>
            </a:pPr>
            <a:r>
              <a:rPr lang="es-MX" sz="1400" dirty="0" smtClean="0">
                <a:latin typeface="Soberana Sans" pitchFamily="50" charset="0"/>
                <a:cs typeface="Arial" charset="0"/>
              </a:rPr>
              <a:t>En </a:t>
            </a:r>
            <a:r>
              <a:rPr lang="es-MX" sz="1400" dirty="0">
                <a:latin typeface="Soberana Sans" pitchFamily="50" charset="0"/>
                <a:cs typeface="Arial" charset="0"/>
              </a:rPr>
              <a:t>lo que respecta al aforo de vehículos ligeros, </a:t>
            </a:r>
            <a:r>
              <a:rPr lang="es-MX" sz="1400" dirty="0" smtClean="0">
                <a:latin typeface="Soberana Sans" pitchFamily="50" charset="0"/>
                <a:cs typeface="Arial" charset="0"/>
              </a:rPr>
              <a:t>ocupa </a:t>
            </a:r>
            <a:r>
              <a:rPr lang="es-MX" sz="1400" dirty="0">
                <a:latin typeface="Soberana Sans" pitchFamily="50" charset="0"/>
                <a:cs typeface="Arial" charset="0"/>
              </a:rPr>
              <a:t>el </a:t>
            </a:r>
            <a:r>
              <a:rPr lang="es-MX" sz="1400" dirty="0" smtClean="0">
                <a:latin typeface="Soberana Sans" pitchFamily="50" charset="0"/>
                <a:cs typeface="Arial" charset="0"/>
              </a:rPr>
              <a:t>3er </a:t>
            </a:r>
            <a:r>
              <a:rPr lang="es-MX" sz="1400" dirty="0">
                <a:latin typeface="Soberana Sans" pitchFamily="50" charset="0"/>
                <a:cs typeface="Arial" charset="0"/>
              </a:rPr>
              <a:t>lugar de la región</a:t>
            </a:r>
            <a:r>
              <a:rPr lang="es-MX" sz="1400" dirty="0" smtClean="0">
                <a:latin typeface="Soberana Sans" pitchFamily="50" charset="0"/>
                <a:cs typeface="Arial" charset="0"/>
              </a:rPr>
              <a:t>.</a:t>
            </a:r>
            <a:endParaRPr lang="es-ES_tradnl" sz="1400" dirty="0" smtClean="0">
              <a:latin typeface="Soberana Sans" pitchFamily="50" charset="0"/>
              <a:cs typeface="Arial" charset="0"/>
            </a:endParaRPr>
          </a:p>
          <a:p>
            <a:pPr marL="342900" indent="-342900" algn="just">
              <a:buFont typeface="+mj-lt"/>
              <a:buAutoNum type="arabicParenR"/>
            </a:pPr>
            <a:endParaRPr lang="es-MX" sz="1400" dirty="0" smtClean="0">
              <a:latin typeface="Soberana Sans" pitchFamily="50" charset="0"/>
              <a:cs typeface="Arial" charset="0"/>
            </a:endParaRPr>
          </a:p>
          <a:p>
            <a:pPr marL="342900" indent="-342900" algn="just">
              <a:buFont typeface="+mj-lt"/>
              <a:buAutoNum type="arabicParenR"/>
            </a:pPr>
            <a:r>
              <a:rPr lang="es-ES_tradnl" sz="1400" dirty="0" smtClean="0">
                <a:latin typeface="Soberana Sans" pitchFamily="50" charset="0"/>
                <a:cs typeface="Arial" charset="0"/>
              </a:rPr>
              <a:t>En los últimos 5 años ha aumentado el aforo de carga por esta aduana considerablemente.</a:t>
            </a:r>
          </a:p>
          <a:p>
            <a:pPr marL="342900" indent="-342900" algn="just">
              <a:buFont typeface="+mj-lt"/>
              <a:buAutoNum type="arabicParenR"/>
            </a:pPr>
            <a:endParaRPr lang="es-MX" sz="1400" dirty="0" smtClean="0">
              <a:latin typeface="Soberana Sans" pitchFamily="50" charset="0"/>
              <a:cs typeface="Arial" charset="0"/>
            </a:endParaRPr>
          </a:p>
          <a:p>
            <a:pPr marL="342900" indent="-342900" algn="just">
              <a:buFont typeface="+mj-lt"/>
              <a:buAutoNum type="arabicParenR"/>
            </a:pPr>
            <a:r>
              <a:rPr lang="es-ES_tradnl" sz="1400" dirty="0" smtClean="0">
                <a:latin typeface="Soberana Sans" pitchFamily="50" charset="0"/>
                <a:cs typeface="Arial" charset="0"/>
              </a:rPr>
              <a:t>Actualmente la capacidad es insuficiente para atender la operación y afecta </a:t>
            </a:r>
            <a:r>
              <a:rPr lang="es-MX" sz="1400" dirty="0" smtClean="0">
                <a:latin typeface="Soberana Sans" pitchFamily="50" charset="0"/>
                <a:cs typeface="Arial" charset="0"/>
              </a:rPr>
              <a:t>en promedio a 640,000 vehículos de carga y 960,000 vehículos ligeros que cruzan anualmente.</a:t>
            </a:r>
          </a:p>
          <a:p>
            <a:pPr marL="342900" indent="-342900" algn="just">
              <a:buFont typeface="+mj-lt"/>
              <a:buAutoNum type="arabicParenR"/>
            </a:pPr>
            <a:endParaRPr lang="es-MX" sz="1400" dirty="0" smtClean="0">
              <a:latin typeface="Soberana Sans" pitchFamily="50" charset="0"/>
              <a:cs typeface="Arial" charset="0"/>
            </a:endParaRPr>
          </a:p>
          <a:p>
            <a:pPr marL="342900" indent="-342900" algn="just">
              <a:buFont typeface="+mj-lt"/>
              <a:buAutoNum type="arabicParenR"/>
            </a:pPr>
            <a:r>
              <a:rPr lang="es-ES_tradnl" sz="1400" dirty="0" smtClean="0">
                <a:latin typeface="Soberana Sans" pitchFamily="50" charset="0"/>
                <a:cs typeface="Arial" charset="0"/>
              </a:rPr>
              <a:t>En el área de importación y exportación se genera congestión de tránsito, debido a cuellos de botella y falta de orden en la circulación del transporte de carga.</a:t>
            </a:r>
            <a:endParaRPr lang="es-MX" sz="1400" b="1" dirty="0">
              <a:latin typeface="Soberana Sans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31 Grupo"/>
          <p:cNvGrpSpPr/>
          <p:nvPr/>
        </p:nvGrpSpPr>
        <p:grpSpPr>
          <a:xfrm>
            <a:off x="381888" y="753400"/>
            <a:ext cx="8410575" cy="5616624"/>
            <a:chOff x="395536" y="548680"/>
            <a:chExt cx="8410575" cy="5616624"/>
          </a:xfrm>
        </p:grpSpPr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5536" y="548680"/>
              <a:ext cx="8410575" cy="561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34" name="33 Conector recto"/>
            <p:cNvCxnSpPr/>
            <p:nvPr/>
          </p:nvCxnSpPr>
          <p:spPr>
            <a:xfrm flipV="1">
              <a:off x="2483768" y="2348880"/>
              <a:ext cx="360040" cy="36004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34 Conector recto"/>
            <p:cNvCxnSpPr/>
            <p:nvPr/>
          </p:nvCxnSpPr>
          <p:spPr>
            <a:xfrm>
              <a:off x="4067944" y="3212976"/>
              <a:ext cx="864096" cy="864096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35 Conector recto"/>
            <p:cNvCxnSpPr/>
            <p:nvPr/>
          </p:nvCxnSpPr>
          <p:spPr>
            <a:xfrm flipV="1">
              <a:off x="2843808" y="2204864"/>
              <a:ext cx="1224136" cy="144016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36 Conector recto"/>
            <p:cNvCxnSpPr/>
            <p:nvPr/>
          </p:nvCxnSpPr>
          <p:spPr>
            <a:xfrm flipV="1">
              <a:off x="4067944" y="2132856"/>
              <a:ext cx="288032" cy="108012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37 Conector recto"/>
            <p:cNvCxnSpPr/>
            <p:nvPr/>
          </p:nvCxnSpPr>
          <p:spPr>
            <a:xfrm flipV="1">
              <a:off x="4067944" y="2132856"/>
              <a:ext cx="288032" cy="72008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38 Conector recto"/>
            <p:cNvCxnSpPr/>
            <p:nvPr/>
          </p:nvCxnSpPr>
          <p:spPr>
            <a:xfrm flipV="1">
              <a:off x="4932040" y="3429000"/>
              <a:ext cx="1512168" cy="648072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Conector recto"/>
            <p:cNvCxnSpPr/>
            <p:nvPr/>
          </p:nvCxnSpPr>
          <p:spPr>
            <a:xfrm flipH="1">
              <a:off x="3779912" y="2996952"/>
              <a:ext cx="72008" cy="36004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40 Conector recto"/>
            <p:cNvCxnSpPr/>
            <p:nvPr/>
          </p:nvCxnSpPr>
          <p:spPr>
            <a:xfrm>
              <a:off x="2483768" y="2708920"/>
              <a:ext cx="1080120" cy="144016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Conector recto"/>
            <p:cNvCxnSpPr/>
            <p:nvPr/>
          </p:nvCxnSpPr>
          <p:spPr>
            <a:xfrm>
              <a:off x="3563888" y="2852936"/>
              <a:ext cx="288032" cy="144016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42 Conector recto"/>
            <p:cNvCxnSpPr/>
            <p:nvPr/>
          </p:nvCxnSpPr>
          <p:spPr>
            <a:xfrm>
              <a:off x="3779912" y="3356992"/>
              <a:ext cx="1008112" cy="1008112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Conector recto"/>
            <p:cNvCxnSpPr/>
            <p:nvPr/>
          </p:nvCxnSpPr>
          <p:spPr>
            <a:xfrm>
              <a:off x="4788024" y="4365104"/>
              <a:ext cx="72008" cy="18002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44 Conector recto"/>
            <p:cNvCxnSpPr/>
            <p:nvPr/>
          </p:nvCxnSpPr>
          <p:spPr>
            <a:xfrm>
              <a:off x="4932040" y="4077072"/>
              <a:ext cx="144016" cy="2088232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Conector recto"/>
            <p:cNvCxnSpPr/>
            <p:nvPr/>
          </p:nvCxnSpPr>
          <p:spPr>
            <a:xfrm flipH="1" flipV="1">
              <a:off x="5148064" y="4365104"/>
              <a:ext cx="288032" cy="1800200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46 Conector recto"/>
            <p:cNvCxnSpPr/>
            <p:nvPr/>
          </p:nvCxnSpPr>
          <p:spPr>
            <a:xfrm flipV="1">
              <a:off x="5148064" y="3573016"/>
              <a:ext cx="1800200" cy="792088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47 Conector recto"/>
            <p:cNvCxnSpPr/>
            <p:nvPr/>
          </p:nvCxnSpPr>
          <p:spPr>
            <a:xfrm>
              <a:off x="7092280" y="2348880"/>
              <a:ext cx="1368152" cy="864096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48 Conector recto"/>
            <p:cNvCxnSpPr/>
            <p:nvPr/>
          </p:nvCxnSpPr>
          <p:spPr>
            <a:xfrm>
              <a:off x="6948264" y="3573016"/>
              <a:ext cx="1512168" cy="72008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49 Conector recto"/>
            <p:cNvCxnSpPr/>
            <p:nvPr/>
          </p:nvCxnSpPr>
          <p:spPr>
            <a:xfrm>
              <a:off x="8460432" y="3212976"/>
              <a:ext cx="0" cy="432048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50 Conector recto"/>
            <p:cNvCxnSpPr/>
            <p:nvPr/>
          </p:nvCxnSpPr>
          <p:spPr>
            <a:xfrm flipV="1">
              <a:off x="6444208" y="2852936"/>
              <a:ext cx="216024" cy="576064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51 Conector recto"/>
            <p:cNvCxnSpPr/>
            <p:nvPr/>
          </p:nvCxnSpPr>
          <p:spPr>
            <a:xfrm flipH="1" flipV="1">
              <a:off x="6300192" y="2348880"/>
              <a:ext cx="360040" cy="504056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52 Conector recto"/>
            <p:cNvCxnSpPr/>
            <p:nvPr/>
          </p:nvCxnSpPr>
          <p:spPr>
            <a:xfrm>
              <a:off x="4985968" y="2060848"/>
              <a:ext cx="2106312" cy="288032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53 Conector recto"/>
            <p:cNvCxnSpPr/>
            <p:nvPr/>
          </p:nvCxnSpPr>
          <p:spPr>
            <a:xfrm>
              <a:off x="5868144" y="2348880"/>
              <a:ext cx="432048" cy="0"/>
            </a:xfrm>
            <a:prstGeom prst="line">
              <a:avLst/>
            </a:prstGeom>
            <a:ln w="412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54 CuadroTexto"/>
            <p:cNvSpPr txBox="1"/>
            <p:nvPr/>
          </p:nvSpPr>
          <p:spPr>
            <a:xfrm>
              <a:off x="2292824" y="1700808"/>
              <a:ext cx="18471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b="1" dirty="0" smtClean="0">
                  <a:solidFill>
                    <a:schemeClr val="bg1"/>
                  </a:solidFill>
                </a:rPr>
                <a:t>Zona de Exportación</a:t>
              </a:r>
            </a:p>
          </p:txBody>
        </p:sp>
        <p:sp>
          <p:nvSpPr>
            <p:cNvPr id="56" name="55 CuadroTexto"/>
            <p:cNvSpPr txBox="1"/>
            <p:nvPr/>
          </p:nvSpPr>
          <p:spPr>
            <a:xfrm>
              <a:off x="6444208" y="1628800"/>
              <a:ext cx="20162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b="1" dirty="0" smtClean="0">
                  <a:solidFill>
                    <a:schemeClr val="bg1"/>
                  </a:solidFill>
                </a:rPr>
                <a:t>Zona de Importación</a:t>
              </a:r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4788024" y="1556792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600" b="1" dirty="0" smtClean="0">
                  <a:solidFill>
                    <a:schemeClr val="bg1"/>
                  </a:solidFill>
                </a:rPr>
                <a:t>Zona Administrativa</a:t>
              </a:r>
            </a:p>
          </p:txBody>
        </p:sp>
        <p:cxnSp>
          <p:nvCxnSpPr>
            <p:cNvPr id="58" name="57 Conector recto"/>
            <p:cNvCxnSpPr/>
            <p:nvPr/>
          </p:nvCxnSpPr>
          <p:spPr>
            <a:xfrm>
              <a:off x="5868144" y="2348880"/>
              <a:ext cx="36004" cy="295988"/>
            </a:xfrm>
            <a:prstGeom prst="line">
              <a:avLst/>
            </a:prstGeom>
            <a:ln w="412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58 Conector recto"/>
            <p:cNvCxnSpPr/>
            <p:nvPr/>
          </p:nvCxnSpPr>
          <p:spPr>
            <a:xfrm>
              <a:off x="5868144" y="2636912"/>
              <a:ext cx="648072" cy="0"/>
            </a:xfrm>
            <a:prstGeom prst="line">
              <a:avLst/>
            </a:prstGeom>
            <a:ln w="412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59 Conector recto"/>
            <p:cNvCxnSpPr/>
            <p:nvPr/>
          </p:nvCxnSpPr>
          <p:spPr>
            <a:xfrm flipV="1">
              <a:off x="5004048" y="3140968"/>
              <a:ext cx="288032" cy="864096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"/>
            <p:cNvCxnSpPr/>
            <p:nvPr/>
          </p:nvCxnSpPr>
          <p:spPr>
            <a:xfrm flipH="1" flipV="1">
              <a:off x="4355976" y="3429000"/>
              <a:ext cx="648072" cy="576064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61 Conector recto"/>
            <p:cNvCxnSpPr/>
            <p:nvPr/>
          </p:nvCxnSpPr>
          <p:spPr>
            <a:xfrm flipV="1">
              <a:off x="4355976" y="3068960"/>
              <a:ext cx="0" cy="360040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62 Conector recto"/>
            <p:cNvCxnSpPr/>
            <p:nvPr/>
          </p:nvCxnSpPr>
          <p:spPr>
            <a:xfrm flipV="1">
              <a:off x="4355976" y="2420888"/>
              <a:ext cx="144016" cy="648072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63 Conector recto"/>
            <p:cNvCxnSpPr/>
            <p:nvPr/>
          </p:nvCxnSpPr>
          <p:spPr>
            <a:xfrm flipV="1">
              <a:off x="5292080" y="3068960"/>
              <a:ext cx="144016" cy="72008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64 Conector recto"/>
            <p:cNvCxnSpPr/>
            <p:nvPr/>
          </p:nvCxnSpPr>
          <p:spPr>
            <a:xfrm flipH="1">
              <a:off x="6084168" y="2924944"/>
              <a:ext cx="432048" cy="576064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65 Conector recto"/>
            <p:cNvCxnSpPr/>
            <p:nvPr/>
          </p:nvCxnSpPr>
          <p:spPr>
            <a:xfrm flipH="1" flipV="1">
              <a:off x="6300192" y="2636912"/>
              <a:ext cx="216024" cy="288032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66 Conector recto"/>
            <p:cNvCxnSpPr/>
            <p:nvPr/>
          </p:nvCxnSpPr>
          <p:spPr>
            <a:xfrm flipV="1">
              <a:off x="5004048" y="3501008"/>
              <a:ext cx="1080120" cy="504056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67 Conector recto"/>
            <p:cNvCxnSpPr/>
            <p:nvPr/>
          </p:nvCxnSpPr>
          <p:spPr>
            <a:xfrm flipV="1">
              <a:off x="4499992" y="2132856"/>
              <a:ext cx="360040" cy="288032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68 Conector recto"/>
            <p:cNvCxnSpPr/>
            <p:nvPr/>
          </p:nvCxnSpPr>
          <p:spPr>
            <a:xfrm flipV="1">
              <a:off x="4283968" y="2348880"/>
              <a:ext cx="144016" cy="576064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69 Conector recto"/>
            <p:cNvCxnSpPr/>
            <p:nvPr/>
          </p:nvCxnSpPr>
          <p:spPr>
            <a:xfrm flipV="1">
              <a:off x="4427984" y="2132856"/>
              <a:ext cx="432048" cy="216024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70 Conector recto"/>
            <p:cNvCxnSpPr/>
            <p:nvPr/>
          </p:nvCxnSpPr>
          <p:spPr>
            <a:xfrm flipH="1">
              <a:off x="4139952" y="2924944"/>
              <a:ext cx="144016" cy="0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71 CuadroTexto"/>
            <p:cNvSpPr txBox="1"/>
            <p:nvPr/>
          </p:nvSpPr>
          <p:spPr>
            <a:xfrm>
              <a:off x="4572000" y="3071818"/>
              <a:ext cx="9361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b="1" dirty="0" smtClean="0">
                  <a:solidFill>
                    <a:schemeClr val="bg1"/>
                  </a:solidFill>
                </a:rPr>
                <a:t>Revisión Ligeros</a:t>
              </a:r>
              <a:endParaRPr lang="es-MX" sz="1600" b="1" dirty="0">
                <a:solidFill>
                  <a:schemeClr val="bg1"/>
                </a:solidFill>
              </a:endParaRPr>
            </a:p>
          </p:txBody>
        </p:sp>
        <p:cxnSp>
          <p:nvCxnSpPr>
            <p:cNvPr id="73" name="72 Conector recto"/>
            <p:cNvCxnSpPr/>
            <p:nvPr/>
          </p:nvCxnSpPr>
          <p:spPr>
            <a:xfrm>
              <a:off x="5004048" y="2132856"/>
              <a:ext cx="1296144" cy="216024"/>
            </a:xfrm>
            <a:prstGeom prst="line">
              <a:avLst/>
            </a:prstGeom>
            <a:ln w="412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73 Conector recto"/>
            <p:cNvCxnSpPr/>
            <p:nvPr/>
          </p:nvCxnSpPr>
          <p:spPr>
            <a:xfrm flipV="1">
              <a:off x="5436096" y="2852936"/>
              <a:ext cx="432048" cy="216024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74 Conector recto"/>
            <p:cNvCxnSpPr/>
            <p:nvPr/>
          </p:nvCxnSpPr>
          <p:spPr>
            <a:xfrm>
              <a:off x="4860032" y="2132856"/>
              <a:ext cx="216024" cy="144016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75 Conector recto"/>
            <p:cNvCxnSpPr/>
            <p:nvPr/>
          </p:nvCxnSpPr>
          <p:spPr>
            <a:xfrm>
              <a:off x="5076056" y="2276872"/>
              <a:ext cx="720080" cy="144016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76 Conector recto"/>
            <p:cNvCxnSpPr/>
            <p:nvPr/>
          </p:nvCxnSpPr>
          <p:spPr>
            <a:xfrm>
              <a:off x="5796136" y="2420888"/>
              <a:ext cx="72008" cy="432048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77 Conector recto"/>
            <p:cNvCxnSpPr/>
            <p:nvPr/>
          </p:nvCxnSpPr>
          <p:spPr>
            <a:xfrm>
              <a:off x="5076056" y="2276872"/>
              <a:ext cx="72008" cy="216024"/>
            </a:xfrm>
            <a:prstGeom prst="line">
              <a:avLst/>
            </a:prstGeom>
            <a:ln w="412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78 Conector recto"/>
            <p:cNvCxnSpPr/>
            <p:nvPr/>
          </p:nvCxnSpPr>
          <p:spPr>
            <a:xfrm>
              <a:off x="5148064" y="2492896"/>
              <a:ext cx="432048" cy="0"/>
            </a:xfrm>
            <a:prstGeom prst="line">
              <a:avLst/>
            </a:prstGeom>
            <a:ln w="412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79 Conector recto"/>
            <p:cNvCxnSpPr/>
            <p:nvPr/>
          </p:nvCxnSpPr>
          <p:spPr>
            <a:xfrm flipV="1">
              <a:off x="5580112" y="2420888"/>
              <a:ext cx="0" cy="72008"/>
            </a:xfrm>
            <a:prstGeom prst="line">
              <a:avLst/>
            </a:prstGeom>
            <a:ln w="412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80 Conector recto"/>
            <p:cNvCxnSpPr/>
            <p:nvPr/>
          </p:nvCxnSpPr>
          <p:spPr>
            <a:xfrm flipH="1">
              <a:off x="5877145" y="2678460"/>
              <a:ext cx="414046" cy="0"/>
            </a:xfrm>
            <a:prstGeom prst="line">
              <a:avLst/>
            </a:prstGeom>
            <a:ln w="412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81 Rectángulo"/>
          <p:cNvSpPr/>
          <p:nvPr/>
        </p:nvSpPr>
        <p:spPr>
          <a:xfrm>
            <a:off x="13648" y="122832"/>
            <a:ext cx="637220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700" dirty="0" smtClean="0">
                <a:solidFill>
                  <a:schemeClr val="bg1"/>
                </a:solidFill>
                <a:latin typeface="Soberana Sans" pitchFamily="50" charset="0"/>
              </a:rPr>
              <a:t>Cruce fronterizo Reynosa-</a:t>
            </a:r>
            <a:r>
              <a:rPr lang="es-MX" sz="1700" dirty="0" err="1" smtClean="0">
                <a:solidFill>
                  <a:schemeClr val="bg1"/>
                </a:solidFill>
                <a:latin typeface="Soberana Sans" pitchFamily="50" charset="0"/>
              </a:rPr>
              <a:t>Pharr</a:t>
            </a:r>
            <a:endParaRPr lang="es-MX" sz="1700" dirty="0">
              <a:solidFill>
                <a:schemeClr val="bg1"/>
              </a:solidFill>
              <a:latin typeface="Soberana Sans" pitchFamily="50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127000" y="113471"/>
            <a:ext cx="594625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es-ES_tradnl" sz="1700" dirty="0">
                <a:solidFill>
                  <a:schemeClr val="bg1"/>
                </a:solidFill>
                <a:latin typeface="Soberana Sans" pitchFamily="50" charset="0"/>
              </a:rPr>
              <a:t>Situación Actual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510838" y="6044928"/>
            <a:ext cx="178856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oberana Sans" pitchFamily="50" charset="0"/>
                <a:ea typeface="MS Mincho" pitchFamily="49" charset="-128"/>
                <a:cs typeface="Times New Roman" pitchFamily="18" charset="0"/>
              </a:rPr>
              <a:t>Situación Actual</a:t>
            </a:r>
            <a:endParaRPr kumimoji="0" lang="es-MX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9" name="18 Grupo"/>
          <p:cNvGrpSpPr/>
          <p:nvPr/>
        </p:nvGrpSpPr>
        <p:grpSpPr>
          <a:xfrm>
            <a:off x="1128165" y="994785"/>
            <a:ext cx="6872057" cy="4859749"/>
            <a:chOff x="106363" y="795338"/>
            <a:chExt cx="8774112" cy="5521325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2"/>
            <a:srcRect l="1477" t="2766" r="9756"/>
            <a:stretch>
              <a:fillRect/>
            </a:stretch>
          </p:blipFill>
          <p:spPr bwMode="auto">
            <a:xfrm>
              <a:off x="106363" y="795338"/>
              <a:ext cx="6411912" cy="5521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20 Forma libre"/>
            <p:cNvSpPr/>
            <p:nvPr/>
          </p:nvSpPr>
          <p:spPr>
            <a:xfrm>
              <a:off x="2278063" y="2373313"/>
              <a:ext cx="346075" cy="341312"/>
            </a:xfrm>
            <a:custGeom>
              <a:avLst/>
              <a:gdLst>
                <a:gd name="connsiteX0" fmla="*/ 0 w 345281"/>
                <a:gd name="connsiteY0" fmla="*/ 38100 h 340519"/>
                <a:gd name="connsiteX1" fmla="*/ 309562 w 345281"/>
                <a:gd name="connsiteY1" fmla="*/ 0 h 340519"/>
                <a:gd name="connsiteX2" fmla="*/ 345281 w 345281"/>
                <a:gd name="connsiteY2" fmla="*/ 302419 h 340519"/>
                <a:gd name="connsiteX3" fmla="*/ 26193 w 345281"/>
                <a:gd name="connsiteY3" fmla="*/ 340519 h 340519"/>
                <a:gd name="connsiteX4" fmla="*/ 0 w 345281"/>
                <a:gd name="connsiteY4" fmla="*/ 38100 h 34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81" h="340519">
                  <a:moveTo>
                    <a:pt x="0" y="38100"/>
                  </a:moveTo>
                  <a:lnTo>
                    <a:pt x="309562" y="0"/>
                  </a:lnTo>
                  <a:lnTo>
                    <a:pt x="345281" y="302419"/>
                  </a:lnTo>
                  <a:lnTo>
                    <a:pt x="26193" y="340519"/>
                  </a:lnTo>
                  <a:lnTo>
                    <a:pt x="0" y="3810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MX" dirty="0"/>
                <a:t>1</a:t>
              </a:r>
            </a:p>
          </p:txBody>
        </p:sp>
        <p:sp>
          <p:nvSpPr>
            <p:cNvPr id="22" name="21 Rectángulo"/>
            <p:cNvSpPr/>
            <p:nvPr/>
          </p:nvSpPr>
          <p:spPr>
            <a:xfrm>
              <a:off x="3098800" y="3213100"/>
              <a:ext cx="625475" cy="203200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MX" dirty="0"/>
                <a:t>2</a:t>
              </a:r>
            </a:p>
          </p:txBody>
        </p:sp>
        <p:sp>
          <p:nvSpPr>
            <p:cNvPr id="23" name="22 Forma libre"/>
            <p:cNvSpPr/>
            <p:nvPr/>
          </p:nvSpPr>
          <p:spPr>
            <a:xfrm>
              <a:off x="1790700" y="3644900"/>
              <a:ext cx="304800" cy="419100"/>
            </a:xfrm>
            <a:custGeom>
              <a:avLst/>
              <a:gdLst>
                <a:gd name="connsiteX0" fmla="*/ 0 w 345281"/>
                <a:gd name="connsiteY0" fmla="*/ 38100 h 340519"/>
                <a:gd name="connsiteX1" fmla="*/ 309562 w 345281"/>
                <a:gd name="connsiteY1" fmla="*/ 0 h 340519"/>
                <a:gd name="connsiteX2" fmla="*/ 345281 w 345281"/>
                <a:gd name="connsiteY2" fmla="*/ 302419 h 340519"/>
                <a:gd name="connsiteX3" fmla="*/ 26193 w 345281"/>
                <a:gd name="connsiteY3" fmla="*/ 340519 h 340519"/>
                <a:gd name="connsiteX4" fmla="*/ 0 w 345281"/>
                <a:gd name="connsiteY4" fmla="*/ 38100 h 34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81" h="340519">
                  <a:moveTo>
                    <a:pt x="0" y="38100"/>
                  </a:moveTo>
                  <a:lnTo>
                    <a:pt x="309562" y="0"/>
                  </a:lnTo>
                  <a:lnTo>
                    <a:pt x="345281" y="302419"/>
                  </a:lnTo>
                  <a:lnTo>
                    <a:pt x="26193" y="340519"/>
                  </a:lnTo>
                  <a:lnTo>
                    <a:pt x="0" y="3810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MX" dirty="0"/>
                <a:t>3</a:t>
              </a:r>
            </a:p>
          </p:txBody>
        </p:sp>
        <p:sp>
          <p:nvSpPr>
            <p:cNvPr id="24" name="23 Forma libre"/>
            <p:cNvSpPr/>
            <p:nvPr/>
          </p:nvSpPr>
          <p:spPr>
            <a:xfrm rot="291708">
              <a:off x="6213475" y="2352675"/>
              <a:ext cx="346075" cy="341313"/>
            </a:xfrm>
            <a:custGeom>
              <a:avLst/>
              <a:gdLst>
                <a:gd name="connsiteX0" fmla="*/ 0 w 345281"/>
                <a:gd name="connsiteY0" fmla="*/ 38100 h 340519"/>
                <a:gd name="connsiteX1" fmla="*/ 309562 w 345281"/>
                <a:gd name="connsiteY1" fmla="*/ 0 h 340519"/>
                <a:gd name="connsiteX2" fmla="*/ 345281 w 345281"/>
                <a:gd name="connsiteY2" fmla="*/ 302419 h 340519"/>
                <a:gd name="connsiteX3" fmla="*/ 26193 w 345281"/>
                <a:gd name="connsiteY3" fmla="*/ 340519 h 340519"/>
                <a:gd name="connsiteX4" fmla="*/ 0 w 345281"/>
                <a:gd name="connsiteY4" fmla="*/ 38100 h 340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281" h="340519">
                  <a:moveTo>
                    <a:pt x="0" y="38100"/>
                  </a:moveTo>
                  <a:lnTo>
                    <a:pt x="309562" y="0"/>
                  </a:lnTo>
                  <a:lnTo>
                    <a:pt x="345281" y="302419"/>
                  </a:lnTo>
                  <a:lnTo>
                    <a:pt x="26193" y="340519"/>
                  </a:lnTo>
                  <a:lnTo>
                    <a:pt x="0" y="3810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MX"/>
            </a:p>
          </p:txBody>
        </p:sp>
        <p:sp>
          <p:nvSpPr>
            <p:cNvPr id="25" name="24 CuadroTexto"/>
            <p:cNvSpPr txBox="1"/>
            <p:nvPr/>
          </p:nvSpPr>
          <p:spPr>
            <a:xfrm>
              <a:off x="6569075" y="2373313"/>
              <a:ext cx="2311400" cy="36755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MX" sz="1100" b="1" dirty="0">
                  <a:latin typeface="+mn-lt"/>
                  <a:cs typeface="+mn-cs"/>
                </a:rPr>
                <a:t>Edificios sin cambio</a:t>
              </a:r>
            </a:p>
            <a:p>
              <a:pPr>
                <a:defRPr/>
              </a:pPr>
              <a:endParaRPr lang="es-MX" sz="1100" b="1" dirty="0">
                <a:latin typeface="+mn-lt"/>
                <a:cs typeface="+mn-cs"/>
              </a:endParaRPr>
            </a:p>
            <a:p>
              <a:pPr>
                <a:defRPr/>
              </a:pPr>
              <a:r>
                <a:rPr lang="es-MX" sz="1100" b="1" dirty="0">
                  <a:latin typeface="+mn-lt"/>
                  <a:cs typeface="+mn-cs"/>
                </a:rPr>
                <a:t>1- Edificio administrativo</a:t>
              </a:r>
            </a:p>
            <a:p>
              <a:pPr>
                <a:defRPr/>
              </a:pPr>
              <a:r>
                <a:rPr lang="es-MX" sz="1100" b="1" dirty="0">
                  <a:latin typeface="+mn-lt"/>
                  <a:cs typeface="+mn-cs"/>
                </a:rPr>
                <a:t>2- Rapiscan</a:t>
              </a:r>
            </a:p>
            <a:p>
              <a:pPr>
                <a:defRPr/>
              </a:pPr>
              <a:r>
                <a:rPr lang="es-MX" sz="1100" b="1" dirty="0">
                  <a:latin typeface="+mn-lt"/>
                  <a:cs typeface="+mn-cs"/>
                </a:rPr>
                <a:t>3- Alojamiento </a:t>
              </a:r>
              <a:r>
                <a:rPr lang="es-MX" sz="1100" b="1" dirty="0" err="1">
                  <a:latin typeface="+mn-lt"/>
                  <a:cs typeface="+mn-cs"/>
                </a:rPr>
                <a:t>OCEs</a:t>
              </a:r>
              <a:endParaRPr lang="es-MX" sz="1100" b="1" dirty="0">
                <a:latin typeface="+mn-l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483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127000" y="113471"/>
            <a:ext cx="594625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es-ES_tradnl" sz="1700" dirty="0" smtClean="0">
                <a:solidFill>
                  <a:schemeClr val="bg1"/>
                </a:solidFill>
                <a:latin typeface="Soberana Sans" pitchFamily="50" charset="0"/>
              </a:rPr>
              <a:t>Propuesta</a:t>
            </a:r>
            <a:endParaRPr lang="es-ES_tradnl" sz="1700" dirty="0">
              <a:solidFill>
                <a:schemeClr val="bg1"/>
              </a:solidFill>
              <a:latin typeface="Soberana Sans" pitchFamily="50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389978" y="6519446"/>
            <a:ext cx="23640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oberana Sans" pitchFamily="50" charset="0"/>
                <a:ea typeface="MS Mincho" pitchFamily="49" charset="-128"/>
                <a:cs typeface="Times New Roman" pitchFamily="18" charset="0"/>
              </a:rPr>
              <a:t>Situación con proyecto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 l="9448" t="6702" r="2036" b="2544"/>
          <a:stretch>
            <a:fillRect/>
          </a:stretch>
        </p:blipFill>
        <p:spPr bwMode="auto">
          <a:xfrm>
            <a:off x="281542" y="914409"/>
            <a:ext cx="6528368" cy="529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2 Grupo"/>
          <p:cNvGrpSpPr>
            <a:grpSpLocks/>
          </p:cNvGrpSpPr>
          <p:nvPr/>
        </p:nvGrpSpPr>
        <p:grpSpPr bwMode="auto">
          <a:xfrm>
            <a:off x="6400273" y="4283340"/>
            <a:ext cx="2225675" cy="1527175"/>
            <a:chOff x="6629400" y="4158341"/>
            <a:chExt cx="2225673" cy="1526675"/>
          </a:xfrm>
        </p:grpSpPr>
        <p:pic>
          <p:nvPicPr>
            <p:cNvPr id="17" name="Picture 2" descr="C:\Users\VAAK853N\Desktop\coloresl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629400" y="4158341"/>
              <a:ext cx="494846" cy="1526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1 CuadroTexto"/>
            <p:cNvSpPr txBox="1">
              <a:spLocks noChangeArrowheads="1"/>
            </p:cNvSpPr>
            <p:nvPr/>
          </p:nvSpPr>
          <p:spPr bwMode="auto">
            <a:xfrm>
              <a:off x="7048044" y="4259369"/>
              <a:ext cx="1807029" cy="1425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es-MX" altLang="es-MX" sz="1600" dirty="0"/>
                <a:t>Vacíos y </a:t>
              </a:r>
              <a:r>
                <a:rPr lang="es-MX" altLang="es-MX" sz="1600" dirty="0" err="1"/>
                <a:t>express</a:t>
              </a:r>
              <a:endParaRPr lang="es-MX" altLang="es-MX" sz="1600" dirty="0"/>
            </a:p>
            <a:p>
              <a:pPr>
                <a:lnSpc>
                  <a:spcPts val="2100"/>
                </a:lnSpc>
              </a:pPr>
              <a:r>
                <a:rPr lang="es-MX" altLang="es-MX" sz="1600" dirty="0"/>
                <a:t>Carga</a:t>
              </a:r>
            </a:p>
            <a:p>
              <a:pPr>
                <a:lnSpc>
                  <a:spcPts val="2100"/>
                </a:lnSpc>
              </a:pPr>
              <a:r>
                <a:rPr lang="es-MX" altLang="es-MX" sz="1600" dirty="0"/>
                <a:t>Ligeros</a:t>
              </a:r>
            </a:p>
            <a:p>
              <a:pPr>
                <a:lnSpc>
                  <a:spcPts val="2100"/>
                </a:lnSpc>
              </a:pPr>
              <a:r>
                <a:rPr lang="es-MX" altLang="es-MX" sz="1600" dirty="0"/>
                <a:t>Peatones</a:t>
              </a:r>
            </a:p>
            <a:p>
              <a:pPr>
                <a:lnSpc>
                  <a:spcPts val="2100"/>
                </a:lnSpc>
              </a:pPr>
              <a:r>
                <a:rPr lang="es-MX" altLang="es-MX" sz="1600" dirty="0"/>
                <a:t>Personal SAT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8100" y="101600"/>
            <a:ext cx="594625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es-ES_tradnl" sz="1700" dirty="0">
                <a:solidFill>
                  <a:schemeClr val="bg1"/>
                </a:solidFill>
                <a:latin typeface="Soberana Sans" pitchFamily="50" charset="0"/>
              </a:rPr>
              <a:t>Alcance</a:t>
            </a:r>
          </a:p>
        </p:txBody>
      </p:sp>
      <p:sp>
        <p:nvSpPr>
          <p:cNvPr id="6" name="5 Rectángulo"/>
          <p:cNvSpPr/>
          <p:nvPr/>
        </p:nvSpPr>
        <p:spPr>
          <a:xfrm>
            <a:off x="177800" y="796479"/>
            <a:ext cx="87503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400" dirty="0" smtClean="0">
                <a:latin typeface="Soberana Sans" pitchFamily="50" charset="0"/>
              </a:rPr>
              <a:t>La Modernización del cruce fronterizo Reynosa-</a:t>
            </a:r>
            <a:r>
              <a:rPr lang="es-MX" sz="1400" dirty="0" err="1" smtClean="0">
                <a:latin typeface="Soberana Sans" pitchFamily="50" charset="0"/>
              </a:rPr>
              <a:t>Pharr</a:t>
            </a:r>
            <a:r>
              <a:rPr lang="es-MX" sz="1400" dirty="0" smtClean="0">
                <a:latin typeface="Soberana Sans" pitchFamily="50" charset="0"/>
              </a:rPr>
              <a:t>, pretende </a:t>
            </a:r>
            <a:r>
              <a:rPr lang="es-MX" sz="1400" dirty="0">
                <a:latin typeface="Soberana Sans" pitchFamily="50" charset="0"/>
              </a:rPr>
              <a:t>desarrollar la siguiente infraestructura </a:t>
            </a:r>
            <a:r>
              <a:rPr lang="es-MX" sz="1400" dirty="0" smtClean="0">
                <a:latin typeface="Soberana Sans" pitchFamily="50" charset="0"/>
              </a:rPr>
              <a:t>:</a:t>
            </a:r>
          </a:p>
          <a:p>
            <a:pPr algn="just"/>
            <a:endParaRPr lang="es-MX" sz="1400" dirty="0">
              <a:latin typeface="Soberana Sans" pitchFamily="50" charset="0"/>
            </a:endParaRPr>
          </a:p>
          <a:p>
            <a:pPr lvl="1"/>
            <a:r>
              <a:rPr lang="es-MX" sz="1400" b="1" dirty="0" smtClean="0">
                <a:latin typeface="Soberana Sans" pitchFamily="50" charset="0"/>
              </a:rPr>
              <a:t>Edificios: </a:t>
            </a:r>
            <a:endParaRPr lang="es-MX" sz="1400" dirty="0" smtClean="0">
              <a:latin typeface="Soberana Sans" pitchFamily="50" charset="0"/>
            </a:endParaRP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Edificio de Reconocimiento de Importación 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Edificio de Reconocimiento de Exportación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Carriles exclusivos para empresas certificadas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Alojamiento para la SEDENA y unidad canina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Módulos, Caseta y Edificio de Selección de Importación y Exportación 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Cuarto de máquinas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Servicios Generales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Reubicación de Rayos Gama de Exportación e Importación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Plataformas de Reconocimiento de Importación y Exportación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Subestaciones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Planta de Tratamiento de Aguas Residuales </a:t>
            </a:r>
          </a:p>
          <a:p>
            <a:pPr lvl="1"/>
            <a:r>
              <a:rPr lang="es-MX" sz="1400" b="1" dirty="0" smtClean="0">
                <a:latin typeface="Soberana Sans" pitchFamily="50" charset="0"/>
              </a:rPr>
              <a:t>Obras exteriores:</a:t>
            </a:r>
            <a:endParaRPr lang="es-MX" sz="1400" dirty="0" smtClean="0">
              <a:latin typeface="Soberana Sans" pitchFamily="50" charset="0"/>
            </a:endParaRP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Plazas, andadores y áreas verdes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Vialidades, banquetas y estacionamientos</a:t>
            </a: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Confinamiento</a:t>
            </a:r>
          </a:p>
          <a:p>
            <a:pPr lvl="1"/>
            <a:r>
              <a:rPr lang="es-MX" sz="1400" b="1" dirty="0" smtClean="0">
                <a:latin typeface="Soberana Sans" pitchFamily="50" charset="0"/>
              </a:rPr>
              <a:t>Mobiliario y Señalización:</a:t>
            </a:r>
            <a:endParaRPr lang="es-MX" sz="1400" dirty="0" smtClean="0">
              <a:latin typeface="Soberana Sans" pitchFamily="50" charset="0"/>
            </a:endParaRPr>
          </a:p>
          <a:p>
            <a:pPr marL="901700" lvl="1" indent="-177800">
              <a:buFont typeface="Arial" pitchFamily="34" charset="0"/>
              <a:buChar char="•"/>
            </a:pPr>
            <a:r>
              <a:rPr lang="es-MX" sz="1400" dirty="0" smtClean="0">
                <a:latin typeface="Soberana Sans" pitchFamily="50" charset="0"/>
              </a:rPr>
              <a:t> </a:t>
            </a:r>
            <a:r>
              <a:rPr lang="es-ES" sz="1400" dirty="0" smtClean="0">
                <a:latin typeface="Soberana Sans" pitchFamily="50" charset="0"/>
              </a:rPr>
              <a:t>Mobiliario modular para oficinas</a:t>
            </a:r>
            <a:endParaRPr lang="es-MX" sz="1400" dirty="0" smtClean="0">
              <a:latin typeface="Soberana Sans" pitchFamily="50" charset="0"/>
            </a:endParaRPr>
          </a:p>
          <a:p>
            <a:pPr marL="901700" lvl="1" indent="-177800">
              <a:buFont typeface="Arial" pitchFamily="34" charset="0"/>
              <a:buChar char="•"/>
            </a:pPr>
            <a:r>
              <a:rPr lang="es-ES" sz="1400" dirty="0" smtClean="0">
                <a:latin typeface="Soberana Sans" pitchFamily="50" charset="0"/>
              </a:rPr>
              <a:t>Señalización interior y exterior</a:t>
            </a:r>
          </a:p>
          <a:p>
            <a:pPr lvl="1"/>
            <a:endParaRPr lang="es-MX" sz="1400" dirty="0">
              <a:latin typeface="Constantia" pitchFamily="18" charset="0"/>
            </a:endParaRPr>
          </a:p>
          <a:p>
            <a:pPr lvl="1"/>
            <a:r>
              <a:rPr lang="es-MX" sz="1400" b="1" dirty="0">
                <a:latin typeface="Constantia" pitchFamily="18" charset="0"/>
              </a:rPr>
              <a:t> </a:t>
            </a:r>
            <a:endParaRPr lang="es-MX" sz="14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127000" y="113471"/>
            <a:ext cx="594625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es-ES_tradnl" sz="1700" dirty="0">
                <a:solidFill>
                  <a:schemeClr val="bg1"/>
                </a:solidFill>
                <a:latin typeface="Soberana Sans" pitchFamily="50" charset="0"/>
              </a:rPr>
              <a:t>Situación </a:t>
            </a:r>
            <a:r>
              <a:rPr lang="es-ES_tradnl" sz="1700" dirty="0" smtClean="0">
                <a:solidFill>
                  <a:schemeClr val="bg1"/>
                </a:solidFill>
                <a:latin typeface="Soberana Sans" pitchFamily="50" charset="0"/>
              </a:rPr>
              <a:t>Actual -Modernización</a:t>
            </a:r>
            <a:endParaRPr lang="es-ES_tradnl" sz="1700" dirty="0">
              <a:solidFill>
                <a:schemeClr val="bg1"/>
              </a:solidFill>
              <a:latin typeface="Soberana Sans" pitchFamily="50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451587"/>
              </p:ext>
            </p:extLst>
          </p:nvPr>
        </p:nvGraphicFramePr>
        <p:xfrm>
          <a:off x="816786" y="764288"/>
          <a:ext cx="7208098" cy="5595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2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7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67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89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/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ESTADO ACTUAL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</a:rPr>
                        <a:t>PROYECTO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No.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effectLst/>
                        </a:rPr>
                        <a:t>ELEMENTO </a:t>
                      </a:r>
                      <a:endParaRPr lang="es-MX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effectLst/>
                        </a:rPr>
                        <a:t>CANTIDAD</a:t>
                      </a:r>
                      <a:endParaRPr lang="es-MX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effectLst/>
                        </a:rPr>
                        <a:t>CANTIDAD</a:t>
                      </a:r>
                      <a:endParaRPr lang="es-MX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</a:rPr>
                        <a:t>1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EDIFICIO ADMINISTRATIVO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</a:rPr>
                        <a:t>2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SERVICIOS EXTERNOS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0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</a:rPr>
                        <a:t>3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DEPENDENCIAS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</a:rPr>
                        <a:t>4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OCE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</a:rPr>
                        <a:t>1 para 30 personas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</a:rPr>
                        <a:t>5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UNIDAD </a:t>
                      </a:r>
                      <a:r>
                        <a:rPr lang="es-MX" sz="1100" dirty="0" smtClean="0">
                          <a:effectLst/>
                        </a:rPr>
                        <a:t>CANINA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</a:rPr>
                        <a:t>1  para 8 binomios 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s-MX" sz="11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para 8 binomios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</a:rPr>
                        <a:t>6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ALOJAMIENTO ALTO RIESGO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7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</a:rPr>
                        <a:t>SEDENA (21)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MÓDULOS DE SELECCIÓN DE IMPORTACIÓN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5 </a:t>
                      </a:r>
                      <a:r>
                        <a:rPr lang="es-MX" sz="1100" b="1" dirty="0" smtClean="0">
                          <a:solidFill>
                            <a:schemeClr val="bg1"/>
                          </a:solidFill>
                          <a:effectLst/>
                        </a:rPr>
                        <a:t>módulos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8 </a:t>
                      </a:r>
                      <a:r>
                        <a:rPr lang="es-MX" sz="1100" b="1" dirty="0" smtClean="0">
                          <a:solidFill>
                            <a:schemeClr val="bg1"/>
                          </a:solidFill>
                          <a:effectLst/>
                        </a:rPr>
                        <a:t>módulos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</a:rPr>
                        <a:t>9</a:t>
                      </a:r>
                      <a:endParaRPr lang="es-MX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RAYOS GAMMA IMPORTACIÓN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2</a:t>
                      </a:r>
                      <a:r>
                        <a:rPr lang="es-MX" sz="1100" dirty="0" smtClean="0">
                          <a:effectLst/>
                        </a:rPr>
                        <a:t> equipos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2 </a:t>
                      </a:r>
                      <a:r>
                        <a:rPr lang="es-MX" sz="1100" dirty="0" smtClean="0">
                          <a:effectLst/>
                        </a:rPr>
                        <a:t>equipos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07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PLATAFORMA DE RECONOCIMIENTO DE IMPORTACIÓN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31 posiciones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47 posiciones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EDIFICIO DE RECONOCIMIENTO DE IMPORTACIÓN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</a:rPr>
                        <a:t>2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12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CONTROL DE SALIDA DE IMPORTACIÓN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2 </a:t>
                      </a:r>
                      <a:r>
                        <a:rPr lang="es-MX" sz="1100" b="1" dirty="0" smtClean="0">
                          <a:solidFill>
                            <a:schemeClr val="bg1"/>
                          </a:solidFill>
                          <a:effectLst/>
                        </a:rPr>
                        <a:t>módulos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5 </a:t>
                      </a:r>
                      <a:r>
                        <a:rPr lang="es-MX" sz="1100" b="1" dirty="0" smtClean="0">
                          <a:solidFill>
                            <a:schemeClr val="bg1"/>
                          </a:solidFill>
                          <a:effectLst/>
                        </a:rPr>
                        <a:t>módulos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13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MÓDULO DE SELECCIÓN DE EXPORTACIÓN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4 </a:t>
                      </a:r>
                      <a:r>
                        <a:rPr lang="es-MX" sz="1100" b="1" dirty="0" smtClean="0">
                          <a:solidFill>
                            <a:schemeClr val="bg1"/>
                          </a:solidFill>
                          <a:effectLst/>
                        </a:rPr>
                        <a:t>módulos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8 </a:t>
                      </a:r>
                      <a:r>
                        <a:rPr lang="es-MX" sz="1100" b="1" dirty="0" smtClean="0">
                          <a:solidFill>
                            <a:schemeClr val="bg1"/>
                          </a:solidFill>
                          <a:effectLst/>
                        </a:rPr>
                        <a:t>módulos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16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14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PLATAFORMA DE RECONOCIMIENTO DE EXPORTACIÓN 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22 posiciones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48 posiciones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15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RAYOS GAMMA EXPORTACIÓN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 equipo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r>
                        <a:rPr lang="es-MX" sz="1100" dirty="0" smtClean="0">
                          <a:effectLst/>
                        </a:rPr>
                        <a:t> equipo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16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EDIFICIO DE RECONOCIMIENTO DE EXPORTACIÓN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17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AFORO DE LIGEROS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4 carriles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4</a:t>
                      </a:r>
                      <a:r>
                        <a:rPr lang="es-MX" sz="1100" dirty="0" smtClean="0">
                          <a:effectLst/>
                        </a:rPr>
                        <a:t> </a:t>
                      </a:r>
                      <a:r>
                        <a:rPr lang="es-MX" sz="1100" dirty="0">
                          <a:effectLst/>
                        </a:rPr>
                        <a:t>carriles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71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18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</a:rPr>
                        <a:t>REVISIÓN DE </a:t>
                      </a:r>
                      <a:r>
                        <a:rPr lang="es-MX" sz="1100" b="1" dirty="0" smtClean="0">
                          <a:solidFill>
                            <a:schemeClr val="bg1"/>
                          </a:solidFill>
                          <a:effectLst/>
                        </a:rPr>
                        <a:t>LIGEROS (mesas)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 smtClean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b="1" dirty="0" smtClean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es-MX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</a:rPr>
                        <a:t>19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CONTROL DE SALIDA CAPUFE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5 </a:t>
                      </a:r>
                      <a:r>
                        <a:rPr lang="es-MX" sz="1100" dirty="0" smtClean="0">
                          <a:effectLst/>
                        </a:rPr>
                        <a:t>módulos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7 </a:t>
                      </a:r>
                      <a:r>
                        <a:rPr lang="es-MX" sz="1100" dirty="0" smtClean="0">
                          <a:effectLst/>
                        </a:rPr>
                        <a:t>módulos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</a:rPr>
                        <a:t>20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ESTACIONAMIENTO PÚBLICO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</a:rPr>
                        <a:t>250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91 cajones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</a:rPr>
                        <a:t>21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ESTACIONAMIENTO EMPLEADOS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</a:rPr>
                        <a:t>76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107 cajones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203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</a:rPr>
                        <a:t>22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ESTACIONAMIENTO PATRULLAS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1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</a:rPr>
                        <a:t>3</a:t>
                      </a:r>
                      <a:endParaRPr lang="es-MX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115" marR="35115" marT="0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127000" y="113471"/>
            <a:ext cx="594625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es-ES_tradnl" sz="1700" dirty="0" smtClean="0">
                <a:solidFill>
                  <a:schemeClr val="bg1"/>
                </a:solidFill>
                <a:latin typeface="Soberana Sans" pitchFamily="50" charset="0"/>
              </a:rPr>
              <a:t>Propuesta</a:t>
            </a:r>
            <a:endParaRPr lang="es-ES_tradnl" sz="1700" dirty="0">
              <a:solidFill>
                <a:schemeClr val="bg1"/>
              </a:solidFill>
              <a:latin typeface="Soberana Sans" pitchFamily="50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527355" y="6534834"/>
            <a:ext cx="20892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oberana Sans" pitchFamily="50" charset="0"/>
                <a:ea typeface="MS Mincho" pitchFamily="49" charset="-128"/>
                <a:cs typeface="Times New Roman" pitchFamily="18" charset="0"/>
              </a:rPr>
              <a:t>Situación con proyecto</a:t>
            </a:r>
            <a:endParaRPr kumimoji="0" lang="es-MX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3 CuadroTexto"/>
          <p:cNvSpPr txBox="1">
            <a:spLocks noChangeArrowheads="1"/>
          </p:cNvSpPr>
          <p:nvPr/>
        </p:nvSpPr>
        <p:spPr bwMode="auto">
          <a:xfrm>
            <a:off x="776512" y="558804"/>
            <a:ext cx="320170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MX" sz="1000" b="1" dirty="0" smtClean="0">
                <a:latin typeface="+mj-lt"/>
                <a:cs typeface="+mn-cs"/>
              </a:rPr>
              <a:t>Planta arquitectónica de conjunto        </a:t>
            </a:r>
            <a:endParaRPr lang="es-MX" sz="1000" b="1" dirty="0">
              <a:latin typeface="+mj-lt"/>
              <a:cs typeface="+mn-cs"/>
            </a:endParaRPr>
          </a:p>
        </p:txBody>
      </p:sp>
      <p:sp>
        <p:nvSpPr>
          <p:cNvPr id="13" name="3 CuadroTexto"/>
          <p:cNvSpPr txBox="1">
            <a:spLocks noChangeArrowheads="1"/>
          </p:cNvSpPr>
          <p:nvPr/>
        </p:nvSpPr>
        <p:spPr bwMode="auto">
          <a:xfrm>
            <a:off x="5754023" y="558804"/>
            <a:ext cx="168477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s-MX" sz="1000" b="1" dirty="0" smtClean="0">
                <a:latin typeface="+mj-lt"/>
                <a:cs typeface="+mn-cs"/>
              </a:rPr>
              <a:t>Edificio de dependencias </a:t>
            </a:r>
            <a:endParaRPr lang="es-MX" sz="1000" b="1" dirty="0">
              <a:latin typeface="+mj-lt"/>
              <a:cs typeface="+mn-cs"/>
            </a:endParaRPr>
          </a:p>
        </p:txBody>
      </p:sp>
      <p:sp>
        <p:nvSpPr>
          <p:cNvPr id="15" name="3 CuadroTexto"/>
          <p:cNvSpPr txBox="1">
            <a:spLocks noChangeArrowheads="1"/>
          </p:cNvSpPr>
          <p:nvPr/>
        </p:nvSpPr>
        <p:spPr bwMode="auto">
          <a:xfrm>
            <a:off x="776512" y="2456770"/>
            <a:ext cx="31505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s-MX" sz="1000" b="1" dirty="0" smtClean="0">
                <a:latin typeface="+mj-lt"/>
                <a:cs typeface="+mn-cs"/>
              </a:rPr>
              <a:t>Plataforma de reconocimiento de exportación</a:t>
            </a:r>
            <a:endParaRPr lang="es-MX" sz="1000" b="1" dirty="0">
              <a:latin typeface="+mj-lt"/>
              <a:cs typeface="+mn-cs"/>
            </a:endParaRPr>
          </a:p>
        </p:txBody>
      </p:sp>
      <p:sp>
        <p:nvSpPr>
          <p:cNvPr id="17" name="3 CuadroTexto"/>
          <p:cNvSpPr txBox="1">
            <a:spLocks noChangeArrowheads="1"/>
          </p:cNvSpPr>
          <p:nvPr/>
        </p:nvSpPr>
        <p:spPr bwMode="auto">
          <a:xfrm>
            <a:off x="5024783" y="2518243"/>
            <a:ext cx="29791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s-MX" sz="1000" b="1" dirty="0" smtClean="0">
                <a:latin typeface="+mj-lt"/>
                <a:cs typeface="+mn-cs"/>
              </a:rPr>
              <a:t>Plataforma de reconocimiento de exportación doble</a:t>
            </a:r>
            <a:endParaRPr lang="es-MX" sz="1000" b="1" dirty="0">
              <a:latin typeface="+mj-lt"/>
              <a:cs typeface="+mn-cs"/>
            </a:endParaRPr>
          </a:p>
        </p:txBody>
      </p:sp>
      <p:sp>
        <p:nvSpPr>
          <p:cNvPr id="20" name="3 CuadroTexto"/>
          <p:cNvSpPr txBox="1">
            <a:spLocks noChangeArrowheads="1"/>
          </p:cNvSpPr>
          <p:nvPr/>
        </p:nvSpPr>
        <p:spPr bwMode="auto">
          <a:xfrm>
            <a:off x="1592819" y="4590689"/>
            <a:ext cx="135226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s-MX" sz="1000" b="1" dirty="0" smtClean="0">
                <a:latin typeface="+mj-lt"/>
                <a:cs typeface="+mn-cs"/>
              </a:rPr>
              <a:t>Mesas de revisión </a:t>
            </a:r>
            <a:endParaRPr lang="es-MX" sz="1000" b="1" dirty="0">
              <a:latin typeface="+mj-lt"/>
              <a:cs typeface="+mn-cs"/>
            </a:endParaRPr>
          </a:p>
        </p:txBody>
      </p:sp>
      <p:sp>
        <p:nvSpPr>
          <p:cNvPr id="21" name="3 CuadroTexto"/>
          <p:cNvSpPr txBox="1">
            <a:spLocks noChangeArrowheads="1"/>
          </p:cNvSpPr>
          <p:nvPr/>
        </p:nvSpPr>
        <p:spPr bwMode="auto">
          <a:xfrm>
            <a:off x="5754023" y="4590689"/>
            <a:ext cx="13285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s-MX" sz="1000" b="1" dirty="0" smtClean="0">
                <a:latin typeface="+mj-lt"/>
                <a:cs typeface="+mn-cs"/>
              </a:rPr>
              <a:t>Revisión de ligeros</a:t>
            </a:r>
            <a:endParaRPr lang="es-MX" sz="1000" b="1" dirty="0">
              <a:latin typeface="+mj-lt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4757" y="813268"/>
            <a:ext cx="30384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6512" y="805025"/>
            <a:ext cx="3024114" cy="171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2774" y="2838868"/>
            <a:ext cx="3027852" cy="1689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19911" y="2799446"/>
            <a:ext cx="2963321" cy="1669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8023" y="4807516"/>
            <a:ext cx="3024114" cy="169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56725" y="4831266"/>
            <a:ext cx="2959307" cy="166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27000" y="130625"/>
            <a:ext cx="594625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 smtClean="0">
                <a:solidFill>
                  <a:schemeClr val="bg1"/>
                </a:solidFill>
                <a:latin typeface="Soberana Sans" pitchFamily="50" charset="0"/>
              </a:rPr>
              <a:t>Duración del proyecto</a:t>
            </a:r>
            <a:endParaRPr lang="es-MX" sz="1700" dirty="0">
              <a:solidFill>
                <a:schemeClr val="bg1"/>
              </a:solidFill>
              <a:latin typeface="Soberana Sans" pitchFamily="50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66304" y="1913614"/>
            <a:ext cx="840474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49263" algn="r"/>
                <a:tab pos="2700338" algn="ctr"/>
                <a:tab pos="5400675" algn="r"/>
              </a:tabLst>
            </a:pPr>
            <a:r>
              <a:rPr kumimoji="0" lang="es-ES_tradn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oberana Sans" pitchFamily="50" charset="0"/>
                <a:ea typeface="MS Mincho" pitchFamily="49" charset="-128"/>
                <a:cs typeface="Arial" pitchFamily="34" charset="0"/>
              </a:rPr>
              <a:t>La modernización tendrá una duración de </a:t>
            </a:r>
            <a:r>
              <a:rPr lang="es-ES_tradnl" sz="1400" dirty="0" smtClean="0">
                <a:latin typeface="Soberana Sans" pitchFamily="50" charset="0"/>
                <a:ea typeface="MS Mincho" pitchFamily="49" charset="-128"/>
                <a:cs typeface="Arial" pitchFamily="34" charset="0"/>
              </a:rPr>
              <a:t>18</a:t>
            </a:r>
            <a:r>
              <a:rPr kumimoji="0" lang="es-ES_tradn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oberana Sans" pitchFamily="50" charset="0"/>
                <a:ea typeface="MS Mincho" pitchFamily="49" charset="-128"/>
                <a:cs typeface="Arial" pitchFamily="34" charset="0"/>
              </a:rPr>
              <a:t> meses a partir de su contratación.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49263" algn="r"/>
                <a:tab pos="2700338" algn="ctr"/>
                <a:tab pos="5400675" algn="r"/>
              </a:tabLst>
            </a:pPr>
            <a:endParaRPr lang="es-ES_tradnl" sz="1400" dirty="0" smtClean="0">
              <a:latin typeface="Soberana Sans" pitchFamily="50" charset="0"/>
              <a:ea typeface="MS Mincho" pitchFamily="49" charset="-128"/>
              <a:cs typeface="Arial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49263" algn="r"/>
                <a:tab pos="2700338" algn="ctr"/>
                <a:tab pos="5400675" algn="r"/>
              </a:tabLst>
            </a:pPr>
            <a:r>
              <a:rPr kumimoji="0" lang="es-ES_tradn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oberana Sans" pitchFamily="50" charset="0"/>
                <a:ea typeface="MS Mincho" pitchFamily="49" charset="-128"/>
                <a:cs typeface="Arial" pitchFamily="34" charset="0"/>
              </a:rPr>
              <a:t>Durante la ejecución de la obra la Aduana no dejará de operar;</a:t>
            </a:r>
            <a:r>
              <a:rPr kumimoji="0" lang="es-ES_tradnl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Soberana Sans" pitchFamily="50" charset="0"/>
                <a:ea typeface="MS Mincho" pitchFamily="49" charset="-128"/>
                <a:cs typeface="Arial" pitchFamily="34" charset="0"/>
              </a:rPr>
              <a:t> se buscará que el proyecto afecte lo menos posible al comercio exterior.</a:t>
            </a:r>
            <a:endParaRPr kumimoji="0" lang="es-ES_tradnl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oberana Sans" pitchFamily="50" charset="0"/>
              <a:ea typeface="MS Mincho" pitchFamily="49" charset="-128"/>
              <a:cs typeface="Arial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49263" algn="r"/>
                <a:tab pos="2700338" algn="ctr"/>
                <a:tab pos="5400675" algn="r"/>
              </a:tabLst>
            </a:pPr>
            <a:endParaRPr lang="es-ES_tradnl" sz="1400" dirty="0" smtClean="0">
              <a:latin typeface="Soberana Sans" pitchFamily="50" charset="0"/>
              <a:ea typeface="MS Mincho" pitchFamily="49" charset="-128"/>
              <a:cs typeface="Arial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49263" algn="r"/>
                <a:tab pos="2700338" algn="ctr"/>
                <a:tab pos="5400675" algn="r"/>
              </a:tabLst>
            </a:pPr>
            <a:r>
              <a:rPr kumimoji="0" lang="es-ES_tradnl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oberana Sans" pitchFamily="50" charset="0"/>
                <a:ea typeface="MS Mincho" pitchFamily="49" charset="-128"/>
                <a:cs typeface="Arial" pitchFamily="34" charset="0"/>
              </a:rPr>
              <a:t>Se</a:t>
            </a:r>
            <a:r>
              <a:rPr kumimoji="0" lang="es-ES_tradnl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Soberana Sans" pitchFamily="50" charset="0"/>
                <a:ea typeface="MS Mincho" pitchFamily="49" charset="-128"/>
                <a:cs typeface="Arial" pitchFamily="34" charset="0"/>
              </a:rPr>
              <a:t> estableció de manera local un comité con usuarios, dependencias y </a:t>
            </a:r>
            <a:r>
              <a:rPr lang="es-ES_tradnl" sz="1400" dirty="0" smtClean="0">
                <a:latin typeface="Soberana Sans" pitchFamily="50" charset="0"/>
                <a:ea typeface="MS Mincho" pitchFamily="49" charset="-128"/>
                <a:cs typeface="Arial" pitchFamily="34" charset="0"/>
              </a:rPr>
              <a:t>a</a:t>
            </a:r>
            <a:r>
              <a:rPr kumimoji="0" lang="es-ES_tradnl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Soberana Sans" pitchFamily="50" charset="0"/>
                <a:ea typeface="MS Mincho" pitchFamily="49" charset="-128"/>
                <a:cs typeface="Arial" pitchFamily="34" charset="0"/>
              </a:rPr>
              <a:t>duana, para los temas de operación durante la ejecución de la obra. </a:t>
            </a:r>
            <a:r>
              <a:rPr lang="es-ES_tradnl" sz="1400" dirty="0" smtClean="0">
                <a:latin typeface="Soberana Sans" pitchFamily="50" charset="0"/>
                <a:ea typeface="MS Mincho" pitchFamily="49" charset="-128"/>
                <a:cs typeface="Arial" pitchFamily="34" charset="0"/>
              </a:rPr>
              <a:t>Dicho comité avalará las fases de ejecución y acordará medidas temporales para disminuir afectaciones.</a:t>
            </a:r>
            <a:endParaRPr kumimoji="0" lang="es-ES_tradnl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3629</TotalTime>
  <Words>1024</Words>
  <Application>Microsoft Office PowerPoint</Application>
  <PresentationFormat>Presentación en pantalla (4:3)</PresentationFormat>
  <Paragraphs>292</Paragraphs>
  <Slides>16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6" baseType="lpstr">
      <vt:lpstr>ＭＳ Ｐゴシック</vt:lpstr>
      <vt:lpstr>ＭＳ Ｐゴシック</vt:lpstr>
      <vt:lpstr>Arial</vt:lpstr>
      <vt:lpstr>Calibri</vt:lpstr>
      <vt:lpstr>Constantia</vt:lpstr>
      <vt:lpstr>MS Mincho</vt:lpstr>
      <vt:lpstr>Soberana Sans</vt:lpstr>
      <vt:lpstr>Times New Roman</vt:lpstr>
      <vt:lpstr>Tema de Office</vt:lpstr>
      <vt:lpstr>Hoja de cálculo</vt:lpstr>
      <vt:lpstr>Modernización de Reynosa-Pharr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ALTEC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SAT PROYECTO SID 5</dc:creator>
  <cp:lastModifiedBy>Veronica Lara Llanas</cp:lastModifiedBy>
  <cp:revision>230</cp:revision>
  <cp:lastPrinted>2016-11-29T23:51:53Z</cp:lastPrinted>
  <dcterms:created xsi:type="dcterms:W3CDTF">2011-05-16T20:54:13Z</dcterms:created>
  <dcterms:modified xsi:type="dcterms:W3CDTF">2017-05-03T01:46:15Z</dcterms:modified>
</cp:coreProperties>
</file>