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91" r:id="rId2"/>
    <p:sldId id="290" r:id="rId3"/>
    <p:sldId id="256" r:id="rId4"/>
    <p:sldId id="268" r:id="rId5"/>
    <p:sldId id="279" r:id="rId6"/>
    <p:sldId id="280" r:id="rId7"/>
    <p:sldId id="281" r:id="rId8"/>
    <p:sldId id="283" r:id="rId9"/>
    <p:sldId id="284" r:id="rId10"/>
    <p:sldId id="285" r:id="rId11"/>
    <p:sldId id="282" r:id="rId12"/>
    <p:sldId id="262" r:id="rId13"/>
    <p:sldId id="286" r:id="rId14"/>
    <p:sldId id="287" r:id="rId15"/>
    <p:sldId id="288" r:id="rId16"/>
    <p:sldId id="289" r:id="rId17"/>
    <p:sldId id="292" r:id="rId18"/>
    <p:sldId id="298" r:id="rId19"/>
    <p:sldId id="294" r:id="rId20"/>
    <p:sldId id="295" r:id="rId21"/>
    <p:sldId id="296" r:id="rId22"/>
    <p:sldId id="29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4" autoAdjust="0"/>
    <p:restoredTop sz="94660"/>
  </p:normalViewPr>
  <p:slideViewPr>
    <p:cSldViewPr snapToGrid="0">
      <p:cViewPr>
        <p:scale>
          <a:sx n="90" d="100"/>
          <a:sy n="90" d="100"/>
        </p:scale>
        <p:origin x="-528" y="-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7" d="100"/>
          <a:sy n="67" d="100"/>
        </p:scale>
        <p:origin x="2885" y="5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CAE225-B361-4B5D-AA56-999795403843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F7F583-5E81-4E50-82D6-307BD7E3CC0E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948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2F36EC-D86C-4EE4-BC8F-A95FE0946CF7}" type="datetimeFigureOut">
              <a:rPr lang="es-MX" smtClean="0"/>
              <a:t>02/05/2017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F41C86-3424-45E7-8579-2C487A86472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75137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688B5-45CD-4F69-A804-1E055C9A3313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2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69159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252746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533290" y="3726610"/>
            <a:ext cx="7125420" cy="174253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editar el estilo de subtítulo del patrón</a:t>
            </a:r>
            <a:endParaRPr 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9134383" y="6338532"/>
            <a:ext cx="2743200" cy="365125"/>
          </a:xfrm>
        </p:spPr>
        <p:txBody>
          <a:bodyPr/>
          <a:lstStyle/>
          <a:p>
            <a:fld id="{DB08FEF1-0629-48A0-9C84-650D3992C035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420339" y="5798448"/>
            <a:ext cx="4114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152400" y="6338531"/>
            <a:ext cx="2743200" cy="365125"/>
          </a:xfrm>
        </p:spPr>
        <p:txBody>
          <a:bodyPr/>
          <a:lstStyle/>
          <a:p>
            <a:fld id="{F9643632-F56E-4907-BCC0-FCD950BBDFA8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098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FEF1-0629-48A0-9C84-650D3992C035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43632-F56E-4907-BCC0-FCD950BBDFA8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236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FEF1-0629-48A0-9C84-650D3992C035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43632-F56E-4907-BCC0-FCD950BBDFA8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023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355675" y="681488"/>
            <a:ext cx="8384875" cy="879894"/>
          </a:xfrm>
        </p:spPr>
        <p:txBody>
          <a:bodyPr>
            <a:noAutofit/>
          </a:bodyPr>
          <a:lstStyle>
            <a:lvl1pPr>
              <a:defRPr sz="3600" b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</a:defRPr>
            </a:lvl5pPr>
          </a:lstStyle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96329" y="6356350"/>
            <a:ext cx="2743200" cy="365125"/>
          </a:xfrm>
        </p:spPr>
        <p:txBody>
          <a:bodyPr/>
          <a:lstStyle/>
          <a:p>
            <a:fld id="{DB08FEF1-0629-48A0-9C84-650D3992C035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176963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9231702" y="6356350"/>
            <a:ext cx="2743200" cy="365125"/>
          </a:xfrm>
        </p:spPr>
        <p:txBody>
          <a:bodyPr/>
          <a:lstStyle/>
          <a:p>
            <a:fld id="{F9643632-F56E-4907-BCC0-FCD950BBDFA8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17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FEF1-0629-48A0-9C84-650D3992C035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43632-F56E-4907-BCC0-FCD950BBDFA8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916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FEF1-0629-48A0-9C84-650D3992C035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43632-F56E-4907-BCC0-FCD950BBDFA8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523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FEF1-0629-48A0-9C84-650D3992C035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43632-F56E-4907-BCC0-FCD950BBDFA8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893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53596" y="623917"/>
            <a:ext cx="8314008" cy="1400192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178998" y="6363658"/>
            <a:ext cx="2743200" cy="365125"/>
          </a:xfrm>
        </p:spPr>
        <p:txBody>
          <a:bodyPr/>
          <a:lstStyle/>
          <a:p>
            <a:fld id="{DB08FEF1-0629-48A0-9C84-650D3992C035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4047226" y="6173787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10412082" y="6363658"/>
            <a:ext cx="1700841" cy="365125"/>
          </a:xfrm>
        </p:spPr>
        <p:txBody>
          <a:bodyPr/>
          <a:lstStyle/>
          <a:p>
            <a:fld id="{F9643632-F56E-4907-BCC0-FCD950BBDFA8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30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>
          <a:xfrm>
            <a:off x="130834" y="6320614"/>
            <a:ext cx="2743200" cy="365125"/>
          </a:xfrm>
        </p:spPr>
        <p:txBody>
          <a:bodyPr/>
          <a:lstStyle/>
          <a:p>
            <a:fld id="{DB08FEF1-0629-48A0-9C84-650D3992C035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4038600" y="6106183"/>
            <a:ext cx="4114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9317966" y="6363658"/>
            <a:ext cx="2743200" cy="365125"/>
          </a:xfrm>
        </p:spPr>
        <p:txBody>
          <a:bodyPr/>
          <a:lstStyle/>
          <a:p>
            <a:fld id="{F9643632-F56E-4907-BCC0-FCD950BBDFA8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95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FEF1-0629-48A0-9C84-650D3992C035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43632-F56E-4907-BCC0-FCD950BBDFA8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219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FEF1-0629-48A0-9C84-650D3992C035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43632-F56E-4907-BCC0-FCD950BBDFA8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048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8FEF1-0629-48A0-9C84-650D3992C035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643632-F56E-4907-BCC0-FCD950BBDFA8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814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f.gob.mx/nota_detalle.php?codigo=5479229&amp;fecha=10/04/2017" TargetMode="External"/><Relationship Id="rId2" Type="http://schemas.openxmlformats.org/officeDocument/2006/relationships/hyperlink" Target="http://www.dof.gob.mx/nota_detalle.php?codigo=5478955&amp;fecha=06/04/2017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http://www.google.com.mx/url?sa=i&amp;rct=j&amp;q=&amp;esrc=s&amp;source=images&amp;cd=&amp;cad=rja&amp;uact=8&amp;ved=0ahUKEwiBseqxs_jLAhXis4MKHc1aBOwQjRwIBw&amp;url=http://franquicias.economia.gob.mx/&amp;bvm=bv.118443451,d.amc&amp;psig=AFQjCNEXByaBUEJ5DO_6dzJs9aAxyjqpPw&amp;ust=1459976756240755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t.gob.mx/sala_prensa/boletin_tecnico/Documents/Boletin2017_P034.pdf" TargetMode="External"/><Relationship Id="rId2" Type="http://schemas.openxmlformats.org/officeDocument/2006/relationships/hyperlink" Target="http://www.sat.gob.mx/sala_prensa/boletin_tecnico/Documents/Boletin2017_P033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hyperlink" Target="http://www.sat.gob.mx/sala_prensa/boletin_tecnico/Documents/Boletin2017_P038.pdf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COMITÉ DE COMERCIO EXTERIOR</a:t>
            </a:r>
            <a:endParaRPr 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533290" y="3752736"/>
            <a:ext cx="7125420" cy="1742537"/>
          </a:xfrm>
        </p:spPr>
        <p:txBody>
          <a:bodyPr/>
          <a:lstStyle/>
          <a:p>
            <a:r>
              <a:rPr lang="es-MX" dirty="0" smtClean="0"/>
              <a:t>Junta del Mes de Mayo</a:t>
            </a:r>
          </a:p>
        </p:txBody>
      </p:sp>
    </p:spTree>
    <p:extLst>
      <p:ext uri="{BB962C8B-B14F-4D97-AF65-F5344CB8AC3E}">
        <p14:creationId xmlns:p14="http://schemas.microsoft.com/office/powerpoint/2010/main" val="278082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4"/>
          <p:cNvSpPr txBox="1">
            <a:spLocks/>
          </p:cNvSpPr>
          <p:nvPr/>
        </p:nvSpPr>
        <p:spPr>
          <a:xfrm>
            <a:off x="824553" y="1290297"/>
            <a:ext cx="10530384" cy="4291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NOM-144 de SEMARNAT – y NIMF No. 15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(Norma Internacional de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Medidas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Fitosanitarias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 )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s-ES" sz="2000" i="1" dirty="0" smtClean="0">
              <a:latin typeface="Calibri Light" panose="020F0302020204030204" pitchFamily="34" charset="0"/>
            </a:endParaRPr>
          </a:p>
          <a:p>
            <a:endParaRPr lang="es-ES" sz="2000" dirty="0" smtClean="0">
              <a:latin typeface="Calibri Light" panose="020F0302020204030204" pitchFamily="34" charset="0"/>
            </a:endParaRPr>
          </a:p>
          <a:p>
            <a:endParaRPr lang="es-ES" sz="2000" dirty="0" smtClean="0">
              <a:latin typeface="Calibri Light" panose="020F0302020204030204" pitchFamily="34" charset="0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s-ES" sz="2000" i="1" dirty="0" smtClean="0">
              <a:latin typeface="Calibri Light" panose="020F0302020204030204" pitchFamily="34" charset="0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s-ES" sz="2000" dirty="0" smtClean="0">
              <a:latin typeface="Calibri Light" panose="020F030202020403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E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+mn-cs"/>
            </a:endParaRPr>
          </a:p>
        </p:txBody>
      </p:sp>
      <p:pic>
        <p:nvPicPr>
          <p:cNvPr id="24578" name="Picture 1" descr="http://www.dof.gob.mx/imagenes_diarios/2012/08/16/MAT/semarna11_Cimg_226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16452" y="2006220"/>
            <a:ext cx="2906974" cy="1902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4" descr="http://www.troya.mx/attachments/Image/IPPC.png?template=gener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69055" y="3897857"/>
            <a:ext cx="2786134" cy="184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Marcador de contenido 4"/>
          <p:cNvSpPr txBox="1">
            <a:spLocks/>
          </p:cNvSpPr>
          <p:nvPr/>
        </p:nvSpPr>
        <p:spPr>
          <a:xfrm>
            <a:off x="395785" y="1347161"/>
            <a:ext cx="7779224" cy="4291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s-ES" sz="2000" i="1" dirty="0" smtClean="0">
              <a:latin typeface="Calibri Light" panose="020F0302020204030204" pitchFamily="34" charset="0"/>
            </a:endParaRPr>
          </a:p>
          <a:p>
            <a:pPr algn="just"/>
            <a:endParaRPr lang="es-ES" sz="2000" b="1" i="1" dirty="0" smtClean="0">
              <a:latin typeface="Calibri Light" panose="020F0302020204030204" pitchFamily="34" charset="0"/>
            </a:endParaRPr>
          </a:p>
          <a:p>
            <a:pPr algn="just"/>
            <a:r>
              <a:rPr lang="es-ES" sz="2000" b="1" i="1" dirty="0" smtClean="0">
                <a:latin typeface="Calibri Light" panose="020F0302020204030204" pitchFamily="34" charset="0"/>
              </a:rPr>
              <a:t>4.2. Requisitos de la Marca, </a:t>
            </a:r>
            <a:r>
              <a:rPr lang="es-ES" sz="2000" b="1" dirty="0" smtClean="0">
                <a:latin typeface="Calibri Light" panose="020F0302020204030204" pitchFamily="34" charset="0"/>
              </a:rPr>
              <a:t>la Marca debe cumplir con la siguiente figura:</a:t>
            </a:r>
          </a:p>
          <a:p>
            <a:pPr algn="just"/>
            <a:endParaRPr lang="es-ES" sz="2000" dirty="0" smtClean="0">
              <a:latin typeface="Calibri Light" panose="020F0302020204030204" pitchFamily="34" charset="0"/>
            </a:endParaRPr>
          </a:p>
          <a:p>
            <a:pPr algn="just"/>
            <a:r>
              <a:rPr lang="es-ES" sz="2000" b="1" dirty="0" smtClean="0">
                <a:latin typeface="Calibri Light" panose="020F0302020204030204" pitchFamily="34" charset="0"/>
              </a:rPr>
              <a:t>MX</a:t>
            </a:r>
            <a:r>
              <a:rPr lang="es-ES" sz="2000" dirty="0" smtClean="0">
                <a:latin typeface="Calibri Light" panose="020F0302020204030204" pitchFamily="34" charset="0"/>
              </a:rPr>
              <a:t> - Siglas correspondientes al país México o las correspondientes a cada país, para el embalaje de madera utilizado en la importación.</a:t>
            </a:r>
          </a:p>
          <a:p>
            <a:pPr algn="just"/>
            <a:r>
              <a:rPr lang="es-ES" sz="2000" b="1" dirty="0" smtClean="0">
                <a:latin typeface="Calibri Light" panose="020F0302020204030204" pitchFamily="34" charset="0"/>
              </a:rPr>
              <a:t>XXX</a:t>
            </a:r>
            <a:r>
              <a:rPr lang="es-ES" sz="2000" dirty="0" smtClean="0">
                <a:latin typeface="Calibri Light" panose="020F0302020204030204" pitchFamily="34" charset="0"/>
              </a:rPr>
              <a:t> - Número único otorgado por la autoridad de cada país a la persona autorizada para el uso de la Marca. </a:t>
            </a:r>
          </a:p>
          <a:p>
            <a:pPr lvl="1" algn="just"/>
            <a:endParaRPr lang="es-ES" b="1" dirty="0" smtClean="0">
              <a:latin typeface="Calibri Light" panose="020F0302020204030204" pitchFamily="34" charset="0"/>
            </a:endParaRPr>
          </a:p>
          <a:p>
            <a:pPr lvl="1" algn="just"/>
            <a:r>
              <a:rPr lang="es-ES" b="1" dirty="0" smtClean="0">
                <a:latin typeface="Calibri Light" panose="020F0302020204030204" pitchFamily="34" charset="0"/>
              </a:rPr>
              <a:t>YY</a:t>
            </a:r>
            <a:r>
              <a:rPr lang="es-ES" dirty="0" smtClean="0">
                <a:latin typeface="Calibri Light" panose="020F0302020204030204" pitchFamily="34" charset="0"/>
              </a:rPr>
              <a:t> - Código del tratamiento fitosanitario, por sus siglas en inglés:</a:t>
            </a:r>
          </a:p>
          <a:p>
            <a:pPr lvl="1" algn="just"/>
            <a:r>
              <a:rPr lang="es-ES" b="1" dirty="0" smtClean="0">
                <a:latin typeface="Calibri Light" panose="020F0302020204030204" pitchFamily="34" charset="0"/>
              </a:rPr>
              <a:t>HT</a:t>
            </a:r>
            <a:r>
              <a:rPr lang="es-ES" dirty="0" smtClean="0">
                <a:latin typeface="Calibri Light" panose="020F0302020204030204" pitchFamily="34" charset="0"/>
              </a:rPr>
              <a:t>  - tratamiento térmico.</a:t>
            </a:r>
          </a:p>
          <a:p>
            <a:pPr lvl="1" algn="just"/>
            <a:endParaRPr lang="es-ES" dirty="0" smtClean="0">
              <a:latin typeface="Calibri Light" panose="020F0302020204030204" pitchFamily="34" charset="0"/>
            </a:endParaRPr>
          </a:p>
          <a:p>
            <a:pPr algn="just"/>
            <a:r>
              <a:rPr lang="es-ES" sz="2000" dirty="0" smtClean="0">
                <a:latin typeface="Calibri Light" panose="020F0302020204030204" pitchFamily="34" charset="0"/>
              </a:rPr>
              <a:t>Las letras IPPC, son parte integrante de la Marca, y su significado es: Convención Internacional de Protección Fitosanitaria, por sus siglas en inglés. (International </a:t>
            </a:r>
            <a:r>
              <a:rPr lang="es-ES" sz="2000" dirty="0" err="1" smtClean="0">
                <a:latin typeface="Calibri Light" panose="020F0302020204030204" pitchFamily="34" charset="0"/>
              </a:rPr>
              <a:t>Plant</a:t>
            </a:r>
            <a:r>
              <a:rPr lang="es-ES" sz="2000" dirty="0" smtClean="0">
                <a:latin typeface="Calibri Light" panose="020F0302020204030204" pitchFamily="34" charset="0"/>
              </a:rPr>
              <a:t> </a:t>
            </a:r>
            <a:r>
              <a:rPr lang="es-ES" sz="2000" dirty="0" err="1" smtClean="0">
                <a:latin typeface="Calibri Light" panose="020F0302020204030204" pitchFamily="34" charset="0"/>
              </a:rPr>
              <a:t>Protection</a:t>
            </a:r>
            <a:r>
              <a:rPr lang="es-ES" sz="2000" dirty="0" smtClean="0">
                <a:latin typeface="Calibri Light" panose="020F0302020204030204" pitchFamily="34" charset="0"/>
              </a:rPr>
              <a:t> </a:t>
            </a:r>
            <a:r>
              <a:rPr lang="es-ES" sz="2000" dirty="0" err="1" smtClean="0">
                <a:latin typeface="Calibri Light" panose="020F0302020204030204" pitchFamily="34" charset="0"/>
              </a:rPr>
              <a:t>Convention</a:t>
            </a:r>
            <a:r>
              <a:rPr lang="es-ES" sz="2000" dirty="0" smtClean="0">
                <a:latin typeface="Calibri Light" panose="020F0302020204030204" pitchFamily="34" charset="0"/>
              </a:rPr>
              <a:t>).</a:t>
            </a:r>
          </a:p>
          <a:p>
            <a:pPr algn="just"/>
            <a:endParaRPr lang="es-ES" sz="2000" dirty="0" smtClean="0">
              <a:latin typeface="Calibri Light" panose="020F0302020204030204" pitchFamily="34" charset="0"/>
            </a:endParaRPr>
          </a:p>
          <a:p>
            <a:pPr algn="just"/>
            <a:endParaRPr lang="es-ES" sz="2000" dirty="0" smtClean="0">
              <a:latin typeface="Calibri Light" panose="020F0302020204030204" pitchFamily="34" charset="0"/>
            </a:endParaRPr>
          </a:p>
          <a:p>
            <a:pPr marL="22860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s-ES" sz="2000" i="1" dirty="0" smtClean="0">
              <a:latin typeface="Calibri Light" panose="020F0302020204030204" pitchFamily="34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s-ES" sz="2000" dirty="0" smtClean="0">
              <a:latin typeface="Calibri Light" panose="020F0302020204030204" pitchFamily="34" charset="0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+mn-cs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+mn-cs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+mn-cs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E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080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 descr="http://www.dof.gob.mx/imagenes_diarios/2015/12/04/MAT/semarnat12_Cimg_4088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Marcador de contenido 4"/>
          <p:cNvSpPr txBox="1">
            <a:spLocks/>
          </p:cNvSpPr>
          <p:nvPr/>
        </p:nvSpPr>
        <p:spPr>
          <a:xfrm>
            <a:off x="824553" y="1290297"/>
            <a:ext cx="10515600" cy="4291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NOM-144 de SEMARNAT – y NIMF No. 15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(Norma Internacional de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Medidas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Fitosanitarias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 )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s-ES" sz="2000" i="1" dirty="0" smtClean="0">
              <a:latin typeface="Calibri Light" panose="020F0302020204030204" pitchFamily="34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s-ES" sz="2000" i="1" dirty="0" smtClean="0">
                <a:latin typeface="Calibri Light" panose="020F0302020204030204" pitchFamily="34" charset="0"/>
              </a:rPr>
              <a:t>5. Lineamientos para la comprobación ocular de los embalajes de madera que se utilizan en el proceso de introducción al territorio nacional de bienes y mercancías, incluyendo los embalajes de madera de embarques que sean retornados.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s-ES" sz="2000" b="1" dirty="0" smtClean="0">
                <a:latin typeface="Calibri Light" panose="020F0302020204030204" pitchFamily="34" charset="0"/>
              </a:rPr>
              <a:t>5.1. El personal oficial deberá comprobar de manera ocular, aleatoria y </a:t>
            </a:r>
            <a:r>
              <a:rPr lang="es-ES" sz="2000" b="1" u="sng" dirty="0" smtClean="0">
                <a:latin typeface="Calibri Light" panose="020F0302020204030204" pitchFamily="34" charset="0"/>
              </a:rPr>
              <a:t>gratuita</a:t>
            </a:r>
            <a:r>
              <a:rPr lang="es-ES" sz="2000" dirty="0" smtClean="0">
                <a:latin typeface="Calibri Light" panose="020F0302020204030204" pitchFamily="34" charset="0"/>
              </a:rPr>
              <a:t>, que el embalaje de madera exhibe la marca establecida en esta Norma por medio del procedimiento descrito en el presente apartado.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s-ES" sz="2000" b="1" dirty="0" smtClean="0">
                <a:latin typeface="Calibri Light" panose="020F0302020204030204" pitchFamily="34" charset="0"/>
              </a:rPr>
              <a:t>5.2. …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s-ES" sz="2000" b="1" dirty="0" smtClean="0"/>
              <a:t>c)</a:t>
            </a:r>
            <a:r>
              <a:rPr lang="es-ES" sz="2000" dirty="0" smtClean="0"/>
              <a:t>    </a:t>
            </a:r>
            <a:r>
              <a:rPr lang="es-ES" sz="2000" dirty="0" smtClean="0">
                <a:latin typeface="Calibri Light" panose="020F0302020204030204" pitchFamily="34" charset="0"/>
              </a:rPr>
              <a:t>Devolver al extranjero el embalaje de madera, </a:t>
            </a:r>
            <a:r>
              <a:rPr lang="es-ES" sz="2000" b="1" dirty="0" smtClean="0">
                <a:latin typeface="Calibri Light" panose="020F0302020204030204" pitchFamily="34" charset="0"/>
              </a:rPr>
              <a:t>siempre y </a:t>
            </a:r>
            <a:r>
              <a:rPr lang="es-ES" sz="2000" b="1" u="sng" dirty="0" smtClean="0">
                <a:latin typeface="Calibri Light" panose="020F0302020204030204" pitchFamily="34" charset="0"/>
              </a:rPr>
              <a:t>cuando no se trate de embarques de exportación</a:t>
            </a:r>
            <a:r>
              <a:rPr lang="es-ES" sz="2000" b="1" dirty="0" smtClean="0">
                <a:latin typeface="Calibri Light" panose="020F0302020204030204" pitchFamily="34" charset="0"/>
              </a:rPr>
              <a:t> </a:t>
            </a:r>
            <a:r>
              <a:rPr lang="es-ES" sz="2000" dirty="0" smtClean="0">
                <a:latin typeface="Calibri Light" panose="020F0302020204030204" pitchFamily="34" charset="0"/>
              </a:rPr>
              <a:t>que sean retornados. La determinación del país al que se devolverá el embalaje al extranjero, estará a cargo de la persona que introduzca bienes o mercancías al territorio nacional.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s-ES" sz="2000" dirty="0" smtClean="0">
              <a:latin typeface="Calibri Light" panose="020F030202020403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E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080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REPORTE DE DEPENDENCIAS</a:t>
            </a:r>
            <a:endParaRPr 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533290" y="3752736"/>
            <a:ext cx="7125420" cy="1742537"/>
          </a:xfrm>
        </p:spPr>
        <p:txBody>
          <a:bodyPr/>
          <a:lstStyle/>
          <a:p>
            <a:r>
              <a:rPr lang="es-MX" dirty="0" smtClean="0"/>
              <a:t>COMITÉ DE COMERCIO EXTERIOR</a:t>
            </a:r>
          </a:p>
        </p:txBody>
      </p:sp>
    </p:spTree>
    <p:extLst>
      <p:ext uri="{BB962C8B-B14F-4D97-AF65-F5344CB8AC3E}">
        <p14:creationId xmlns:p14="http://schemas.microsoft.com/office/powerpoint/2010/main" val="99101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VISITA CASA HOGAR</a:t>
            </a:r>
            <a:br>
              <a:rPr lang="es-MX" dirty="0" smtClean="0"/>
            </a:br>
            <a:r>
              <a:rPr lang="es-MX" dirty="0" smtClean="0"/>
              <a:t> SAN VICENTE</a:t>
            </a:r>
            <a:endParaRPr 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533290" y="3752736"/>
            <a:ext cx="7125420" cy="1742537"/>
          </a:xfrm>
        </p:spPr>
        <p:txBody>
          <a:bodyPr/>
          <a:lstStyle/>
          <a:p>
            <a:r>
              <a:rPr lang="es-MX" dirty="0" smtClean="0"/>
              <a:t>COMITÉ DE COMERCIO EXTERIOR Y SOCIOS</a:t>
            </a:r>
          </a:p>
          <a:p>
            <a:endParaRPr lang="es-MX" dirty="0" smtClean="0"/>
          </a:p>
          <a:p>
            <a:r>
              <a:rPr lang="es-MX" sz="3000" dirty="0" smtClean="0"/>
              <a:t>FESTEJO DIA DEL NIÑO</a:t>
            </a:r>
          </a:p>
        </p:txBody>
      </p:sp>
    </p:spTree>
    <p:extLst>
      <p:ext uri="{BB962C8B-B14F-4D97-AF65-F5344CB8AC3E}">
        <p14:creationId xmlns:p14="http://schemas.microsoft.com/office/powerpoint/2010/main" val="99101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 descr="http://www.dof.gob.mx/imagenes_diarios/2015/12/04/MAT/semarnat12_Cimg_4088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411" y="1435778"/>
            <a:ext cx="5633136" cy="4040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30702" y="1433675"/>
            <a:ext cx="5624922" cy="4031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5080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 descr="http://www.dof.gob.mx/imagenes_diarios/2015/12/04/MAT/semarnat12_Cimg_4088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685" y="1470888"/>
            <a:ext cx="5263117" cy="4132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55760" y="1472035"/>
            <a:ext cx="3101162" cy="4134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3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51882" y="1447632"/>
            <a:ext cx="2335601" cy="4152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5080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 descr="http://www.dof.gob.mx/imagenes_diarios/2015/12/04/MAT/semarnat12_Cimg_4088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5594" y="900750"/>
            <a:ext cx="9717206" cy="5465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 l="7722" t="11851" r="21303" b="13224"/>
          <a:stretch>
            <a:fillRect/>
          </a:stretch>
        </p:blipFill>
        <p:spPr bwMode="auto">
          <a:xfrm>
            <a:off x="9502017" y="4311330"/>
            <a:ext cx="1470784" cy="207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5080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7200" b="1" dirty="0" smtClean="0"/>
              <a:t>MUCHAS GRACIAS A TODOS LOS PADRINOS Y QUIENES APOYARON ESTA BUENA CAUSA</a:t>
            </a:r>
            <a:endParaRPr lang="es-MX" sz="7200" b="1" dirty="0"/>
          </a:p>
        </p:txBody>
      </p:sp>
    </p:spTree>
    <p:extLst>
      <p:ext uri="{BB962C8B-B14F-4D97-AF65-F5344CB8AC3E}">
        <p14:creationId xmlns:p14="http://schemas.microsoft.com/office/powerpoint/2010/main" val="24836005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6958587"/>
              </p:ext>
            </p:extLst>
          </p:nvPr>
        </p:nvGraphicFramePr>
        <p:xfrm>
          <a:off x="838200" y="1293975"/>
          <a:ext cx="10515600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/>
                <a:gridCol w="2628900"/>
                <a:gridCol w="2628900"/>
                <a:gridCol w="26289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Padrino (a)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Empresa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Padrino (a)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Empresa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noProof="0" dirty="0" smtClean="0"/>
                        <a:t>Lupita</a:t>
                      </a:r>
                      <a:r>
                        <a:rPr lang="es-MX" baseline="0" noProof="0" dirty="0" smtClean="0"/>
                        <a:t> Daniel</a:t>
                      </a:r>
                      <a:endParaRPr lang="es-MX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noProof="0" smtClean="0"/>
                        <a:t>Saint Gobain</a:t>
                      </a:r>
                      <a:endParaRPr lang="es-MX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noProof="0" smtClean="0"/>
                        <a:t>Jaime Gonzalez</a:t>
                      </a:r>
                      <a:endParaRPr lang="es-MX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noProof="0" smtClean="0"/>
                        <a:t>Haemotronic</a:t>
                      </a:r>
                      <a:endParaRPr lang="es-MX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noProof="0" smtClean="0"/>
                        <a:t>Denisse</a:t>
                      </a:r>
                      <a:r>
                        <a:rPr lang="es-MX" baseline="0" noProof="0" smtClean="0"/>
                        <a:t> Arce</a:t>
                      </a:r>
                      <a:endParaRPr lang="es-MX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noProof="0" smtClean="0"/>
                        <a:t>Saint Gobain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noProof="0" smtClean="0"/>
                        <a:t>Anahi de la Rosa</a:t>
                      </a:r>
                      <a:endParaRPr lang="es-MX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noProof="0" smtClean="0"/>
                        <a:t>Haemotronic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noProof="0" smtClean="0"/>
                        <a:t>Yajaira González</a:t>
                      </a:r>
                      <a:endParaRPr lang="es-MX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noProof="0" smtClean="0"/>
                        <a:t>Saint Gobain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María Anna Mireles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Salsa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noProof="0" smtClean="0"/>
                        <a:t>Omar Salazar</a:t>
                      </a:r>
                      <a:endParaRPr lang="es-MX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noProof="0" smtClean="0"/>
                        <a:t>Saint Gobain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Fernando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baseline="0" dirty="0" err="1" smtClean="0"/>
                        <a:t>Cantu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Emerson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noProof="0" smtClean="0"/>
                        <a:t>Adrian Veloquio</a:t>
                      </a:r>
                      <a:endParaRPr lang="es-MX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noProof="0" smtClean="0"/>
                        <a:t>Saint Gobain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noProof="0" dirty="0" smtClean="0"/>
                        <a:t>Mayra Loera</a:t>
                      </a:r>
                      <a:endParaRPr lang="es-MX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noProof="0" smtClean="0"/>
                        <a:t>MRM</a:t>
                      </a:r>
                      <a:endParaRPr lang="es-MX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noProof="0" smtClean="0"/>
                        <a:t>Alberto Tovias</a:t>
                      </a:r>
                      <a:endParaRPr lang="es-MX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noProof="0" smtClean="0"/>
                        <a:t>Saint Gobain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noProof="0" dirty="0" smtClean="0"/>
                        <a:t>Francisco </a:t>
                      </a:r>
                      <a:r>
                        <a:rPr lang="es-MX" noProof="0" dirty="0" err="1" smtClean="0"/>
                        <a:t>Gutierrez</a:t>
                      </a:r>
                      <a:endParaRPr lang="es-MX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noProof="0" smtClean="0"/>
                        <a:t>NIBCO</a:t>
                      </a:r>
                      <a:endParaRPr lang="es-MX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noProof="0" smtClean="0"/>
                        <a:t>Lizbeth Lopez</a:t>
                      </a:r>
                      <a:endParaRPr lang="es-MX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noProof="0" smtClean="0"/>
                        <a:t>Saint Gobain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noProof="0" dirty="0" err="1" smtClean="0"/>
                        <a:t>Marissa</a:t>
                      </a:r>
                      <a:r>
                        <a:rPr lang="es-MX" noProof="0" dirty="0" smtClean="0"/>
                        <a:t> Rivera</a:t>
                      </a:r>
                      <a:endParaRPr lang="es-MX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noProof="0" smtClean="0"/>
                        <a:t>Bettcher</a:t>
                      </a:r>
                      <a:endParaRPr lang="es-MX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noProof="0" smtClean="0"/>
                        <a:t>Ana</a:t>
                      </a:r>
                      <a:r>
                        <a:rPr lang="es-MX" baseline="0" noProof="0" smtClean="0"/>
                        <a:t> Teran</a:t>
                      </a:r>
                      <a:endParaRPr lang="es-MX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noProof="0" smtClean="0"/>
                        <a:t>Dulces Famosos</a:t>
                      </a:r>
                      <a:endParaRPr lang="es-MX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noProof="0" dirty="0" smtClean="0"/>
                        <a:t>Nubia </a:t>
                      </a:r>
                      <a:r>
                        <a:rPr lang="es-MX" noProof="0" dirty="0" err="1" smtClean="0"/>
                        <a:t>Garcia</a:t>
                      </a:r>
                      <a:endParaRPr lang="es-MX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noProof="0" dirty="0" smtClean="0"/>
                        <a:t>AMMEX</a:t>
                      </a:r>
                      <a:endParaRPr lang="es-MX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noProof="0" smtClean="0"/>
                        <a:t>Marisol</a:t>
                      </a:r>
                      <a:r>
                        <a:rPr lang="es-MX" baseline="0" noProof="0" smtClean="0"/>
                        <a:t> Gomez</a:t>
                      </a:r>
                      <a:endParaRPr lang="es-MX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noProof="0" smtClean="0"/>
                        <a:t>Dulces Famosos</a:t>
                      </a:r>
                      <a:endParaRPr lang="es-MX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noProof="0" dirty="0" smtClean="0"/>
                        <a:t>Nadia </a:t>
                      </a:r>
                      <a:r>
                        <a:rPr lang="es-MX" noProof="0" dirty="0" err="1" smtClean="0"/>
                        <a:t>Rodriguez</a:t>
                      </a:r>
                      <a:endParaRPr lang="es-MX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noProof="0" dirty="0" smtClean="0"/>
                        <a:t>BBB Industries</a:t>
                      </a:r>
                      <a:endParaRPr lang="es-MX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noProof="0" smtClean="0"/>
                        <a:t>Samantha</a:t>
                      </a:r>
                      <a:r>
                        <a:rPr lang="es-MX" baseline="0" noProof="0" smtClean="0"/>
                        <a:t> Rodriguez</a:t>
                      </a:r>
                      <a:endParaRPr lang="es-MX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noProof="0" smtClean="0"/>
                        <a:t>GSW</a:t>
                      </a:r>
                      <a:endParaRPr lang="es-MX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noProof="0" smtClean="0"/>
                        <a:t>Belem Cervantes</a:t>
                      </a:r>
                      <a:endParaRPr lang="es-MX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noProof="0" dirty="0" err="1" smtClean="0"/>
                        <a:t>Semtech</a:t>
                      </a:r>
                      <a:endParaRPr lang="es-MX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noProof="0" smtClean="0"/>
                        <a:t>Raul</a:t>
                      </a:r>
                      <a:r>
                        <a:rPr lang="es-MX" baseline="0" noProof="0" smtClean="0"/>
                        <a:t> Rivera</a:t>
                      </a:r>
                      <a:endParaRPr lang="es-MX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noProof="0" smtClean="0"/>
                        <a:t>GSW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noProof="0" smtClean="0"/>
                        <a:t>Irma</a:t>
                      </a:r>
                      <a:r>
                        <a:rPr lang="es-MX" baseline="0" noProof="0" smtClean="0"/>
                        <a:t> Rivas</a:t>
                      </a:r>
                      <a:endParaRPr lang="es-MX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noProof="0" dirty="0" smtClean="0"/>
                        <a:t>Corning</a:t>
                      </a:r>
                      <a:endParaRPr lang="es-MX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noProof="0" smtClean="0"/>
                        <a:t>Sofia Torres</a:t>
                      </a:r>
                      <a:endParaRPr lang="es-MX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noProof="0" smtClean="0"/>
                        <a:t>GSW</a:t>
                      </a:r>
                      <a:endParaRPr lang="es-MX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noProof="0" smtClean="0"/>
                        <a:t>Victor</a:t>
                      </a:r>
                      <a:r>
                        <a:rPr lang="es-MX" baseline="0" noProof="0" smtClean="0"/>
                        <a:t> Lopez</a:t>
                      </a:r>
                      <a:endParaRPr lang="es-MX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noProof="0" dirty="0" smtClean="0"/>
                        <a:t>Cornelius</a:t>
                      </a:r>
                      <a:endParaRPr lang="es-MX" noProof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18693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/>
            </a:r>
            <a:br>
              <a:rPr lang="es-MX" dirty="0" smtClean="0"/>
            </a:br>
            <a:r>
              <a:rPr lang="es-MX" sz="4900" dirty="0"/>
              <a:t>Plan de Trabajo del Proyecto de Remodelación de la Aduana </a:t>
            </a:r>
            <a:r>
              <a:rPr lang="es-MX" sz="4900" dirty="0" smtClean="0"/>
              <a:t>Reynosa</a:t>
            </a:r>
            <a:endParaRPr lang="en-US" sz="49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533290" y="3752736"/>
            <a:ext cx="7125420" cy="1742537"/>
          </a:xfrm>
        </p:spPr>
        <p:txBody>
          <a:bodyPr/>
          <a:lstStyle/>
          <a:p>
            <a:r>
              <a:rPr lang="es-MX" b="1" dirty="0" smtClean="0"/>
              <a:t>Lic</a:t>
            </a:r>
            <a:r>
              <a:rPr lang="es-MX" b="1" dirty="0"/>
              <a:t>. Jaime Nova Palma</a:t>
            </a:r>
            <a:br>
              <a:rPr lang="es-MX" b="1" dirty="0"/>
            </a:br>
            <a:r>
              <a:rPr lang="es-MX" b="1" dirty="0"/>
              <a:t>Administrador de la Aduana de Reynosa</a:t>
            </a:r>
            <a:r>
              <a:rPr lang="es-MX" sz="100" b="1" dirty="0">
                <a:solidFill>
                  <a:schemeClr val="tx1"/>
                </a:solidFill>
              </a:rPr>
              <a:t/>
            </a:r>
            <a:br>
              <a:rPr lang="es-MX" sz="100" b="1" dirty="0">
                <a:solidFill>
                  <a:schemeClr val="tx1"/>
                </a:solidFill>
              </a:rPr>
            </a:br>
            <a:endParaRPr lang="es-MX" b="1" dirty="0" smtClean="0"/>
          </a:p>
        </p:txBody>
      </p:sp>
    </p:spTree>
    <p:extLst>
      <p:ext uri="{BB962C8B-B14F-4D97-AF65-F5344CB8AC3E}">
        <p14:creationId xmlns:p14="http://schemas.microsoft.com/office/powerpoint/2010/main" val="270558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861" y="468128"/>
            <a:ext cx="11336690" cy="879894"/>
          </a:xfrm>
        </p:spPr>
        <p:txBody>
          <a:bodyPr/>
          <a:lstStyle/>
          <a:p>
            <a:pPr algn="ctr"/>
            <a:r>
              <a:rPr lang="es-MX" sz="3000" b="1" dirty="0"/>
              <a:t>Comité de Comercio Exterior</a:t>
            </a:r>
            <a:br>
              <a:rPr lang="es-MX" sz="3000" b="1" dirty="0"/>
            </a:br>
            <a:r>
              <a:rPr lang="es-MX" sz="3000" b="1" dirty="0"/>
              <a:t>Agenda de </a:t>
            </a:r>
            <a:r>
              <a:rPr lang="es-MX" sz="3000" b="1" dirty="0" smtClean="0"/>
              <a:t>Mayo </a:t>
            </a:r>
            <a:r>
              <a:rPr lang="es-MX" sz="3000" b="1" dirty="0"/>
              <a:t>2017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978947"/>
              </p:ext>
            </p:extLst>
          </p:nvPr>
        </p:nvGraphicFramePr>
        <p:xfrm>
          <a:off x="694876" y="1524000"/>
          <a:ext cx="11045676" cy="4389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2011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8255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66943"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/>
                        <a:t>7.15 AM</a:t>
                      </a:r>
                      <a:endParaRPr lang="es-MX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b="1" noProof="0" dirty="0"/>
                        <a:t>Desayuno Buffet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72476">
                <a:tc>
                  <a:txBody>
                    <a:bodyPr/>
                    <a:lstStyle/>
                    <a:p>
                      <a:pPr algn="ctr"/>
                      <a:r>
                        <a:rPr lang="es-MX" sz="1800" b="1" kern="1200" dirty="0" smtClean="0">
                          <a:effectLst/>
                        </a:rPr>
                        <a:t>7.30 AM</a:t>
                      </a:r>
                      <a:endParaRPr lang="es-MX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MX" sz="18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Reporte de </a:t>
                      </a:r>
                      <a:r>
                        <a:rPr lang="es-MX" sz="1800" b="1" kern="120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Dependencias</a:t>
                      </a:r>
                      <a:r>
                        <a:rPr lang="es-MX" sz="1800" b="1" kern="1200" baseline="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/ Recordatorio de NOM-144</a:t>
                      </a:r>
                      <a:endParaRPr lang="es-MX" sz="1800" b="1" kern="12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s-MX" sz="1800" kern="1200" noProof="0" dirty="0">
                          <a:effectLst/>
                        </a:rPr>
                        <a:t>Comité</a:t>
                      </a:r>
                      <a:r>
                        <a:rPr lang="es-MX" sz="1800" kern="1200" baseline="0" noProof="0" dirty="0">
                          <a:effectLst/>
                        </a:rPr>
                        <a:t> de CE</a:t>
                      </a:r>
                      <a:endParaRPr lang="es-MX" sz="1800" b="0" noProof="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74943">
                <a:tc>
                  <a:txBody>
                    <a:bodyPr/>
                    <a:lstStyle/>
                    <a:p>
                      <a:pPr algn="ctr"/>
                      <a:r>
                        <a:rPr lang="es-MX" sz="1800" b="1" kern="1200" dirty="0" smtClean="0">
                          <a:effectLst/>
                        </a:rPr>
                        <a:t>7.45 AM</a:t>
                      </a:r>
                      <a:endParaRPr lang="es-MX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MX" sz="1800" b="1" dirty="0" smtClean="0">
                          <a:solidFill>
                            <a:schemeClr val="tx1"/>
                          </a:solidFill>
                        </a:rPr>
                        <a:t>Plan de Trabajo</a:t>
                      </a:r>
                      <a:r>
                        <a:rPr lang="es-MX" sz="1800" b="1" baseline="0" dirty="0" smtClean="0">
                          <a:solidFill>
                            <a:schemeClr val="tx1"/>
                          </a:solidFill>
                        </a:rPr>
                        <a:t> del </a:t>
                      </a:r>
                      <a:r>
                        <a:rPr lang="es-MX" sz="1800" b="1" dirty="0" smtClean="0">
                          <a:solidFill>
                            <a:schemeClr val="tx1"/>
                          </a:solidFill>
                        </a:rPr>
                        <a:t>Proyecto de Remodelación de la Aduana Reynosa</a:t>
                      </a:r>
                      <a:endParaRPr lang="es-MX" sz="1800" b="1" kern="1200" noProof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MX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Lic. Jaime Nova Palma</a:t>
                      </a:r>
                    </a:p>
                    <a:p>
                      <a:r>
                        <a:rPr lang="es-MX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Administrador de la Aduana de Reynosa</a:t>
                      </a:r>
                      <a:endParaRPr lang="es-MX" sz="7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53440"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/>
                        <a:t>8.00 AM</a:t>
                      </a:r>
                      <a:endParaRPr lang="es-MX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MX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Cambios al Portal de ACE - Conferencia</a:t>
                      </a:r>
                    </a:p>
                    <a:p>
                      <a:pPr marL="0" algn="l" defTabSz="914400" rtl="0" eaLnBrk="1" latinLnBrk="0" hangingPunct="1"/>
                      <a:r>
                        <a:rPr lang="es-MX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Oficial Pedro Peña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U.S. Customs Border Protection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14680"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/>
                        <a:t>8.30 AM</a:t>
                      </a:r>
                      <a:endParaRPr lang="es-MX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s-MX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Auditorias Internas de OEA </a:t>
                      </a:r>
                    </a:p>
                    <a:p>
                      <a:pPr fontAlgn="ctr"/>
                      <a:r>
                        <a:rPr lang="es-MX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Mejores Practicas de la Empresa </a:t>
                      </a:r>
                      <a:r>
                        <a:rPr lang="es-MX" sz="18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Woodcrafters</a:t>
                      </a:r>
                      <a:r>
                        <a:rPr lang="es-MX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MX" sz="18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14680"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/>
                        <a:t>9.00 AM</a:t>
                      </a:r>
                      <a:endParaRPr lang="es-MX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s-MX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1er Resolución de RGCE de 2017</a:t>
                      </a:r>
                    </a:p>
                    <a:p>
                      <a:pPr fontAlgn="ctr"/>
                      <a:r>
                        <a:rPr lang="es-MX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V.A. Mauricio Figueroa</a:t>
                      </a:r>
                    </a:p>
                    <a:p>
                      <a:pPr fontAlgn="ctr"/>
                      <a:r>
                        <a:rPr lang="es-MX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Agencia Aduanal </a:t>
                      </a:r>
                      <a:r>
                        <a:rPr lang="es-MX" sz="18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Miner</a:t>
                      </a:r>
                      <a:endParaRPr lang="es-MX" sz="18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8925809" y="5654040"/>
            <a:ext cx="2350131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500" b="1" dirty="0">
                <a:solidFill>
                  <a:prstClr val="black"/>
                </a:solidFill>
              </a:rPr>
              <a:t>Holiday Inn, Zona Dorada </a:t>
            </a:r>
            <a:endParaRPr lang="es-MX" sz="1500" dirty="0">
              <a:solidFill>
                <a:prstClr val="black"/>
              </a:solidFill>
            </a:endParaRPr>
          </a:p>
          <a:p>
            <a:pPr algn="ctr"/>
            <a:r>
              <a:rPr lang="es-MX" sz="1500" dirty="0">
                <a:solidFill>
                  <a:prstClr val="black"/>
                </a:solidFill>
              </a:rPr>
              <a:t>Salón Prado Sur </a:t>
            </a:r>
          </a:p>
          <a:p>
            <a:pPr algn="ctr"/>
            <a:r>
              <a:rPr lang="es-MX" sz="1500" dirty="0" smtClean="0">
                <a:solidFill>
                  <a:prstClr val="black"/>
                </a:solidFill>
              </a:rPr>
              <a:t>Mayo 3 de </a:t>
            </a:r>
            <a:r>
              <a:rPr lang="es-MX" sz="1500" dirty="0">
                <a:solidFill>
                  <a:prstClr val="black"/>
                </a:solidFill>
              </a:rPr>
              <a:t>2017 </a:t>
            </a:r>
          </a:p>
        </p:txBody>
      </p:sp>
    </p:spTree>
    <p:extLst>
      <p:ext uri="{BB962C8B-B14F-4D97-AF65-F5344CB8AC3E}">
        <p14:creationId xmlns:p14="http://schemas.microsoft.com/office/powerpoint/2010/main" val="28544692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MX" sz="4400" dirty="0" smtClean="0"/>
              <a:t/>
            </a:r>
            <a:br>
              <a:rPr lang="es-MX" sz="4400" dirty="0" smtClean="0"/>
            </a:br>
            <a:r>
              <a:rPr lang="es-MX" sz="4400" dirty="0" smtClean="0"/>
              <a:t>Cambios </a:t>
            </a:r>
            <a:r>
              <a:rPr lang="es-MX" sz="4400" dirty="0"/>
              <a:t>al Portal de ACE - </a:t>
            </a:r>
            <a:r>
              <a:rPr lang="es-MX" sz="4400" dirty="0" smtClean="0"/>
              <a:t>Conferencia</a:t>
            </a:r>
            <a:endParaRPr lang="en-US" sz="44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533290" y="3752736"/>
            <a:ext cx="7125420" cy="1742537"/>
          </a:xfrm>
        </p:spPr>
        <p:txBody>
          <a:bodyPr>
            <a:normAutofit/>
          </a:bodyPr>
          <a:lstStyle/>
          <a:p>
            <a:r>
              <a:rPr lang="es-MX" b="1" dirty="0" smtClean="0"/>
              <a:t>Oficial </a:t>
            </a:r>
            <a:r>
              <a:rPr lang="es-MX" b="1" dirty="0"/>
              <a:t>Pedro Peña</a:t>
            </a:r>
            <a:br>
              <a:rPr lang="es-MX" b="1" dirty="0"/>
            </a:br>
            <a:r>
              <a:rPr lang="es-MX" b="1" dirty="0"/>
              <a:t>U.S. </a:t>
            </a:r>
            <a:r>
              <a:rPr lang="es-MX" b="1" dirty="0" err="1"/>
              <a:t>Customs</a:t>
            </a:r>
            <a:r>
              <a:rPr lang="es-MX" b="1" dirty="0"/>
              <a:t> </a:t>
            </a:r>
            <a:r>
              <a:rPr lang="es-MX" b="1" dirty="0" err="1"/>
              <a:t>Border</a:t>
            </a:r>
            <a:r>
              <a:rPr lang="es-MX" b="1" dirty="0"/>
              <a:t> </a:t>
            </a:r>
            <a:r>
              <a:rPr lang="es-MX" b="1" dirty="0" err="1" smtClean="0"/>
              <a:t>Protection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19826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fontAlgn="ctr"/>
            <a:r>
              <a:rPr lang="es-MX" dirty="0" smtClean="0"/>
              <a:t/>
            </a:r>
            <a:br>
              <a:rPr lang="es-MX" dirty="0" smtClean="0"/>
            </a:br>
            <a:r>
              <a:rPr lang="es-MX" sz="4900" dirty="0"/>
              <a:t>Auditorias Internas de OEA </a:t>
            </a:r>
            <a:r>
              <a:rPr lang="es-MX" sz="5400" dirty="0">
                <a:solidFill>
                  <a:schemeClr val="tx1"/>
                </a:solidFill>
              </a:rPr>
              <a:t> 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533290" y="3752736"/>
            <a:ext cx="7125420" cy="1742537"/>
          </a:xfrm>
        </p:spPr>
        <p:txBody>
          <a:bodyPr>
            <a:normAutofit/>
          </a:bodyPr>
          <a:lstStyle/>
          <a:p>
            <a:r>
              <a:rPr lang="es-MX" b="1" dirty="0" smtClean="0"/>
              <a:t>Mejores </a:t>
            </a:r>
            <a:r>
              <a:rPr lang="es-MX" b="1" dirty="0"/>
              <a:t>Practicas de la Empresa </a:t>
            </a:r>
            <a:r>
              <a:rPr lang="es-MX" b="1" dirty="0" err="1" smtClean="0"/>
              <a:t>Woodcrafters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68483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fontAlgn="ctr"/>
            <a:r>
              <a:rPr lang="es-MX" sz="4800" dirty="0" smtClean="0"/>
              <a:t>1er </a:t>
            </a:r>
            <a:r>
              <a:rPr lang="es-MX" sz="4800" dirty="0"/>
              <a:t>Resolución de RGCE de 2017  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533290" y="3752736"/>
            <a:ext cx="7125420" cy="1742537"/>
          </a:xfrm>
        </p:spPr>
        <p:txBody>
          <a:bodyPr>
            <a:normAutofit/>
          </a:bodyPr>
          <a:lstStyle/>
          <a:p>
            <a:r>
              <a:rPr lang="es-MX" b="1" dirty="0" smtClean="0"/>
              <a:t>V.A</a:t>
            </a:r>
            <a:r>
              <a:rPr lang="es-MX" b="1" dirty="0"/>
              <a:t>. Mauricio Figueroa</a:t>
            </a:r>
            <a:br>
              <a:rPr lang="es-MX" b="1" dirty="0"/>
            </a:br>
            <a:r>
              <a:rPr lang="es-MX" b="1" dirty="0"/>
              <a:t>Agencia Aduanal </a:t>
            </a:r>
            <a:r>
              <a:rPr lang="es-MX" b="1" dirty="0" err="1"/>
              <a:t>Miner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2099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REPORTE DE DEPENDENCIAS</a:t>
            </a:r>
            <a:endParaRPr 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533290" y="3752736"/>
            <a:ext cx="7125420" cy="1742537"/>
          </a:xfrm>
        </p:spPr>
        <p:txBody>
          <a:bodyPr/>
          <a:lstStyle/>
          <a:p>
            <a:r>
              <a:rPr lang="es-MX" dirty="0" smtClean="0"/>
              <a:t>COMITÉ DE COMERCIO EXTERIOR</a:t>
            </a:r>
          </a:p>
        </p:txBody>
      </p:sp>
    </p:spTree>
    <p:extLst>
      <p:ext uri="{BB962C8B-B14F-4D97-AF65-F5344CB8AC3E}">
        <p14:creationId xmlns:p14="http://schemas.microsoft.com/office/powerpoint/2010/main" val="99101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838200" y="1673301"/>
            <a:ext cx="10515600" cy="4300728"/>
          </a:xfrm>
        </p:spPr>
        <p:txBody>
          <a:bodyPr>
            <a:normAutofit lnSpcReduction="10000"/>
          </a:bodyPr>
          <a:lstStyle/>
          <a:p>
            <a:pPr algn="just"/>
            <a:r>
              <a:rPr lang="es-ES" sz="2000" dirty="0" smtClean="0">
                <a:solidFill>
                  <a:schemeClr val="tx1"/>
                </a:solidFill>
                <a:hlinkClick r:id="rId2"/>
              </a:rPr>
              <a:t>(06-Abril-2017)</a:t>
            </a:r>
            <a:r>
              <a:rPr lang="es-ES" sz="2000" dirty="0" smtClean="0">
                <a:solidFill>
                  <a:schemeClr val="tx1"/>
                </a:solidFill>
              </a:rPr>
              <a:t> Decreto por el que se modifica la Tarifa de la Ley de los Impuestos Generales de Importación y de Exportación y el Decreto por el que se establecen diversos programas de promoción sectorial.</a:t>
            </a:r>
          </a:p>
          <a:p>
            <a:pPr lvl="1" algn="just"/>
            <a:r>
              <a:rPr lang="es-ES" sz="1600" dirty="0" smtClean="0">
                <a:solidFill>
                  <a:schemeClr val="tx1"/>
                </a:solidFill>
              </a:rPr>
              <a:t>Alrededor de 97 fracciones arancelarias del 15% a Ex</a:t>
            </a:r>
          </a:p>
          <a:p>
            <a:pPr lvl="1" algn="just"/>
            <a:r>
              <a:rPr lang="es-ES" sz="1600" dirty="0" smtClean="0">
                <a:solidFill>
                  <a:schemeClr val="tx1"/>
                </a:solidFill>
              </a:rPr>
              <a:t>Alrededor de 11 fracciones arancelarias que con PROSEC se exentaban.</a:t>
            </a:r>
          </a:p>
          <a:p>
            <a:pPr lvl="1" algn="just"/>
            <a:endParaRPr lang="es-ES" sz="1600" dirty="0" smtClean="0">
              <a:solidFill>
                <a:schemeClr val="tx1"/>
              </a:solidFill>
            </a:endParaRPr>
          </a:p>
          <a:p>
            <a:pPr algn="just"/>
            <a:r>
              <a:rPr lang="es-ES" sz="2000" dirty="0" smtClean="0">
                <a:solidFill>
                  <a:schemeClr val="tx1"/>
                </a:solidFill>
                <a:hlinkClick r:id="rId3"/>
              </a:rPr>
              <a:t>(10-Abril-2017)</a:t>
            </a:r>
            <a:r>
              <a:rPr lang="es-ES" sz="2000" dirty="0" smtClean="0">
                <a:solidFill>
                  <a:schemeClr val="tx1"/>
                </a:solidFill>
              </a:rPr>
              <a:t> Acuerdo que modifica al diverso por el que la Secretaría de Economía emite reglas y criterios de carácter general en materia de Comercio Exterior.</a:t>
            </a:r>
          </a:p>
          <a:p>
            <a:pPr lvl="1" algn="just"/>
            <a:r>
              <a:rPr lang="es-ES" sz="1600" dirty="0" smtClean="0">
                <a:solidFill>
                  <a:schemeClr val="tx1"/>
                </a:solidFill>
              </a:rPr>
              <a:t>Se reforman la regla 2.2.3, las fracciones I y III de la regla 2.2.4, el inciso l), fracción I, numeral 1 del apartado A de la regla 5.3.1 y, el inciso a), fracción I, numeral 1 de la regla 5.7.1 .</a:t>
            </a:r>
          </a:p>
          <a:p>
            <a:pPr lvl="1" algn="just"/>
            <a:endParaRPr lang="es-ES" sz="1600" dirty="0" smtClean="0">
              <a:solidFill>
                <a:schemeClr val="tx1"/>
              </a:solidFill>
            </a:endParaRPr>
          </a:p>
          <a:p>
            <a:pPr lvl="1" algn="just"/>
            <a:r>
              <a:rPr lang="es-ES" sz="1600" i="1" dirty="0" smtClean="0">
                <a:solidFill>
                  <a:schemeClr val="tx1"/>
                </a:solidFill>
              </a:rPr>
              <a:t>2.2.3 Las importaciones de mercancía de la Regla 8a. a que se refiere el Anexo 2.2.1, numeral 2 del presente ordenamiento, autorizadas por la SE en el permiso previo correspondiente, únicamente podrán destinarse a la producción de los bienes establecidos en el Decreto PROSEC para el sector autorizado.</a:t>
            </a:r>
          </a:p>
          <a:p>
            <a:pPr lvl="1" algn="just"/>
            <a:r>
              <a:rPr lang="es-ES" sz="1600" b="1" dirty="0" smtClean="0"/>
              <a:t>XI BIS. </a:t>
            </a:r>
            <a:r>
              <a:rPr lang="es-ES" sz="1600" dirty="0" smtClean="0"/>
              <a:t>La SE autorizará la importación temporal y definitiva de mercancías al amparo de la Regla 8a., para la fabricación de las mercancías comprendidas en las fracciones arancelarias 8528.59.99, 8528.72.06 y 8528.72.99 </a:t>
            </a:r>
            <a:endParaRPr lang="es-ES" sz="1600" i="1" dirty="0" smtClean="0">
              <a:solidFill>
                <a:schemeClr val="tx1"/>
              </a:solidFill>
            </a:endParaRPr>
          </a:p>
          <a:p>
            <a:pPr algn="just"/>
            <a:endParaRPr lang="es-ES" sz="2000" dirty="0" smtClean="0">
              <a:solidFill>
                <a:schemeClr val="tx1"/>
              </a:solidFill>
            </a:endParaRPr>
          </a:p>
          <a:p>
            <a:pPr algn="just"/>
            <a:endParaRPr lang="es-ES" sz="2000" dirty="0" smtClean="0">
              <a:solidFill>
                <a:schemeClr val="tx1"/>
              </a:solidFill>
            </a:endParaRPr>
          </a:p>
        </p:txBody>
      </p:sp>
      <p:pic>
        <p:nvPicPr>
          <p:cNvPr id="6" name="Picture 4" descr="http://franquicias.economia.gob.mx/templates/beez_20/images/logoSE_hoz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41469" y="418782"/>
            <a:ext cx="2192731" cy="751795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0"/>
            <a:ext cx="190500" cy="0"/>
          </a:xfrm>
          <a:prstGeom prst="rect">
            <a:avLst/>
          </a:prstGeom>
          <a:solidFill>
            <a:srgbClr val="6A9CF3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93633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2563" algn="just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1" i="0" u="none" strike="noStrike" cap="none" normalizeH="0" baseline="0" smtClean="0">
                <a:ln>
                  <a:noFill/>
                </a:ln>
                <a:solidFill>
                  <a:srgbClr val="0767A7"/>
                </a:solidFill>
                <a:effectLst/>
                <a:latin typeface="Arial" pitchFamily="34" charset="0"/>
                <a:cs typeface="Arial" pitchFamily="34" charset="0"/>
              </a:rPr>
              <a:t>I.</a:t>
            </a:r>
            <a:r>
              <a:rPr kumimoji="0" lang="en-US" sz="1000" b="1" i="0" u="none" strike="noStrike" cap="none" normalizeH="0" baseline="0" smtClean="0">
                <a:ln>
                  <a:noFill/>
                </a:ln>
                <a:solidFill>
                  <a:srgbClr val="0767A7"/>
                </a:solidFill>
                <a:effectLst/>
                <a:latin typeface="Arial" pitchFamily="34" charset="0"/>
                <a:cs typeface="Arial" pitchFamily="34" charset="0"/>
              </a:rPr>
              <a:t>     </a:t>
            </a:r>
            <a:r>
              <a:rPr kumimoji="0" lang="en-US" sz="900" b="1" i="0" u="none" strike="noStrike" cap="none" normalizeH="0" baseline="0" smtClean="0">
                <a:ln>
                  <a:noFill/>
                </a:ln>
                <a:solidFill>
                  <a:srgbClr val="0767A7"/>
                </a:solidFill>
                <a:effectLst/>
                <a:latin typeface="Arial" pitchFamily="34" charset="0"/>
                <a:cs typeface="Arial" pitchFamily="34" charset="0"/>
              </a:rPr>
              <a:t>Cupos de importación: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80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contenido 4"/>
          <p:cNvSpPr>
            <a:spLocks noGrp="1"/>
          </p:cNvSpPr>
          <p:nvPr>
            <p:ph idx="1"/>
          </p:nvPr>
        </p:nvSpPr>
        <p:spPr>
          <a:xfrm>
            <a:off x="838200" y="1795273"/>
            <a:ext cx="10515600" cy="3386327"/>
          </a:xfrm>
        </p:spPr>
        <p:txBody>
          <a:bodyPr>
            <a:noAutofit/>
          </a:bodyPr>
          <a:lstStyle/>
          <a:p>
            <a:r>
              <a:rPr lang="es-MX" sz="2000" dirty="0" smtClean="0">
                <a:solidFill>
                  <a:schemeClr val="tx1"/>
                </a:solidFill>
              </a:rPr>
              <a:t>Boletín </a:t>
            </a:r>
            <a:r>
              <a:rPr lang="es-MX" sz="2000" dirty="0" smtClean="0">
                <a:solidFill>
                  <a:schemeClr val="tx1"/>
                </a:solidFill>
                <a:hlinkClick r:id="rId2"/>
              </a:rPr>
              <a:t>P033</a:t>
            </a:r>
            <a:r>
              <a:rPr lang="es-MX" sz="2000" dirty="0" smtClean="0">
                <a:solidFill>
                  <a:schemeClr val="tx1"/>
                </a:solidFill>
              </a:rPr>
              <a:t> (06-Abril-2017) Consulta remota de pedimentos, versión 1.54.5</a:t>
            </a:r>
          </a:p>
          <a:p>
            <a:endParaRPr lang="es-MX" sz="2000" dirty="0" smtClean="0">
              <a:solidFill>
                <a:schemeClr val="tx1"/>
              </a:solidFill>
            </a:endParaRPr>
          </a:p>
          <a:p>
            <a:r>
              <a:rPr lang="es-MX" sz="2000" dirty="0" smtClean="0">
                <a:solidFill>
                  <a:schemeClr val="tx1"/>
                </a:solidFill>
              </a:rPr>
              <a:t>Boletín </a:t>
            </a:r>
            <a:r>
              <a:rPr lang="es-MX" sz="2000" dirty="0" smtClean="0">
                <a:solidFill>
                  <a:schemeClr val="tx1"/>
                </a:solidFill>
                <a:hlinkClick r:id="rId3"/>
              </a:rPr>
              <a:t>P034</a:t>
            </a:r>
            <a:r>
              <a:rPr lang="es-MX" sz="2000" dirty="0" smtClean="0">
                <a:solidFill>
                  <a:schemeClr val="tx1"/>
                </a:solidFill>
              </a:rPr>
              <a:t> (20-Abril-2017) Documento de operación para despacho aduanero (DODA).</a:t>
            </a:r>
          </a:p>
          <a:p>
            <a:pPr lvl="1"/>
            <a:r>
              <a:rPr lang="es-MX" sz="1600" dirty="0" smtClean="0">
                <a:solidFill>
                  <a:schemeClr val="tx1"/>
                </a:solidFill>
              </a:rPr>
              <a:t>A partir del 08 de Mayo se opera con DODA en: Cd. Miguel Alemán, Mazatlán, Sin., Subteniente López, Q. Roo, Ojinaga, Chi, Coatzacoalcos, Ver.</a:t>
            </a:r>
          </a:p>
          <a:p>
            <a:pPr lvl="1">
              <a:buNone/>
            </a:pPr>
            <a:endParaRPr lang="es-MX" sz="1600" dirty="0" smtClean="0">
              <a:solidFill>
                <a:schemeClr val="tx1"/>
              </a:solidFill>
            </a:endParaRPr>
          </a:p>
          <a:p>
            <a:r>
              <a:rPr lang="es-MX" sz="2000" dirty="0" smtClean="0">
                <a:solidFill>
                  <a:schemeClr val="tx1"/>
                </a:solidFill>
              </a:rPr>
              <a:t>Boletín </a:t>
            </a:r>
            <a:r>
              <a:rPr lang="es-MX" sz="2000" dirty="0" smtClean="0">
                <a:solidFill>
                  <a:schemeClr val="tx1"/>
                </a:solidFill>
                <a:hlinkClick r:id="rId4"/>
              </a:rPr>
              <a:t>P038</a:t>
            </a:r>
            <a:r>
              <a:rPr lang="es-MX" sz="2000" dirty="0" smtClean="0">
                <a:solidFill>
                  <a:schemeClr val="tx1"/>
                </a:solidFill>
              </a:rPr>
              <a:t> (26-Abril-2017) Gafete de identificación a que se refiere el apartado A de los lineamientos para el trámite de gafetes de identificación y de gafetes únicos de identificación en los recintos fiscales y fiscalizados.</a:t>
            </a:r>
          </a:p>
          <a:p>
            <a:pPr lvl="1"/>
            <a:r>
              <a:rPr lang="es-MX" sz="1600" dirty="0" smtClean="0">
                <a:solidFill>
                  <a:schemeClr val="tx1"/>
                </a:solidFill>
              </a:rPr>
              <a:t>Se amplia la vigencia del gafete de cartón hasta el 30 de Septiembre 2017.</a:t>
            </a:r>
          </a:p>
        </p:txBody>
      </p:sp>
      <p:pic>
        <p:nvPicPr>
          <p:cNvPr id="5" name="Picture 4" descr="SAT.gif"/>
          <p:cNvPicPr>
            <a:picLocks noChangeAspect="1"/>
          </p:cNvPicPr>
          <p:nvPr/>
        </p:nvPicPr>
        <p:blipFill>
          <a:blip r:embed="rId5" cstate="print"/>
          <a:srcRect b="21641"/>
          <a:stretch>
            <a:fillRect/>
          </a:stretch>
        </p:blipFill>
        <p:spPr>
          <a:xfrm>
            <a:off x="4892155" y="498924"/>
            <a:ext cx="2286978" cy="758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80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contenido 4"/>
          <p:cNvSpPr>
            <a:spLocks noGrp="1"/>
          </p:cNvSpPr>
          <p:nvPr>
            <p:ph idx="1"/>
          </p:nvPr>
        </p:nvSpPr>
        <p:spPr>
          <a:xfrm>
            <a:off x="838200" y="1303945"/>
            <a:ext cx="10515600" cy="4291628"/>
          </a:xfrm>
        </p:spPr>
        <p:txBody>
          <a:bodyPr>
            <a:noAutofit/>
          </a:bodyPr>
          <a:lstStyle/>
          <a:p>
            <a:pPr algn="just"/>
            <a:r>
              <a:rPr lang="en-US" sz="2000" b="1" dirty="0" smtClean="0">
                <a:solidFill>
                  <a:schemeClr val="tx1"/>
                </a:solidFill>
              </a:rPr>
              <a:t>NOM-144 de SEMARNAT  y NIMF No. 15 </a:t>
            </a:r>
            <a:r>
              <a:rPr lang="en-US" sz="2000" dirty="0" smtClean="0">
                <a:solidFill>
                  <a:schemeClr val="tx1"/>
                </a:solidFill>
              </a:rPr>
              <a:t>(</a:t>
            </a:r>
            <a:r>
              <a:rPr lang="es-MX" sz="2000" dirty="0" smtClean="0">
                <a:solidFill>
                  <a:schemeClr val="tx1"/>
                </a:solidFill>
              </a:rPr>
              <a:t>Norma Internacional de Medidas Fitosanitarias </a:t>
            </a:r>
            <a:r>
              <a:rPr lang="en-US" sz="2000" dirty="0" smtClean="0">
                <a:solidFill>
                  <a:schemeClr val="tx1"/>
                </a:solidFill>
              </a:rPr>
              <a:t>)</a:t>
            </a:r>
            <a:endParaRPr lang="en-US" sz="2000" dirty="0" smtClean="0">
              <a:solidFill>
                <a:schemeClr val="tx1"/>
              </a:solidFill>
            </a:endParaRPr>
          </a:p>
          <a:p>
            <a:pPr algn="just"/>
            <a:r>
              <a:rPr lang="es-ES" sz="2000" dirty="0" smtClean="0">
                <a:solidFill>
                  <a:schemeClr val="tx1"/>
                </a:solidFill>
              </a:rPr>
              <a:t>México es parte firmante de la Convención Internacional de Protección Fitosanitaria, adoptó una Norma Internacional de Medidas Fitosanitarias (NIMF) para el embalaje de madera denominada: "Directrices para Reglamentar el Embalaje de Madera Utilizado en el Comercio Internacional“.</a:t>
            </a:r>
          </a:p>
          <a:p>
            <a:pPr algn="just"/>
            <a:r>
              <a:rPr lang="es-ES" sz="2000" dirty="0" smtClean="0">
                <a:solidFill>
                  <a:schemeClr val="tx1"/>
                </a:solidFill>
              </a:rPr>
              <a:t>Que el embalaje de madera es esencial en el comercio internacional para el movimiento y protección de bienes y mercancías, son comúnmente fabricados con madera no manufacturada, la cual </a:t>
            </a:r>
            <a:r>
              <a:rPr lang="es-ES" sz="2000" u="sng" dirty="0" smtClean="0">
                <a:solidFill>
                  <a:schemeClr val="tx1"/>
                </a:solidFill>
              </a:rPr>
              <a:t>carece de un procesamiento o tratamiento suficiente para eliminar las plagas vivas presentes en la madera en bruto o recién cortada</a:t>
            </a:r>
            <a:r>
              <a:rPr lang="es-ES" sz="2000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es-ES" sz="2000" dirty="0" smtClean="0">
                <a:solidFill>
                  <a:schemeClr val="tx1"/>
                </a:solidFill>
              </a:rPr>
              <a:t>Que se han realizado, en los diversos puntos de ingreso de bienes o mercancías de importación, intercepciones de plagas de importancia cuarentenaria presentes en el embalaje de madera y que estas plagas son capaces de sobrevivir, introducirse y dispersarse en parte o todo el territorio nacional, por lo que el embalaje de madera es considerado una de las principales vías en el movimiento de dichas plagas.</a:t>
            </a:r>
          </a:p>
          <a:p>
            <a:pPr algn="just"/>
            <a:r>
              <a:rPr lang="es-ES" sz="2000" dirty="0">
                <a:solidFill>
                  <a:schemeClr val="tx1"/>
                </a:solidFill>
              </a:rPr>
              <a:t>L</a:t>
            </a:r>
            <a:r>
              <a:rPr lang="es-ES" sz="2000" dirty="0" smtClean="0">
                <a:solidFill>
                  <a:schemeClr val="tx1"/>
                </a:solidFill>
              </a:rPr>
              <a:t>as </a:t>
            </a:r>
            <a:r>
              <a:rPr lang="es-ES" sz="2000" dirty="0" smtClean="0">
                <a:solidFill>
                  <a:schemeClr val="tx1"/>
                </a:solidFill>
              </a:rPr>
              <a:t>medidas fitosanitarias establecidas en la presente Norma, reducen significativamente el riesgo de introducción y/o diseminación de plagas </a:t>
            </a:r>
          </a:p>
          <a:p>
            <a:pPr algn="just"/>
            <a:endParaRPr lang="es-ES" sz="2000" dirty="0" smtClean="0"/>
          </a:p>
          <a:p>
            <a:pPr algn="just"/>
            <a:endParaRPr lang="en-US" sz="2000" dirty="0" smtClean="0">
              <a:solidFill>
                <a:schemeClr val="tx1"/>
              </a:solidFill>
            </a:endParaRPr>
          </a:p>
          <a:p>
            <a:pPr algn="just"/>
            <a:endParaRPr lang="en-US" sz="2000" dirty="0" smtClean="0">
              <a:solidFill>
                <a:schemeClr val="tx1"/>
              </a:solidFill>
            </a:endParaRPr>
          </a:p>
          <a:p>
            <a:pPr algn="just"/>
            <a:endParaRPr lang="en-US" sz="2000" dirty="0" smtClean="0">
              <a:solidFill>
                <a:schemeClr val="tx1"/>
              </a:solidFill>
            </a:endParaRPr>
          </a:p>
          <a:p>
            <a:pPr algn="just"/>
            <a:endParaRPr lang="en-US" sz="2000" dirty="0" smtClean="0">
              <a:solidFill>
                <a:schemeClr val="tx1"/>
              </a:solidFill>
            </a:endParaRPr>
          </a:p>
          <a:p>
            <a:pPr algn="just"/>
            <a:endParaRPr lang="es-ES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80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4"/>
          <p:cNvSpPr txBox="1">
            <a:spLocks/>
          </p:cNvSpPr>
          <p:nvPr/>
        </p:nvSpPr>
        <p:spPr>
          <a:xfrm>
            <a:off x="838200" y="1303945"/>
            <a:ext cx="10515600" cy="4291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NOM-144 de SEMARNAT – y NIMF No. 15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(Norma Internacional de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Medidas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Fitosanitarias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 )</a:t>
            </a: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s-ES" sz="2000" i="1" dirty="0" smtClean="0">
              <a:latin typeface="Calibri Light" panose="020F0302020204030204" pitchFamily="34" charset="0"/>
            </a:endParaRPr>
          </a:p>
          <a:p>
            <a:pPr lvl="0" algn="just">
              <a:lnSpc>
                <a:spcPct val="90000"/>
              </a:lnSpc>
              <a:spcBef>
                <a:spcPts val="1000"/>
              </a:spcBef>
            </a:pPr>
            <a:r>
              <a:rPr lang="es-ES" sz="2000" b="1" i="1" dirty="0" smtClean="0">
                <a:latin typeface="Calibri Light" panose="020F0302020204030204" pitchFamily="34" charset="0"/>
              </a:rPr>
              <a:t>1.2.-  Quedan exceptuados del cumplimiento de la presente Norma, el embalaje de madera siguiente:</a:t>
            </a: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s-ES" sz="2000" dirty="0" smtClean="0">
                <a:latin typeface="Calibri Light" panose="020F0302020204030204" pitchFamily="34" charset="0"/>
              </a:rPr>
              <a:t>Los fabricados en su totalidad de material de madera sometido a procesamiento, como el contrachapado, los tableros de partículas, los tableros de hojuelas orientadas o las hojas de chapa, que se han producido utilizando pegamento, calor o presión o con una combinación de los mismos, el aserrín, la viruta y la lana de madera.</a:t>
            </a: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s-ES" sz="2000" dirty="0" smtClean="0">
              <a:latin typeface="Calibri Light" panose="020F0302020204030204" pitchFamily="34" charset="0"/>
            </a:endParaRPr>
          </a:p>
          <a:p>
            <a:pPr lvl="0" algn="just">
              <a:lnSpc>
                <a:spcPct val="90000"/>
              </a:lnSpc>
              <a:spcBef>
                <a:spcPts val="1000"/>
              </a:spcBef>
            </a:pPr>
            <a:r>
              <a:rPr lang="es-ES" sz="2000" b="1" i="1" dirty="0" smtClean="0">
                <a:latin typeface="Calibri Light" panose="020F0302020204030204" pitchFamily="34" charset="0"/>
              </a:rPr>
              <a:t>3.5 .- Comprobación ocular: </a:t>
            </a: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s-ES" sz="2000" dirty="0" smtClean="0">
                <a:latin typeface="Calibri Light" panose="020F0302020204030204" pitchFamily="34" charset="0"/>
              </a:rPr>
              <a:t>Acto por el que personal oficial constata la presencia de la Marca y el estado fitosanitario en el embalaje de madera utilizado en la introducción al territorio nacional de bienes y mercancías.</a:t>
            </a: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s-ES" sz="2000" dirty="0" smtClean="0">
              <a:latin typeface="Calibri Light" panose="020F0302020204030204" pitchFamily="34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000" dirty="0" smtClean="0">
              <a:latin typeface="Calibri Light" panose="020F0302020204030204" pitchFamily="34" charset="0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+mn-cs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+mn-cs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+mn-cs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E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080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4"/>
          <p:cNvSpPr txBox="1">
            <a:spLocks/>
          </p:cNvSpPr>
          <p:nvPr/>
        </p:nvSpPr>
        <p:spPr>
          <a:xfrm>
            <a:off x="838200" y="1303945"/>
            <a:ext cx="10515600" cy="4291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NOM-144 de SEMARNAT – y NIMF No. 15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(Norma Internacional de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Medidas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Fitosanitarias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 )</a:t>
            </a: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s-ES" sz="2000" i="1" dirty="0" smtClean="0">
              <a:latin typeface="Calibri Light" panose="020F0302020204030204" pitchFamily="34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s-ES" sz="2000" b="1" i="1" dirty="0" smtClean="0">
                <a:latin typeface="Calibri Light" panose="020F0302020204030204" pitchFamily="34" charset="0"/>
              </a:rPr>
              <a:t>3.11. Embalaje de madera: </a:t>
            </a:r>
            <a:r>
              <a:rPr lang="es-ES" sz="2000" dirty="0" smtClean="0">
                <a:latin typeface="Calibri Light" panose="020F0302020204030204" pitchFamily="34" charset="0"/>
              </a:rPr>
              <a:t>Madera o productos de madera utilizados para soportar, contener, proteger o transportar bienes y mercancías, como son las tarimas, cajas, cajones, jaulas, carretes, madera para estiba y calzas, entre otros.</a:t>
            </a: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s-ES" sz="2000" b="1" dirty="0" smtClean="0"/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s-ES" sz="2000" b="1" i="1" dirty="0" smtClean="0">
                <a:latin typeface="Calibri Light" panose="020F0302020204030204" pitchFamily="34" charset="0"/>
              </a:rPr>
              <a:t>3.19. Inspección: </a:t>
            </a:r>
            <a:r>
              <a:rPr lang="es-ES" sz="2000" dirty="0" smtClean="0"/>
              <a:t>Acto mediante el cual, la PROFEPA por conducto del personal oficial verifica el cumplimiento de las disposiciones aplicables en materia ambiental.</a:t>
            </a: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s-ES" sz="2000" b="1" dirty="0" smtClean="0"/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s-ES" sz="2000" b="1" i="1" dirty="0" smtClean="0">
                <a:latin typeface="Calibri Light" panose="020F0302020204030204" pitchFamily="34" charset="0"/>
              </a:rPr>
              <a:t>3.23. Marca:  </a:t>
            </a:r>
            <a:r>
              <a:rPr lang="es-ES" sz="2000" dirty="0" smtClean="0"/>
              <a:t>Sello oficial que se aplica al embalaje de madera y que es reconocido</a:t>
            </a:r>
            <a:r>
              <a:rPr lang="es-ES" sz="2000" strike="sngStrike" dirty="0" smtClean="0"/>
              <a:t> </a:t>
            </a:r>
            <a:r>
              <a:rPr lang="es-ES" sz="2000" dirty="0" smtClean="0"/>
              <a:t>internacionalmente para acreditar que éste fue sometido a un tratamiento fitosanitario establecido en la presente Norma y en la NIMF 15.</a:t>
            </a: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s-ES" sz="2000" dirty="0" smtClean="0">
              <a:latin typeface="Calibri Light" panose="020F0302020204030204" pitchFamily="34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000" dirty="0" smtClean="0">
              <a:latin typeface="Calibri Light" panose="020F0302020204030204" pitchFamily="34" charset="0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+mn-cs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+mn-cs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+mn-cs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E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080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4"/>
          <p:cNvSpPr txBox="1">
            <a:spLocks/>
          </p:cNvSpPr>
          <p:nvPr/>
        </p:nvSpPr>
        <p:spPr>
          <a:xfrm>
            <a:off x="824553" y="1290297"/>
            <a:ext cx="10515600" cy="4291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NOM-144 de SEMARNAT – y NIMF No. 15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(Norma Internacional de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Medidas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Fitosanitarias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 )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s-ES" sz="2000" i="1" dirty="0" smtClean="0">
              <a:latin typeface="Calibri Light" panose="020F0302020204030204" pitchFamily="34" charset="0"/>
            </a:endParaRP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s-ES" sz="2000" b="1" i="1" dirty="0" smtClean="0">
                <a:latin typeface="Calibri Light" panose="020F0302020204030204" pitchFamily="34" charset="0"/>
              </a:rPr>
              <a:t>3.11. Embalaje de madera: 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s-ES" sz="2000" dirty="0" smtClean="0">
                <a:latin typeface="Calibri Light" panose="020F0302020204030204" pitchFamily="34" charset="0"/>
              </a:rPr>
              <a:t>Madera o productos de madera utilizados para soportar, contener, proteger o transportar bienes y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s-ES" sz="2000" b="1" i="1" dirty="0" smtClean="0">
              <a:latin typeface="Calibri Light" panose="020F0302020204030204" pitchFamily="34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s-ES" sz="2000" b="1" i="1" dirty="0" smtClean="0">
                <a:latin typeface="Calibri Light" panose="020F0302020204030204" pitchFamily="34" charset="0"/>
              </a:rPr>
              <a:t>4. Especificaciones y requisitos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s-ES" sz="2000" dirty="0" smtClean="0">
                <a:latin typeface="Calibri Light" panose="020F0302020204030204" pitchFamily="34" charset="0"/>
              </a:rPr>
              <a:t>El embalaje de madera utilizado en el comercio internacional de bienes y mercancías, debe cumplir con las medidas fitosanitarias y exhibir la Marca establecida en la presente Norma.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s-ES" sz="2000" i="1" dirty="0" smtClean="0">
              <a:latin typeface="Calibri Light" panose="020F0302020204030204" pitchFamily="34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s-ES" sz="2000" b="1" i="1" dirty="0" smtClean="0">
                <a:latin typeface="Calibri Light" panose="020F0302020204030204" pitchFamily="34" charset="0"/>
              </a:rPr>
              <a:t>4.1.5 </a:t>
            </a:r>
            <a:r>
              <a:rPr lang="en-US" sz="2000" b="1" i="1" dirty="0" err="1" smtClean="0">
                <a:latin typeface="Calibri Light" panose="020F0302020204030204" pitchFamily="34" charset="0"/>
              </a:rPr>
              <a:t>Tratamiento</a:t>
            </a:r>
            <a:r>
              <a:rPr lang="en-US" sz="2000" b="1" i="1" dirty="0" smtClean="0">
                <a:latin typeface="Calibri Light" panose="020F0302020204030204" pitchFamily="34" charset="0"/>
              </a:rPr>
              <a:t> </a:t>
            </a:r>
            <a:r>
              <a:rPr lang="en-US" sz="2000" b="1" i="1" dirty="0" err="1" smtClean="0">
                <a:latin typeface="Calibri Light" panose="020F0302020204030204" pitchFamily="34" charset="0"/>
              </a:rPr>
              <a:t>térmico</a:t>
            </a:r>
            <a:r>
              <a:rPr lang="en-US" sz="2000" b="1" i="1" dirty="0" smtClean="0">
                <a:latin typeface="Calibri Light" panose="020F0302020204030204" pitchFamily="34" charset="0"/>
              </a:rPr>
              <a:t> (HT)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s-ES" sz="2000" dirty="0" smtClean="0">
                <a:latin typeface="Calibri Light" panose="020F0302020204030204" pitchFamily="34" charset="0"/>
              </a:rPr>
              <a:t>Consiste en el calentamiento del embalaje de madera de acuerdo con un programa de tiempo y temperatura que permita alcanzar una temperatura mínima al centro de la pieza de mayor espesor de 56ºC (329,16 K) por un periodo mínimo de 30 minutos continuos.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s-ES" sz="2000" i="1" dirty="0" smtClean="0">
              <a:latin typeface="Calibri Light" panose="020F0302020204030204" pitchFamily="34" charset="0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s-ES" sz="2000" dirty="0" smtClean="0">
              <a:latin typeface="Calibri Light" panose="020F030202020403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E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080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3428</TotalTime>
  <Words>1384</Words>
  <Application>Microsoft Office PowerPoint</Application>
  <PresentationFormat>Personalizado</PresentationFormat>
  <Paragraphs>192</Paragraphs>
  <Slides>22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3" baseType="lpstr">
      <vt:lpstr>Tema de Office</vt:lpstr>
      <vt:lpstr>COMITÉ DE COMERCIO EXTERIOR</vt:lpstr>
      <vt:lpstr>Comité de Comercio Exterior Agenda de Mayo 2017</vt:lpstr>
      <vt:lpstr>REPORTE DE DEPENDENCIAS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REPORTE DE DEPENDENCIAS</vt:lpstr>
      <vt:lpstr>VISITA CASA HOGAR  SAN VICENTE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Plan de Trabajo del Proyecto de Remodelación de la Aduana Reynosa</vt:lpstr>
      <vt:lpstr> Cambios al Portal de ACE - Conferencia</vt:lpstr>
      <vt:lpstr> Auditorias Internas de OEA  </vt:lpstr>
      <vt:lpstr>1er Resolución de RGCE de 2017  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 R</dc:creator>
  <cp:lastModifiedBy>I77</cp:lastModifiedBy>
  <cp:revision>324</cp:revision>
  <dcterms:created xsi:type="dcterms:W3CDTF">2016-02-25T17:33:43Z</dcterms:created>
  <dcterms:modified xsi:type="dcterms:W3CDTF">2017-05-03T03:04:25Z</dcterms:modified>
</cp:coreProperties>
</file>