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80" r:id="rId2"/>
    <p:sldId id="281" r:id="rId3"/>
    <p:sldId id="256" r:id="rId4"/>
    <p:sldId id="279" r:id="rId5"/>
    <p:sldId id="269" r:id="rId6"/>
    <p:sldId id="262" r:id="rId7"/>
    <p:sldId id="285" r:id="rId8"/>
    <p:sldId id="287" r:id="rId9"/>
    <p:sldId id="289" r:id="rId10"/>
    <p:sldId id="286" r:id="rId11"/>
    <p:sldId id="288" r:id="rId12"/>
    <p:sldId id="282" r:id="rId13"/>
    <p:sldId id="283" r:id="rId14"/>
    <p:sldId id="28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 preferSingleView="1">
    <p:restoredLeft sz="16024" autoAdjust="0"/>
    <p:restoredTop sz="94660"/>
  </p:normalViewPr>
  <p:slideViewPr>
    <p:cSldViewPr snapToGrid="0">
      <p:cViewPr>
        <p:scale>
          <a:sx n="75" d="100"/>
          <a:sy n="75" d="100"/>
        </p:scale>
        <p:origin x="-117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2885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CAE225-B361-4B5D-AA56-999795403843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7F583-5E81-4E50-82D6-307BD7E3CC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494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12D54-F3C0-4196-84E8-A77FF407B114}" type="datetimeFigureOut">
              <a:rPr lang="es-MX" smtClean="0"/>
              <a:t>28/02/2017</a:t>
            </a:fld>
            <a:endParaRPr lang="es-MX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8DE49-8CBF-42E4-BBED-D4B56FA0B2A8}" type="slidenum">
              <a:rPr lang="es-MX" smtClean="0"/>
              <a:t>‹#›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83221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688B5-45CD-4F69-A804-1E055C9A3313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69159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252746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33290" y="3726610"/>
            <a:ext cx="7125420" cy="174253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editar el estilo de subtítulo del patrón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9134383" y="6338532"/>
            <a:ext cx="2743200" cy="365125"/>
          </a:xfrm>
        </p:spPr>
        <p:txBody>
          <a:bodyPr/>
          <a:lstStyle/>
          <a:p>
            <a:fld id="{DB08FEF1-0629-48A0-9C84-650D3992C035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420339" y="5798448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52400" y="6338531"/>
            <a:ext cx="2743200" cy="365125"/>
          </a:xfrm>
        </p:spPr>
        <p:txBody>
          <a:bodyPr/>
          <a:lstStyle/>
          <a:p>
            <a:fld id="{F9643632-F56E-4907-BCC0-FCD950BBDF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098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EF1-0629-48A0-9C84-650D3992C035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3632-F56E-4907-BCC0-FCD950BBDF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236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EF1-0629-48A0-9C84-650D3992C035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3632-F56E-4907-BCC0-FCD950BBDF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023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55675" y="681488"/>
            <a:ext cx="8384875" cy="879894"/>
          </a:xfrm>
        </p:spPr>
        <p:txBody>
          <a:bodyPr>
            <a:noAutofit/>
          </a:bodyPr>
          <a:lstStyle>
            <a:lvl1pPr>
              <a:defRPr sz="3600" b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defRPr>
            </a:lvl5pPr>
          </a:lstStyle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96329" y="6356350"/>
            <a:ext cx="2743200" cy="365125"/>
          </a:xfrm>
        </p:spPr>
        <p:txBody>
          <a:bodyPr/>
          <a:lstStyle/>
          <a:p>
            <a:fld id="{DB08FEF1-0629-48A0-9C84-650D3992C035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176963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9231702" y="6356350"/>
            <a:ext cx="2743200" cy="365125"/>
          </a:xfrm>
        </p:spPr>
        <p:txBody>
          <a:bodyPr/>
          <a:lstStyle/>
          <a:p>
            <a:fld id="{F9643632-F56E-4907-BCC0-FCD950BBDF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17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EF1-0629-48A0-9C84-650D3992C035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3632-F56E-4907-BCC0-FCD950BBDF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916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EF1-0629-48A0-9C84-650D3992C035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3632-F56E-4907-BCC0-FCD950BBDF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523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EF1-0629-48A0-9C84-650D3992C035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3632-F56E-4907-BCC0-FCD950BBDF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893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53596" y="623917"/>
            <a:ext cx="8314008" cy="1400192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178998" y="6363658"/>
            <a:ext cx="2743200" cy="365125"/>
          </a:xfrm>
        </p:spPr>
        <p:txBody>
          <a:bodyPr/>
          <a:lstStyle/>
          <a:p>
            <a:fld id="{DB08FEF1-0629-48A0-9C84-650D3992C035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47226" y="6173787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10412082" y="6363658"/>
            <a:ext cx="1700841" cy="365125"/>
          </a:xfrm>
        </p:spPr>
        <p:txBody>
          <a:bodyPr/>
          <a:lstStyle/>
          <a:p>
            <a:fld id="{F9643632-F56E-4907-BCC0-FCD950BBDF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430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130834" y="6320614"/>
            <a:ext cx="2743200" cy="365125"/>
          </a:xfrm>
        </p:spPr>
        <p:txBody>
          <a:bodyPr/>
          <a:lstStyle/>
          <a:p>
            <a:fld id="{DB08FEF1-0629-48A0-9C84-650D3992C035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106183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9317966" y="6363658"/>
            <a:ext cx="2743200" cy="365125"/>
          </a:xfrm>
        </p:spPr>
        <p:txBody>
          <a:bodyPr/>
          <a:lstStyle/>
          <a:p>
            <a:fld id="{F9643632-F56E-4907-BCC0-FCD950BBDF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95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EF1-0629-48A0-9C84-650D3992C035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3632-F56E-4907-BCC0-FCD950BBDF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219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EF1-0629-48A0-9C84-650D3992C035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43632-F56E-4907-BCC0-FCD950BBDF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048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8FEF1-0629-48A0-9C84-650D3992C035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43632-F56E-4907-BCC0-FCD950BBDF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814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at.gob.mx/sala_prensa/boletin_tecnico/Documents/Boletin2017_P014.pdf" TargetMode="External"/><Relationship Id="rId3" Type="http://schemas.openxmlformats.org/officeDocument/2006/relationships/hyperlink" Target="http://www.sat.gob.mx/sala_prensa/boletin_tecnico/Documents/Boletin2017_P006.pdf" TargetMode="External"/><Relationship Id="rId7" Type="http://schemas.openxmlformats.org/officeDocument/2006/relationships/hyperlink" Target="http://www.sat.gob.mx/sala_prensa/boletin_tecnico/Documents/Boletin2017_P013.pdf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at.gob.mx/sala_prensa/boletin_tecnico/Documents/Boletin2017_P009.pdf" TargetMode="External"/><Relationship Id="rId11" Type="http://schemas.openxmlformats.org/officeDocument/2006/relationships/hyperlink" Target="http://www.sat.gob.mx/sala_prensa/boletin_tecnico/Documents/Boletin2017_P019.pdf" TargetMode="External"/><Relationship Id="rId5" Type="http://schemas.openxmlformats.org/officeDocument/2006/relationships/hyperlink" Target="http://www.sat.gob.mx/sala_prensa/boletin_tecnico/Documents/Boletin2017_P008.pdf" TargetMode="External"/><Relationship Id="rId10" Type="http://schemas.openxmlformats.org/officeDocument/2006/relationships/hyperlink" Target="http://www.sat.gob.mx/sala_prensa/boletin_tecnico/Documents/Boletin2017_P016.pdf" TargetMode="External"/><Relationship Id="rId4" Type="http://schemas.openxmlformats.org/officeDocument/2006/relationships/hyperlink" Target="http://www.sat.gob.mx/sala_prensa/boletin_tecnico/Documents/Boletin2017_P007.pdf" TargetMode="External"/><Relationship Id="rId9" Type="http://schemas.openxmlformats.org/officeDocument/2006/relationships/hyperlink" Target="http://www.sat.gob.mx/sala_prensa/boletin_tecnico/Documents/Boletin2017_P015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ntanillaunica.gob.mx/cs/groups/public/documents/contenidovu/zxjv/mjax/~edisp/hojainformativavufebrero2017_1.pdf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ventanillaunica.gob.mx/cs/groups/public/documents/contenidovu/dwnt/mdky/~edisp/ucm092338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t.gob.mx/informacion_fiscal/normatividad/Paginas/RGCE_2017_versiones_anticipadas.asp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5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Comité de Comercio </a:t>
            </a:r>
            <a:r>
              <a:rPr lang="es-MX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Exterior</a:t>
            </a:r>
            <a:endParaRPr lang="en-US" sz="5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tx1"/>
                </a:solidFill>
              </a:rPr>
              <a:t>Junta </a:t>
            </a:r>
            <a:r>
              <a:rPr lang="es-MX" b="1" dirty="0">
                <a:solidFill>
                  <a:schemeClr val="tx1"/>
                </a:solidFill>
              </a:rPr>
              <a:t>Mensual de </a:t>
            </a:r>
            <a:r>
              <a:rPr lang="es-MX" b="1" dirty="0" smtClean="0">
                <a:solidFill>
                  <a:schemeClr val="tx1"/>
                </a:solidFill>
              </a:rPr>
              <a:t>Marzo de 2017</a:t>
            </a:r>
            <a:endParaRPr lang="es-MX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14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Temas de Agenda Nacional</a:t>
            </a:r>
            <a:endParaRPr lang="es-MX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s-MX" sz="2400" b="1" u="sng" dirty="0" smtClean="0">
                <a:solidFill>
                  <a:schemeClr val="tx1"/>
                </a:solidFill>
              </a:rPr>
              <a:t>Registro de Cuentas de Agentes y Apoderados Aduanales, Importadores y Exportadores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s-MX" sz="2400" dirty="0" smtClean="0">
                <a:solidFill>
                  <a:schemeClr val="tx1"/>
                </a:solidFill>
              </a:rPr>
              <a:t>Están obligados los agentes aduanales que paguen impuestos a nombre de importadores o exportadores (cada vez menos)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s-MX" sz="2400" dirty="0" smtClean="0">
                <a:solidFill>
                  <a:schemeClr val="tx1"/>
                </a:solidFill>
              </a:rPr>
              <a:t>Los Importador en despacho directo (</a:t>
            </a:r>
            <a:r>
              <a:rPr lang="es-MX" sz="2400" dirty="0" err="1" smtClean="0">
                <a:solidFill>
                  <a:schemeClr val="tx1"/>
                </a:solidFill>
              </a:rPr>
              <a:t>rep.</a:t>
            </a:r>
            <a:r>
              <a:rPr lang="es-MX" sz="2400" dirty="0" smtClean="0">
                <a:solidFill>
                  <a:schemeClr val="tx1"/>
                </a:solidFill>
              </a:rPr>
              <a:t> legal aduanero o apoderado) están también obligados a registro de cuentas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s-MX" sz="2400" dirty="0" smtClean="0">
                <a:solidFill>
                  <a:schemeClr val="tx1"/>
                </a:solidFill>
              </a:rPr>
              <a:t>La obligación se refiere a la cuenta del pago de los impuestos (ej. PECA)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s-MX" sz="24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s-MX" sz="2400" b="1" u="sng" dirty="0">
              <a:solidFill>
                <a:schemeClr val="tx1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4158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Temas de Agenda Nacional</a:t>
            </a:r>
            <a:endParaRPr lang="es-MX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s-MX" sz="2400" b="1" u="sng" dirty="0" smtClean="0">
                <a:solidFill>
                  <a:schemeClr val="tx1"/>
                </a:solidFill>
              </a:rPr>
              <a:t>Re-Negociación de TLCAN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s-MX" sz="2400" dirty="0" smtClean="0">
                <a:solidFill>
                  <a:schemeClr val="tx1"/>
                </a:solidFill>
              </a:rPr>
              <a:t>INDEX Nacional sostiene reuniones periódicas de mesa de trabajo TLCAN </a:t>
            </a:r>
            <a:r>
              <a:rPr lang="es-MX" sz="2400" b="1" u="sng" dirty="0" smtClean="0">
                <a:solidFill>
                  <a:schemeClr val="tx1"/>
                </a:solidFill>
              </a:rPr>
              <a:t>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s-MX" sz="2400" dirty="0" smtClean="0">
                <a:solidFill>
                  <a:schemeClr val="tx1"/>
                </a:solidFill>
              </a:rPr>
              <a:t>Se ha emitido encuesta nacional para:</a:t>
            </a:r>
          </a:p>
          <a:p>
            <a:pPr lvl="1" algn="just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MX" dirty="0" smtClean="0">
                <a:solidFill>
                  <a:schemeClr val="tx1"/>
                </a:solidFill>
              </a:rPr>
              <a:t>Obtener información que ayude a INDEX a plantear propuestas al gobierno que facilite la toma de decisiones</a:t>
            </a:r>
          </a:p>
          <a:p>
            <a:pPr lvl="1" algn="just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MX" dirty="0" smtClean="0">
                <a:solidFill>
                  <a:schemeClr val="tx1"/>
                </a:solidFill>
              </a:rPr>
              <a:t>Detectar actores económicos afectados para hacer las labores de cabildeo</a:t>
            </a:r>
          </a:p>
          <a:p>
            <a:pPr lvl="1" algn="just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MX" dirty="0" smtClean="0">
                <a:solidFill>
                  <a:schemeClr val="tx1"/>
                </a:solidFill>
              </a:rPr>
              <a:t>Análisis de afectaciones a nivel de </a:t>
            </a:r>
            <a:r>
              <a:rPr lang="es-MX" dirty="0" err="1" smtClean="0">
                <a:solidFill>
                  <a:schemeClr val="tx1"/>
                </a:solidFill>
              </a:rPr>
              <a:t>RdO</a:t>
            </a:r>
            <a:endParaRPr lang="es-MX" dirty="0" smtClean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s-MX" sz="2400" dirty="0" smtClean="0">
                <a:solidFill>
                  <a:schemeClr val="tx1"/>
                </a:solidFill>
              </a:rPr>
              <a:t>Existe un equipo de trabajo enfocado en el análisis de </a:t>
            </a:r>
            <a:r>
              <a:rPr lang="es-MX" sz="2400" dirty="0" err="1" smtClean="0">
                <a:solidFill>
                  <a:schemeClr val="tx1"/>
                </a:solidFill>
              </a:rPr>
              <a:t>RdO</a:t>
            </a:r>
            <a:r>
              <a:rPr lang="es-MX" sz="2400" dirty="0" smtClean="0">
                <a:solidFill>
                  <a:schemeClr val="tx1"/>
                </a:solidFill>
              </a:rPr>
              <a:t> por sector productivo, el cual se encuentra desarrollando las hojas de trabajo de dicha información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3195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17600" y="1252746"/>
            <a:ext cx="10541000" cy="2387600"/>
          </a:xfrm>
        </p:spPr>
        <p:txBody>
          <a:bodyPr>
            <a:noAutofit/>
          </a:bodyPr>
          <a:lstStyle/>
          <a:p>
            <a:r>
              <a:rPr lang="es-MX" sz="5400" dirty="0" smtClean="0"/>
              <a:t/>
            </a:r>
            <a:br>
              <a:rPr lang="es-MX" sz="5400" dirty="0" smtClean="0"/>
            </a:br>
            <a:r>
              <a:rPr lang="es-MX" sz="5400" dirty="0" smtClean="0"/>
              <a:t/>
            </a:r>
            <a:br>
              <a:rPr lang="es-MX" sz="5400" dirty="0" smtClean="0"/>
            </a:br>
            <a:r>
              <a:rPr lang="es-MX" sz="5400" dirty="0"/>
              <a:t>Reporte Anual de Comercio Exterior</a:t>
            </a:r>
            <a:endParaRPr lang="en-US" sz="5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33290" y="3752736"/>
            <a:ext cx="7125420" cy="1742537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dirty="0"/>
              <a:t>Lic. María Teresa García Solís</a:t>
            </a:r>
            <a:br>
              <a:rPr lang="es-MX" dirty="0"/>
            </a:br>
            <a:r>
              <a:rPr lang="es-MX" dirty="0"/>
              <a:t>Secretaria de Economía</a:t>
            </a:r>
          </a:p>
        </p:txBody>
      </p:sp>
    </p:spTree>
    <p:extLst>
      <p:ext uri="{BB962C8B-B14F-4D97-AF65-F5344CB8AC3E}">
        <p14:creationId xmlns:p14="http://schemas.microsoft.com/office/powerpoint/2010/main" val="101563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66700" y="1252746"/>
            <a:ext cx="11645900" cy="2387600"/>
          </a:xfrm>
        </p:spPr>
        <p:txBody>
          <a:bodyPr>
            <a:noAutofit/>
          </a:bodyPr>
          <a:lstStyle/>
          <a:p>
            <a:r>
              <a:rPr lang="es-MX" sz="5400" dirty="0" smtClean="0"/>
              <a:t/>
            </a:r>
            <a:br>
              <a:rPr lang="es-MX" sz="5400" dirty="0" smtClean="0"/>
            </a:br>
            <a:r>
              <a:rPr lang="es-MX" sz="5400" dirty="0" smtClean="0"/>
              <a:t/>
            </a:r>
            <a:br>
              <a:rPr lang="es-MX" sz="5400" dirty="0" smtClean="0"/>
            </a:br>
            <a:r>
              <a:rPr lang="es-MX" sz="5400" dirty="0" smtClean="0"/>
              <a:t/>
            </a:r>
            <a:br>
              <a:rPr lang="es-MX" sz="5400" dirty="0" smtClean="0"/>
            </a:br>
            <a:r>
              <a:rPr lang="es-MX" sz="5400" dirty="0"/>
              <a:t>Aclaración de Temas de Operación </a:t>
            </a:r>
            <a:r>
              <a:rPr lang="es-MX" sz="5400" dirty="0" smtClean="0"/>
              <a:t>Aduanera</a:t>
            </a:r>
            <a:endParaRPr lang="en-US" sz="5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33290" y="3752736"/>
            <a:ext cx="7125420" cy="17425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MX" dirty="0" smtClean="0"/>
              <a:t>Lic</a:t>
            </a:r>
            <a:r>
              <a:rPr lang="es-MX" dirty="0"/>
              <a:t>. Jaime Nova</a:t>
            </a:r>
            <a:br>
              <a:rPr lang="es-MX" dirty="0"/>
            </a:br>
            <a:r>
              <a:rPr lang="es-MX" dirty="0"/>
              <a:t>Administrador de la Aduana Reynosa</a:t>
            </a:r>
          </a:p>
        </p:txBody>
      </p:sp>
    </p:spTree>
    <p:extLst>
      <p:ext uri="{BB962C8B-B14F-4D97-AF65-F5344CB8AC3E}">
        <p14:creationId xmlns:p14="http://schemas.microsoft.com/office/powerpoint/2010/main" val="123899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66700" y="1252746"/>
            <a:ext cx="11645900" cy="2387600"/>
          </a:xfrm>
        </p:spPr>
        <p:txBody>
          <a:bodyPr>
            <a:noAutofit/>
          </a:bodyPr>
          <a:lstStyle/>
          <a:p>
            <a:r>
              <a:rPr lang="es-MX" sz="5400" dirty="0" smtClean="0"/>
              <a:t/>
            </a:r>
            <a:br>
              <a:rPr lang="es-MX" sz="5400" dirty="0" smtClean="0"/>
            </a:br>
            <a:r>
              <a:rPr lang="es-MX" sz="5400" dirty="0" smtClean="0"/>
              <a:t/>
            </a:r>
            <a:br>
              <a:rPr lang="es-MX" sz="5400" dirty="0" smtClean="0"/>
            </a:br>
            <a:r>
              <a:rPr lang="es-MX" sz="5400" dirty="0" smtClean="0"/>
              <a:t>Auditorias </a:t>
            </a:r>
            <a:r>
              <a:rPr lang="es-MX" sz="5400" dirty="0"/>
              <a:t>de Anexo 31 </a:t>
            </a:r>
            <a:endParaRPr lang="en-US" sz="5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33290" y="3752736"/>
            <a:ext cx="7125420" cy="17425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MX" dirty="0" smtClean="0"/>
              <a:t>Ing</a:t>
            </a:r>
            <a:r>
              <a:rPr lang="es-MX" dirty="0"/>
              <a:t>. Jorge Pelz Tadeo</a:t>
            </a:r>
            <a:br>
              <a:rPr lang="es-MX" dirty="0"/>
            </a:br>
            <a:r>
              <a:rPr lang="es-MX" dirty="0"/>
              <a:t>AJR Comercio Exterior</a:t>
            </a:r>
          </a:p>
        </p:txBody>
      </p:sp>
    </p:spTree>
    <p:extLst>
      <p:ext uri="{BB962C8B-B14F-4D97-AF65-F5344CB8AC3E}">
        <p14:creationId xmlns:p14="http://schemas.microsoft.com/office/powerpoint/2010/main" val="172203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1" y="468128"/>
            <a:ext cx="11336690" cy="879894"/>
          </a:xfrm>
        </p:spPr>
        <p:txBody>
          <a:bodyPr/>
          <a:lstStyle/>
          <a:p>
            <a:pPr algn="ctr"/>
            <a:r>
              <a:rPr lang="es-MX" sz="3000" b="1" dirty="0"/>
              <a:t>Comité de Comercio Exterior</a:t>
            </a:r>
            <a:br>
              <a:rPr lang="es-MX" sz="3000" b="1" dirty="0"/>
            </a:br>
            <a:r>
              <a:rPr lang="es-MX" sz="3000" b="1" dirty="0"/>
              <a:t>Agenda de </a:t>
            </a:r>
            <a:r>
              <a:rPr lang="es-MX" sz="3000" b="1" dirty="0" smtClean="0"/>
              <a:t>Marzo </a:t>
            </a:r>
            <a:r>
              <a:rPr lang="es-MX" sz="3000" b="1" dirty="0"/>
              <a:t>2017</a:t>
            </a:r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7549914"/>
              </p:ext>
            </p:extLst>
          </p:nvPr>
        </p:nvGraphicFramePr>
        <p:xfrm>
          <a:off x="580576" y="1767840"/>
          <a:ext cx="5959924" cy="3169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715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6277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66943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7.30 AM</a:t>
                      </a:r>
                      <a:endParaRPr lang="es-MX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="1" noProof="0" dirty="0"/>
                        <a:t>Desayuno Buffet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72476">
                <a:tc>
                  <a:txBody>
                    <a:bodyPr/>
                    <a:lstStyle/>
                    <a:p>
                      <a:pPr algn="ctr"/>
                      <a:r>
                        <a:rPr lang="es-MX" sz="1800" b="1" kern="1200" dirty="0" smtClean="0">
                          <a:effectLst/>
                        </a:rPr>
                        <a:t>7.45 AM</a:t>
                      </a:r>
                      <a:endParaRPr lang="es-MX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MX" sz="1800" b="1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Reporte de Dependencias</a:t>
                      </a:r>
                    </a:p>
                    <a:p>
                      <a:pPr marL="0" algn="l" defTabSz="914400" rtl="0" eaLnBrk="1" latinLnBrk="0" hangingPunct="1"/>
                      <a:r>
                        <a:rPr lang="es-MX" sz="1800" b="1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Actualización de Temas Nacionales</a:t>
                      </a:r>
                    </a:p>
                    <a:p>
                      <a:pPr marL="0" algn="l" defTabSz="914400" rtl="0" eaLnBrk="1" latinLnBrk="0" hangingPunct="1"/>
                      <a:r>
                        <a:rPr lang="es-MX" sz="1800" kern="1200" noProof="0" dirty="0" smtClean="0">
                          <a:effectLst/>
                        </a:rPr>
                        <a:t>Comité</a:t>
                      </a:r>
                      <a:r>
                        <a:rPr lang="es-MX" sz="1800" kern="1200" baseline="0" noProof="0" dirty="0" smtClean="0">
                          <a:effectLst/>
                        </a:rPr>
                        <a:t> de CE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Actualización CFDI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Padrón Importador Especifico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Registro de Cuentas A.A. y Ap. A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r>
                        <a:rPr lang="es-MX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Re-Negociación TLCAN</a:t>
                      </a:r>
                      <a:endParaRPr lang="es-MX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74943">
                <a:tc>
                  <a:txBody>
                    <a:bodyPr/>
                    <a:lstStyle/>
                    <a:p>
                      <a:pPr algn="ctr"/>
                      <a:r>
                        <a:rPr lang="es-MX" sz="1800" b="1" kern="1200" dirty="0" smtClean="0">
                          <a:effectLst/>
                        </a:rPr>
                        <a:t>8.00 AM</a:t>
                      </a:r>
                      <a:endParaRPr lang="es-MX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MX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Reporte</a:t>
                      </a:r>
                      <a:r>
                        <a:rPr lang="es-MX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Anual de Comercio Exterior</a:t>
                      </a:r>
                      <a:endParaRPr lang="es-MX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Lic. María Teresa García Solís</a:t>
                      </a:r>
                    </a:p>
                    <a:p>
                      <a:r>
                        <a:rPr lang="es-MX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Secretaria de Economía</a:t>
                      </a:r>
                      <a:endParaRPr lang="es-MX" sz="7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925809" y="5654040"/>
            <a:ext cx="2350131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500" b="1" dirty="0">
                <a:solidFill>
                  <a:prstClr val="black"/>
                </a:solidFill>
              </a:rPr>
              <a:t>Holiday Inn, Zona Dorada </a:t>
            </a:r>
            <a:endParaRPr lang="es-MX" sz="1500" dirty="0">
              <a:solidFill>
                <a:prstClr val="black"/>
              </a:solidFill>
            </a:endParaRPr>
          </a:p>
          <a:p>
            <a:pPr algn="ctr"/>
            <a:r>
              <a:rPr lang="es-MX" sz="1500" dirty="0">
                <a:solidFill>
                  <a:prstClr val="black"/>
                </a:solidFill>
              </a:rPr>
              <a:t>Salón Prado Sur </a:t>
            </a:r>
          </a:p>
          <a:p>
            <a:pPr algn="ctr"/>
            <a:r>
              <a:rPr lang="es-MX" sz="1500" dirty="0" smtClean="0">
                <a:solidFill>
                  <a:prstClr val="black"/>
                </a:solidFill>
              </a:rPr>
              <a:t>Marzo 1 de </a:t>
            </a:r>
            <a:r>
              <a:rPr lang="es-MX" sz="1500" dirty="0">
                <a:solidFill>
                  <a:prstClr val="black"/>
                </a:solidFill>
              </a:rPr>
              <a:t>2017 </a:t>
            </a:r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5611669"/>
              </p:ext>
            </p:extLst>
          </p:nvPr>
        </p:nvGraphicFramePr>
        <p:xfrm>
          <a:off x="5978076" y="1793240"/>
          <a:ext cx="5959924" cy="2926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715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6277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66943">
                <a:tc>
                  <a:txBody>
                    <a:bodyPr/>
                    <a:lstStyle/>
                    <a:p>
                      <a:pPr algn="ctr"/>
                      <a:endParaRPr lang="es-MX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800" b="1" noProof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724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/>
                        <a:t>8.15 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MX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Aclaración de Temas de Operación Aduanera</a:t>
                      </a:r>
                    </a:p>
                    <a:p>
                      <a:pPr marL="0" algn="l" defTabSz="914400" rtl="0" eaLnBrk="1" latinLnBrk="0" hangingPunct="1"/>
                      <a:r>
                        <a:rPr lang="es-MX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Lic. Jaime Nova</a:t>
                      </a:r>
                    </a:p>
                    <a:p>
                      <a:pPr marL="0" algn="l" defTabSz="914400" rtl="0" eaLnBrk="1" latinLnBrk="0" hangingPunct="1"/>
                      <a:r>
                        <a:rPr lang="es-MX" sz="1800" b="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Administrador de la Aduana Reynosa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Modificaciones al Apéndice 10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 de Contingencia Abierta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Proceso Compensaciones y Justificaciones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749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/>
                        <a:t>8.30 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MX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Auditorias de Anexo 31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Ing. Jorge Pelz Tadeo</a:t>
                      </a:r>
                    </a:p>
                    <a:p>
                      <a:pPr marL="0" algn="l" defTabSz="914400" rtl="0" eaLnBrk="1" latinLnBrk="0" hangingPunct="1"/>
                      <a:r>
                        <a:rPr lang="es-MX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AJR Comercio Exterior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2559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REPORTE DE DEPENDENCIAS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33290" y="3752736"/>
            <a:ext cx="7125420" cy="1742537"/>
          </a:xfrm>
        </p:spPr>
        <p:txBody>
          <a:bodyPr/>
          <a:lstStyle/>
          <a:p>
            <a:r>
              <a:rPr lang="es-MX" dirty="0" smtClean="0"/>
              <a:t>COMITÉ DE COMERCIO EXTERIOR</a:t>
            </a:r>
          </a:p>
        </p:txBody>
      </p:sp>
    </p:spTree>
    <p:extLst>
      <p:ext uri="{BB962C8B-B14F-4D97-AF65-F5344CB8AC3E}">
        <p14:creationId xmlns:p14="http://schemas.microsoft.com/office/powerpoint/2010/main" val="99101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AT.gif"/>
          <p:cNvPicPr>
            <a:picLocks noChangeAspect="1"/>
          </p:cNvPicPr>
          <p:nvPr/>
        </p:nvPicPr>
        <p:blipFill>
          <a:blip r:embed="rId2" cstate="print"/>
          <a:srcRect b="21641"/>
          <a:stretch>
            <a:fillRect/>
          </a:stretch>
        </p:blipFill>
        <p:spPr>
          <a:xfrm>
            <a:off x="4892155" y="498924"/>
            <a:ext cx="2286978" cy="75837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1300"/>
            <a:ext cx="10515600" cy="4826000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s-ES" sz="2400" dirty="0">
                <a:solidFill>
                  <a:schemeClr val="tx1"/>
                </a:solidFill>
                <a:hlinkClick r:id="rId3"/>
              </a:rPr>
              <a:t>Boletín P006</a:t>
            </a:r>
            <a:r>
              <a:rPr lang="es-ES" sz="2400" dirty="0">
                <a:solidFill>
                  <a:schemeClr val="tx1"/>
                </a:solidFill>
              </a:rPr>
              <a:t> (01-Feb) Registro de cuentas bancarias para efectuar pagos en operaciones de comercio </a:t>
            </a:r>
            <a:r>
              <a:rPr lang="es-ES" sz="2400" dirty="0" smtClean="0">
                <a:solidFill>
                  <a:schemeClr val="tx1"/>
                </a:solidFill>
              </a:rPr>
              <a:t>exterior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s-ES" sz="2400" dirty="0">
                <a:solidFill>
                  <a:schemeClr val="tx1"/>
                </a:solidFill>
                <a:hlinkClick r:id="rId4"/>
              </a:rPr>
              <a:t>Boletín </a:t>
            </a:r>
            <a:r>
              <a:rPr lang="es-ES" sz="2400" dirty="0" smtClean="0">
                <a:solidFill>
                  <a:schemeClr val="tx1"/>
                </a:solidFill>
                <a:hlinkClick r:id="rId4"/>
              </a:rPr>
              <a:t>P007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>
                <a:solidFill>
                  <a:schemeClr val="tx1"/>
                </a:solidFill>
              </a:rPr>
              <a:t>(01-Feb</a:t>
            </a:r>
            <a:r>
              <a:rPr lang="es-ES" sz="2400" dirty="0" smtClean="0">
                <a:solidFill>
                  <a:schemeClr val="tx1"/>
                </a:solidFill>
              </a:rPr>
              <a:t>) </a:t>
            </a:r>
            <a:r>
              <a:rPr lang="es-ES" sz="2400" b="1" u="sng" dirty="0" smtClean="0">
                <a:solidFill>
                  <a:srgbClr val="FF0000"/>
                </a:solidFill>
              </a:rPr>
              <a:t>Regla 7.1.2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s-ES" sz="2400" dirty="0">
                <a:solidFill>
                  <a:schemeClr val="tx1"/>
                </a:solidFill>
                <a:hlinkClick r:id="rId5"/>
              </a:rPr>
              <a:t>Boletín </a:t>
            </a:r>
            <a:r>
              <a:rPr lang="es-ES" sz="2400" dirty="0" smtClean="0">
                <a:solidFill>
                  <a:schemeClr val="tx1"/>
                </a:solidFill>
                <a:hlinkClick r:id="rId5"/>
              </a:rPr>
              <a:t>P008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>
                <a:solidFill>
                  <a:schemeClr val="tx1"/>
                </a:solidFill>
              </a:rPr>
              <a:t>(01-Feb</a:t>
            </a:r>
            <a:r>
              <a:rPr lang="es-ES" sz="2400" dirty="0" smtClean="0">
                <a:solidFill>
                  <a:schemeClr val="tx1"/>
                </a:solidFill>
              </a:rPr>
              <a:t>) </a:t>
            </a:r>
            <a:r>
              <a:rPr lang="es-MX" sz="2400" b="1" u="sng" dirty="0">
                <a:solidFill>
                  <a:srgbClr val="FF0000"/>
                </a:solidFill>
              </a:rPr>
              <a:t>Modificación de la denominación del </a:t>
            </a:r>
            <a:r>
              <a:rPr lang="es-MX" sz="2400" b="1" u="sng" dirty="0" smtClean="0">
                <a:solidFill>
                  <a:srgbClr val="FF0000"/>
                </a:solidFill>
              </a:rPr>
              <a:t>DF por CDMX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s-ES" sz="2400" dirty="0">
                <a:solidFill>
                  <a:schemeClr val="tx1"/>
                </a:solidFill>
                <a:hlinkClick r:id="rId6"/>
              </a:rPr>
              <a:t>Boletín </a:t>
            </a:r>
            <a:r>
              <a:rPr lang="es-ES" sz="2400" dirty="0" smtClean="0">
                <a:solidFill>
                  <a:schemeClr val="tx1"/>
                </a:solidFill>
                <a:hlinkClick r:id="rId6"/>
              </a:rPr>
              <a:t>P00</a:t>
            </a:r>
            <a:r>
              <a:rPr lang="es-ES" sz="2400" dirty="0">
                <a:solidFill>
                  <a:schemeClr val="tx1"/>
                </a:solidFill>
                <a:hlinkClick r:id="rId6"/>
              </a:rPr>
              <a:t>9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>
                <a:solidFill>
                  <a:schemeClr val="tx1"/>
                </a:solidFill>
              </a:rPr>
              <a:t>(01-Feb) </a:t>
            </a:r>
            <a:r>
              <a:rPr lang="es-MX" sz="2400" dirty="0">
                <a:solidFill>
                  <a:schemeClr val="tx1"/>
                </a:solidFill>
              </a:rPr>
              <a:t>Lineamientos técnicos de registros SAAI </a:t>
            </a:r>
            <a:r>
              <a:rPr lang="es-MX" sz="2400" dirty="0" smtClean="0">
                <a:solidFill>
                  <a:schemeClr val="tx1"/>
                </a:solidFill>
              </a:rPr>
              <a:t>V8.1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s-ES" sz="2400" dirty="0">
                <a:solidFill>
                  <a:schemeClr val="tx1"/>
                </a:solidFill>
                <a:hlinkClick r:id="rId7"/>
              </a:rPr>
              <a:t>Boletín </a:t>
            </a:r>
            <a:r>
              <a:rPr lang="es-ES" sz="2400" dirty="0" smtClean="0">
                <a:solidFill>
                  <a:schemeClr val="tx1"/>
                </a:solidFill>
                <a:hlinkClick r:id="rId7"/>
              </a:rPr>
              <a:t>P013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>
                <a:solidFill>
                  <a:schemeClr val="tx1"/>
                </a:solidFill>
              </a:rPr>
              <a:t>(08-Feb) Registro de cuentas bancarias de agentes aduanales, apoderados aduanales, importadores y exportadores</a:t>
            </a:r>
            <a:endParaRPr lang="es-MX" sz="2400" dirty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s-ES" sz="2400" dirty="0">
                <a:solidFill>
                  <a:schemeClr val="tx1"/>
                </a:solidFill>
                <a:hlinkClick r:id="rId8"/>
              </a:rPr>
              <a:t>Boletín </a:t>
            </a:r>
            <a:r>
              <a:rPr lang="es-ES" sz="2400" dirty="0" smtClean="0">
                <a:solidFill>
                  <a:schemeClr val="tx1"/>
                </a:solidFill>
                <a:hlinkClick r:id="rId8"/>
              </a:rPr>
              <a:t>P014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>
                <a:solidFill>
                  <a:schemeClr val="tx1"/>
                </a:solidFill>
              </a:rPr>
              <a:t>(08-Feb</a:t>
            </a:r>
            <a:r>
              <a:rPr lang="es-ES" sz="2400" dirty="0" smtClean="0">
                <a:solidFill>
                  <a:schemeClr val="tx1"/>
                </a:solidFill>
              </a:rPr>
              <a:t>) </a:t>
            </a:r>
            <a:r>
              <a:rPr lang="es-MX" sz="2400" dirty="0">
                <a:solidFill>
                  <a:schemeClr val="tx1"/>
                </a:solidFill>
              </a:rPr>
              <a:t>Se reactiva habilitación </a:t>
            </a:r>
            <a:r>
              <a:rPr lang="es-MX" sz="2400" dirty="0" smtClean="0">
                <a:solidFill>
                  <a:schemeClr val="tx1"/>
                </a:solidFill>
              </a:rPr>
              <a:t>DODA por aduanas indicadas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s-ES" sz="2400" dirty="0">
                <a:solidFill>
                  <a:schemeClr val="tx1"/>
                </a:solidFill>
                <a:hlinkClick r:id="rId9"/>
              </a:rPr>
              <a:t>Boletín </a:t>
            </a:r>
            <a:r>
              <a:rPr lang="es-ES" sz="2400" dirty="0" smtClean="0">
                <a:solidFill>
                  <a:schemeClr val="tx1"/>
                </a:solidFill>
                <a:hlinkClick r:id="rId9"/>
              </a:rPr>
              <a:t>P015</a:t>
            </a:r>
            <a:r>
              <a:rPr lang="es-ES" sz="2400" dirty="0" smtClean="0">
                <a:solidFill>
                  <a:schemeClr val="tx1"/>
                </a:solidFill>
              </a:rPr>
              <a:t> (13-Feb) </a:t>
            </a:r>
            <a:r>
              <a:rPr lang="es-MX" sz="2400" dirty="0">
                <a:solidFill>
                  <a:schemeClr val="tx1"/>
                </a:solidFill>
              </a:rPr>
              <a:t>Nuevo Manual de Operación </a:t>
            </a:r>
            <a:r>
              <a:rPr lang="es-MX" sz="2400" dirty="0" smtClean="0">
                <a:solidFill>
                  <a:schemeClr val="tx1"/>
                </a:solidFill>
              </a:rPr>
              <a:t>Aduanera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s-ES" sz="2400" dirty="0">
                <a:solidFill>
                  <a:schemeClr val="tx1"/>
                </a:solidFill>
                <a:hlinkClick r:id="rId10"/>
              </a:rPr>
              <a:t>Boletín P016</a:t>
            </a:r>
            <a:r>
              <a:rPr lang="es-ES" sz="2400" dirty="0">
                <a:solidFill>
                  <a:schemeClr val="tx1"/>
                </a:solidFill>
              </a:rPr>
              <a:t> (13-Feb) </a:t>
            </a:r>
            <a:r>
              <a:rPr lang="es-MX" sz="2400" dirty="0">
                <a:solidFill>
                  <a:schemeClr val="tx1"/>
                </a:solidFill>
              </a:rPr>
              <a:t>Anexo 22 - Datos del proveedor / comprador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s-ES" sz="2400" dirty="0">
                <a:solidFill>
                  <a:schemeClr val="tx1"/>
                </a:solidFill>
                <a:hlinkClick r:id="rId11"/>
              </a:rPr>
              <a:t>Boletín P019</a:t>
            </a:r>
            <a:r>
              <a:rPr lang="es-ES" sz="2400" dirty="0">
                <a:solidFill>
                  <a:schemeClr val="tx1"/>
                </a:solidFill>
              </a:rPr>
              <a:t> (22-Feb) </a:t>
            </a:r>
            <a:r>
              <a:rPr lang="es-MX" sz="2400" dirty="0">
                <a:solidFill>
                  <a:schemeClr val="tx1"/>
                </a:solidFill>
              </a:rPr>
              <a:t>Lineamientos para la transferencia de contenedores por vía marítima entre Zona Norte y San Pedrito en el Puerto de </a:t>
            </a:r>
            <a:r>
              <a:rPr lang="es-MX" sz="2400" dirty="0" smtClean="0">
                <a:solidFill>
                  <a:schemeClr val="tx1"/>
                </a:solidFill>
              </a:rPr>
              <a:t>Manzanillo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508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UCE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10101" y="518878"/>
            <a:ext cx="1183223" cy="110672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tx1"/>
                </a:solidFill>
                <a:hlinkClick r:id="rId3"/>
              </a:rPr>
              <a:t>HI – 001</a:t>
            </a:r>
            <a:r>
              <a:rPr lang="es-MX" sz="2400" dirty="0" smtClean="0">
                <a:solidFill>
                  <a:schemeClr val="tx1"/>
                </a:solidFill>
              </a:rPr>
              <a:t> (13-Feb) Trámite de Cuentas Bancarias</a:t>
            </a:r>
          </a:p>
          <a:p>
            <a:r>
              <a:rPr lang="en-US" sz="2400" dirty="0">
                <a:solidFill>
                  <a:schemeClr val="tx1"/>
                </a:solidFill>
                <a:hlinkClick r:id="rId4"/>
              </a:rPr>
              <a:t>HI – 002</a:t>
            </a:r>
            <a:r>
              <a:rPr lang="en-US" sz="2400" dirty="0">
                <a:solidFill>
                  <a:schemeClr val="tx1"/>
                </a:solidFill>
              </a:rPr>
              <a:t> (17-Feb) </a:t>
            </a:r>
            <a:r>
              <a:rPr lang="es-MX" sz="2400" dirty="0" smtClean="0">
                <a:solidFill>
                  <a:schemeClr val="tx1"/>
                </a:solidFill>
              </a:rPr>
              <a:t>Registro para recibir mercancías donadas en Franja Fronteriza</a:t>
            </a:r>
            <a:endParaRPr lang="es-MX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8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44500" y="1252746"/>
            <a:ext cx="11201400" cy="2387600"/>
          </a:xfrm>
        </p:spPr>
        <p:txBody>
          <a:bodyPr>
            <a:normAutofit/>
          </a:bodyPr>
          <a:lstStyle/>
          <a:p>
            <a:r>
              <a:rPr lang="es-MX" sz="5400" dirty="0" smtClean="0"/>
              <a:t>Actualización </a:t>
            </a:r>
            <a:r>
              <a:rPr lang="es-MX" sz="5400" dirty="0"/>
              <a:t>de Temas Nacionales</a:t>
            </a:r>
            <a:endParaRPr lang="en-US" sz="5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33290" y="3752736"/>
            <a:ext cx="7125420" cy="1742537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dirty="0" smtClean="0"/>
              <a:t>Comité de Comercio Exterior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INDEX Reynosa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9101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Temas de Agenda Nacional</a:t>
            </a:r>
            <a:endParaRPr lang="es-MX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es-MX" sz="2400" b="1" u="sng" dirty="0" smtClean="0">
                <a:solidFill>
                  <a:schemeClr val="tx1"/>
                </a:solidFill>
              </a:rPr>
              <a:t>CFDI</a:t>
            </a:r>
          </a:p>
          <a:p>
            <a:pPr algn="just"/>
            <a:r>
              <a:rPr lang="es-MX" sz="2400" b="1" u="sng" dirty="0">
                <a:solidFill>
                  <a:schemeClr val="tx1"/>
                </a:solidFill>
              </a:rPr>
              <a:t>NO</a:t>
            </a:r>
            <a:r>
              <a:rPr lang="es-MX" sz="2400" dirty="0">
                <a:solidFill>
                  <a:schemeClr val="tx1"/>
                </a:solidFill>
              </a:rPr>
              <a:t> hubo cambios en el criterio de enajenación por lo que </a:t>
            </a:r>
            <a:r>
              <a:rPr lang="es-MX" sz="2400" dirty="0" smtClean="0">
                <a:solidFill>
                  <a:schemeClr val="tx1"/>
                </a:solidFill>
              </a:rPr>
              <a:t>seguimos </a:t>
            </a:r>
            <a:r>
              <a:rPr lang="es-MX" sz="2400" dirty="0">
                <a:solidFill>
                  <a:schemeClr val="tx1"/>
                </a:solidFill>
              </a:rPr>
              <a:t>en el entendido de los boletines emitidos por INDEX en donde al </a:t>
            </a:r>
            <a:r>
              <a:rPr lang="es-MX" sz="2400" b="1" u="sng" dirty="0">
                <a:solidFill>
                  <a:schemeClr val="tx1"/>
                </a:solidFill>
              </a:rPr>
              <a:t>no</a:t>
            </a:r>
            <a:r>
              <a:rPr lang="es-MX" sz="2400" dirty="0">
                <a:solidFill>
                  <a:schemeClr val="tx1"/>
                </a:solidFill>
              </a:rPr>
              <a:t> haber enajenación no nos aplicaría el </a:t>
            </a:r>
            <a:r>
              <a:rPr lang="es-MX" sz="2400" dirty="0" smtClean="0">
                <a:solidFill>
                  <a:schemeClr val="tx1"/>
                </a:solidFill>
              </a:rPr>
              <a:t>proceso a las IMMEX</a:t>
            </a:r>
          </a:p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Las </a:t>
            </a:r>
            <a:r>
              <a:rPr lang="es-MX" sz="2400" dirty="0">
                <a:solidFill>
                  <a:schemeClr val="tx1"/>
                </a:solidFill>
              </a:rPr>
              <a:t>modificaciones sobre el CFDI son en términos de los </a:t>
            </a:r>
            <a:r>
              <a:rPr lang="es-MX" sz="2400" dirty="0" smtClean="0">
                <a:solidFill>
                  <a:schemeClr val="tx1"/>
                </a:solidFill>
              </a:rPr>
              <a:t>complementos lo que aplicaría </a:t>
            </a:r>
            <a:r>
              <a:rPr lang="es-MX" sz="2400" dirty="0">
                <a:solidFill>
                  <a:schemeClr val="tx1"/>
                </a:solidFill>
              </a:rPr>
              <a:t>cuando existiera </a:t>
            </a:r>
            <a:r>
              <a:rPr lang="es-MX" sz="2400" dirty="0" smtClean="0">
                <a:solidFill>
                  <a:schemeClr val="tx1"/>
                </a:solidFill>
              </a:rPr>
              <a:t>enajenación (no </a:t>
            </a:r>
            <a:r>
              <a:rPr lang="es-MX" sz="2400" dirty="0">
                <a:solidFill>
                  <a:schemeClr val="tx1"/>
                </a:solidFill>
              </a:rPr>
              <a:t>es el caso típico de la IMMEX</a:t>
            </a:r>
            <a:r>
              <a:rPr lang="es-MX" sz="2400" dirty="0" smtClean="0">
                <a:solidFill>
                  <a:schemeClr val="tx1"/>
                </a:solidFill>
              </a:rPr>
              <a:t>)</a:t>
            </a:r>
          </a:p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El SAT publico </a:t>
            </a:r>
            <a:r>
              <a:rPr lang="es-MX" sz="2400" u="sng" dirty="0" smtClean="0">
                <a:hlinkClick r:id="rId2"/>
              </a:rPr>
              <a:t>en su portal</a:t>
            </a:r>
            <a:r>
              <a:rPr lang="es-MX" sz="2400" dirty="0" smtClean="0"/>
              <a:t> </a:t>
            </a:r>
            <a:r>
              <a:rPr lang="es-MX" sz="2400" dirty="0" smtClean="0">
                <a:solidFill>
                  <a:schemeClr val="tx1"/>
                </a:solidFill>
              </a:rPr>
              <a:t>aclaratoria donde se indica se podrá omitir la incorporación de los datos contenidos en el complemento de comercio exterior durante el 2017, siempre y cuando declaren en el pedimento el folio del CFDI, así como el acuse de valor</a:t>
            </a:r>
            <a:endParaRPr lang="es-MX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504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Temas de Agenda Nacional</a:t>
            </a:r>
            <a:endParaRPr lang="es-MX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es-MX" sz="2400" b="1" u="sng" dirty="0" smtClean="0">
                <a:solidFill>
                  <a:schemeClr val="tx1"/>
                </a:solidFill>
              </a:rPr>
              <a:t>Padrón Importador Especifico (Sector 14 y 15)</a:t>
            </a:r>
          </a:p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Consejo Nacional se encuentran trabajando con el SAT para que las empresas IVA/IEPS gocen de una inscripción simplificada</a:t>
            </a:r>
          </a:p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Sin embargo, se estiman que esta solución de largo plazo tomara mas tiempo, por lo que la recomendación es se inicien el tramite de inscripción a dichos padrón para que estén en cumplimiento para la fecha de entrada en vigor (marzo 13)</a:t>
            </a:r>
          </a:p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El trámite se encuentra habilitado en el portal del SAT</a:t>
            </a:r>
          </a:p>
          <a:p>
            <a:r>
              <a:rPr lang="es-MX" sz="2400" dirty="0" smtClean="0">
                <a:solidFill>
                  <a:schemeClr val="tx1"/>
                </a:solidFill>
              </a:rPr>
              <a:t>El transitorio </a:t>
            </a:r>
            <a:r>
              <a:rPr lang="es-MX" sz="2400" b="1" u="sng" dirty="0" smtClean="0">
                <a:solidFill>
                  <a:schemeClr val="tx1"/>
                </a:solidFill>
              </a:rPr>
              <a:t>trigésimo séptimo</a:t>
            </a:r>
            <a:r>
              <a:rPr lang="es-MX" sz="2400" dirty="0" smtClean="0">
                <a:solidFill>
                  <a:schemeClr val="tx1"/>
                </a:solidFill>
              </a:rPr>
              <a:t> indica que se podrán importar las mercancías de estos sectores siempre </a:t>
            </a:r>
            <a:r>
              <a:rPr lang="es-MX" sz="2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s-ES" sz="2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 presenten o hayan presentado lo previsto en la ficha 4/LA y, hasta en tanto se resuelva la autorización respectiva por la autoridad </a:t>
            </a:r>
            <a:r>
              <a:rPr lang="es-ES" sz="2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competente”</a:t>
            </a:r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208318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Temas de Agenda Nacional</a:t>
            </a:r>
            <a:endParaRPr lang="es-MX" dirty="0"/>
          </a:p>
        </p:txBody>
      </p:sp>
      <p:pic>
        <p:nvPicPr>
          <p:cNvPr id="1026" name="gmail-m_-6453267701783020976Picture 1" descr="cid:image001.jpg@01D28DB0.73C0523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152" y="2260600"/>
            <a:ext cx="4353677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s-MX" sz="2400" b="1" u="sng" dirty="0" smtClean="0">
                <a:solidFill>
                  <a:schemeClr val="tx1"/>
                </a:solidFill>
              </a:rPr>
              <a:t>Padrón Importador Especifico (Sector 14 y 15)</a:t>
            </a:r>
          </a:p>
        </p:txBody>
      </p:sp>
    </p:spTree>
    <p:extLst>
      <p:ext uri="{BB962C8B-B14F-4D97-AF65-F5344CB8AC3E}">
        <p14:creationId xmlns:p14="http://schemas.microsoft.com/office/powerpoint/2010/main" val="337271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2484</TotalTime>
  <Words>716</Words>
  <Application>Microsoft Office PowerPoint</Application>
  <PresentationFormat>Custom</PresentationFormat>
  <Paragraphs>81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Tema de Office</vt:lpstr>
      <vt:lpstr>Comité de Comercio Exterior</vt:lpstr>
      <vt:lpstr>Comité de Comercio Exterior Agenda de Marzo 2017</vt:lpstr>
      <vt:lpstr>REPORTE DE DEPENDENCIAS</vt:lpstr>
      <vt:lpstr>PowerPoint Presentation</vt:lpstr>
      <vt:lpstr>PowerPoint Presentation</vt:lpstr>
      <vt:lpstr>Actualización de Temas Nacionales</vt:lpstr>
      <vt:lpstr>Temas de Agenda Nacional</vt:lpstr>
      <vt:lpstr>Temas de Agenda Nacional</vt:lpstr>
      <vt:lpstr>Temas de Agenda Nacional</vt:lpstr>
      <vt:lpstr>Temas de Agenda Nacional</vt:lpstr>
      <vt:lpstr>Temas de Agenda Nacional</vt:lpstr>
      <vt:lpstr>  Reporte Anual de Comercio Exterior</vt:lpstr>
      <vt:lpstr>   Aclaración de Temas de Operación Aduanera</vt:lpstr>
      <vt:lpstr>  Auditorias de Anexo 31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 R</dc:creator>
  <cp:keywords>Non-Corning</cp:keywords>
  <cp:lastModifiedBy>Windows User</cp:lastModifiedBy>
  <cp:revision>237</cp:revision>
  <dcterms:created xsi:type="dcterms:W3CDTF">2016-02-25T17:33:43Z</dcterms:created>
  <dcterms:modified xsi:type="dcterms:W3CDTF">2017-02-28T21:26:42Z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aba1975c-69da-4ceb-908f-b2ea044904af</vt:lpwstr>
  </property>
  <property fmtid="{D5CDD505-2E9C-101B-9397-08002B2CF9AE}" pid="3" name="CORNINGClassification">
    <vt:lpwstr>Non-Corning</vt:lpwstr>
  </property>
  <property fmtid="{D5CDD505-2E9C-101B-9397-08002B2CF9AE}" pid="4" name="CorningConfigurationVersion">
    <vt:lpwstr>2.3</vt:lpwstr>
  </property>
  <property fmtid="{D5CDD505-2E9C-101B-9397-08002B2CF9AE}" pid="5" name="CCTCode">
    <vt:lpwstr>NC</vt:lpwstr>
  </property>
  <property fmtid="{D5CDD505-2E9C-101B-9397-08002B2CF9AE}" pid="6" name="CorningFullClassification">
    <vt:lpwstr>Non-Corning</vt:lpwstr>
  </property>
  <property fmtid="{D5CDD505-2E9C-101B-9397-08002B2CF9AE}" pid="7" name="_AdHocReviewCycleID">
    <vt:i4>486901698</vt:i4>
  </property>
  <property fmtid="{D5CDD505-2E9C-101B-9397-08002B2CF9AE}" pid="8" name="_NewReviewCycle">
    <vt:lpwstr/>
  </property>
  <property fmtid="{D5CDD505-2E9C-101B-9397-08002B2CF9AE}" pid="9" name="_EmailSubject">
    <vt:lpwstr>Minuta Pre-Junta</vt:lpwstr>
  </property>
  <property fmtid="{D5CDD505-2E9C-101B-9397-08002B2CF9AE}" pid="10" name="_AuthorEmail">
    <vt:lpwstr>salvador.dominguez@corning.com</vt:lpwstr>
  </property>
  <property fmtid="{D5CDD505-2E9C-101B-9397-08002B2CF9AE}" pid="11" name="_AuthorEmailDisplayName">
    <vt:lpwstr>Dominguez, Salvador Eugenio</vt:lpwstr>
  </property>
</Properties>
</file>