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
  </p:handoutMasterIdLst>
  <p:sldIdLst>
    <p:sldId id="256" r:id="rId2"/>
    <p:sldId id="268" r:id="rId3"/>
    <p:sldId id="279" r:id="rId4"/>
    <p:sldId id="282" r:id="rId5"/>
    <p:sldId id="280" r:id="rId6"/>
    <p:sldId id="28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4" autoAdjust="0"/>
    <p:restoredTop sz="94660"/>
  </p:normalViewPr>
  <p:slideViewPr>
    <p:cSldViewPr snapToGrid="0">
      <p:cViewPr>
        <p:scale>
          <a:sx n="70" d="100"/>
          <a:sy n="70" d="100"/>
        </p:scale>
        <p:origin x="-252" y="-186"/>
      </p:cViewPr>
      <p:guideLst>
        <p:guide orient="horz" pos="2160"/>
        <p:guide pos="3840"/>
      </p:guideLst>
    </p:cSldViewPr>
  </p:slideViewPr>
  <p:notesTextViewPr>
    <p:cViewPr>
      <p:scale>
        <a:sx n="1" d="1"/>
        <a:sy n="1" d="1"/>
      </p:scale>
      <p:origin x="0" y="0"/>
    </p:cViewPr>
  </p:notesTextViewPr>
  <p:notesViewPr>
    <p:cSldViewPr snapToGrid="0">
      <p:cViewPr varScale="1">
        <p:scale>
          <a:sx n="67" d="100"/>
          <a:sy n="67" d="100"/>
        </p:scale>
        <p:origin x="2885" y="58"/>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DCAE225-B361-4B5D-AA56-999795403843}" type="datetimeFigureOut">
              <a:rPr lang="en-US" smtClean="0"/>
              <a:pPr/>
              <a:t>7/4/2017</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F7F583-5E81-4E50-82D6-307BD7E3CC0E}" type="slidenum">
              <a:rPr lang="en-US" smtClean="0"/>
              <a:pPr/>
              <a:t>‹#›</a:t>
            </a:fld>
            <a:endParaRPr lang="en-US"/>
          </a:p>
        </p:txBody>
      </p:sp>
    </p:spTree>
    <p:extLst>
      <p:ext uri="{BB962C8B-B14F-4D97-AF65-F5344CB8AC3E}">
        <p14:creationId xmlns:p14="http://schemas.microsoft.com/office/powerpoint/2010/main" xmlns="" val="375449489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ítulo 1"/>
          <p:cNvSpPr>
            <a:spLocks noGrp="1"/>
          </p:cNvSpPr>
          <p:nvPr>
            <p:ph type="ctrTitle"/>
          </p:nvPr>
        </p:nvSpPr>
        <p:spPr>
          <a:xfrm>
            <a:off x="1524000" y="1252746"/>
            <a:ext cx="9144000" cy="2387600"/>
          </a:xfrm>
        </p:spPr>
        <p:txBody>
          <a:bodyPr anchor="b"/>
          <a:lstStyle>
            <a:lvl1pPr algn="ctr">
              <a:defRPr sz="6000">
                <a:solidFill>
                  <a:schemeClr val="tx1">
                    <a:lumMod val="65000"/>
                    <a:lumOff val="3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Subtítulo 2"/>
          <p:cNvSpPr>
            <a:spLocks noGrp="1"/>
          </p:cNvSpPr>
          <p:nvPr>
            <p:ph type="subTitle" idx="1"/>
          </p:nvPr>
        </p:nvSpPr>
        <p:spPr>
          <a:xfrm>
            <a:off x="2533290" y="3726610"/>
            <a:ext cx="7125420" cy="1742537"/>
          </a:xfrm>
        </p:spPr>
        <p:txBody>
          <a:bodyPr/>
          <a:lstStyle>
            <a:lvl1pPr marL="0" indent="0" algn="ctr">
              <a:buNone/>
              <a:defRPr sz="2400">
                <a:solidFill>
                  <a:schemeClr val="bg1">
                    <a:lumMod val="50000"/>
                  </a:schemeClr>
                </a:solidFill>
                <a:latin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editar el estilo de subtítulo del patrón</a:t>
            </a:r>
            <a:endParaRPr lang="en-US" dirty="0"/>
          </a:p>
        </p:txBody>
      </p:sp>
      <p:sp>
        <p:nvSpPr>
          <p:cNvPr id="4" name="Marcador de fecha 3"/>
          <p:cNvSpPr>
            <a:spLocks noGrp="1"/>
          </p:cNvSpPr>
          <p:nvPr>
            <p:ph type="dt" sz="half" idx="10"/>
          </p:nvPr>
        </p:nvSpPr>
        <p:spPr>
          <a:xfrm>
            <a:off x="9134383" y="6338532"/>
            <a:ext cx="2743200" cy="365125"/>
          </a:xfrm>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a:xfrm>
            <a:off x="4420339" y="5798448"/>
            <a:ext cx="4114800" cy="365125"/>
          </a:xfrm>
        </p:spPr>
        <p:txBody>
          <a:bodyPr/>
          <a:lstStyle/>
          <a:p>
            <a:endParaRPr lang="en-US"/>
          </a:p>
        </p:txBody>
      </p:sp>
      <p:sp>
        <p:nvSpPr>
          <p:cNvPr id="6" name="Marcador de número de diapositiva 5"/>
          <p:cNvSpPr>
            <a:spLocks noGrp="1"/>
          </p:cNvSpPr>
          <p:nvPr>
            <p:ph type="sldNum" sz="quarter" idx="12"/>
          </p:nvPr>
        </p:nvSpPr>
        <p:spPr>
          <a:xfrm>
            <a:off x="152400" y="6338531"/>
            <a:ext cx="2743200" cy="365125"/>
          </a:xfrm>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379098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50823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350023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9" name="Imagen 8"/>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355675" y="681488"/>
            <a:ext cx="8384875" cy="879894"/>
          </a:xfrm>
        </p:spPr>
        <p:txBody>
          <a:bodyPr>
            <a:noAutofit/>
          </a:bodyPr>
          <a:lstStyle>
            <a:lvl1pPr>
              <a:defRPr sz="3600" b="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contenido 2"/>
          <p:cNvSpPr>
            <a:spLocks noGrp="1"/>
          </p:cNvSpPr>
          <p:nvPr>
            <p:ph idx="1"/>
          </p:nvPr>
        </p:nvSpPr>
        <p:spPr/>
        <p:txBody>
          <a:bodyPr/>
          <a:lstStyle>
            <a:lvl1pPr>
              <a:defRPr>
                <a:solidFill>
                  <a:schemeClr val="tx1">
                    <a:lumMod val="50000"/>
                    <a:lumOff val="50000"/>
                  </a:schemeClr>
                </a:solidFill>
                <a:latin typeface="Calibri Light" panose="020F0302020204030204" pitchFamily="34" charset="0"/>
              </a:defRPr>
            </a:lvl1pPr>
            <a:lvl2pPr>
              <a:defRPr>
                <a:solidFill>
                  <a:schemeClr val="tx1">
                    <a:lumMod val="50000"/>
                    <a:lumOff val="50000"/>
                  </a:schemeClr>
                </a:solidFill>
                <a:latin typeface="Calibri Light" panose="020F0302020204030204" pitchFamily="34" charset="0"/>
              </a:defRPr>
            </a:lvl2pPr>
            <a:lvl3pPr>
              <a:defRPr>
                <a:solidFill>
                  <a:schemeClr val="tx1">
                    <a:lumMod val="50000"/>
                    <a:lumOff val="50000"/>
                  </a:schemeClr>
                </a:solidFill>
                <a:latin typeface="Calibri Light" panose="020F0302020204030204" pitchFamily="34" charset="0"/>
              </a:defRPr>
            </a:lvl3pPr>
            <a:lvl4pPr>
              <a:defRPr>
                <a:solidFill>
                  <a:schemeClr val="tx1">
                    <a:lumMod val="50000"/>
                    <a:lumOff val="50000"/>
                  </a:schemeClr>
                </a:solidFill>
                <a:latin typeface="Calibri Light" panose="020F0302020204030204" pitchFamily="34" charset="0"/>
              </a:defRPr>
            </a:lvl4pPr>
            <a:lvl5pPr>
              <a:defRPr>
                <a:solidFill>
                  <a:schemeClr val="tx1">
                    <a:lumMod val="50000"/>
                    <a:lumOff val="50000"/>
                  </a:schemeClr>
                </a:solidFill>
                <a:latin typeface="Calibri Light" panose="020F0302020204030204" pitchFamily="34" charset="0"/>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fecha 3"/>
          <p:cNvSpPr>
            <a:spLocks noGrp="1"/>
          </p:cNvSpPr>
          <p:nvPr>
            <p:ph type="dt" sz="half" idx="10"/>
          </p:nvPr>
        </p:nvSpPr>
        <p:spPr>
          <a:xfrm>
            <a:off x="96329" y="6356350"/>
            <a:ext cx="2743200" cy="365125"/>
          </a:xfrm>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a:xfrm>
            <a:off x="4038600" y="6176963"/>
            <a:ext cx="4114800" cy="365125"/>
          </a:xfrm>
        </p:spPr>
        <p:txBody>
          <a:bodyPr/>
          <a:lstStyle/>
          <a:p>
            <a:endParaRPr lang="en-US" dirty="0"/>
          </a:p>
        </p:txBody>
      </p:sp>
      <p:sp>
        <p:nvSpPr>
          <p:cNvPr id="6" name="Marcador de número de diapositiva 5"/>
          <p:cNvSpPr>
            <a:spLocks noGrp="1"/>
          </p:cNvSpPr>
          <p:nvPr>
            <p:ph type="sldNum" sz="quarter" idx="12"/>
          </p:nvPr>
        </p:nvSpPr>
        <p:spPr>
          <a:xfrm>
            <a:off x="9231702" y="6356350"/>
            <a:ext cx="2743200" cy="365125"/>
          </a:xfrm>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49117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2076916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163852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p:cNvSpPr>
            <a:spLocks noGrp="1"/>
          </p:cNvSpPr>
          <p:nvPr>
            <p:ph type="dt" sz="half" idx="10"/>
          </p:nvPr>
        </p:nvSpPr>
        <p:spPr/>
        <p:txBody>
          <a:bodyPr/>
          <a:lstStyle/>
          <a:p>
            <a:fld id="{DB08FEF1-0629-48A0-9C84-650D3992C035}" type="datetimeFigureOut">
              <a:rPr lang="en-US" smtClean="0"/>
              <a:pPr/>
              <a:t>7/4/2017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821893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253596" y="623917"/>
            <a:ext cx="8314008" cy="1400192"/>
          </a:xfrm>
        </p:spPr>
        <p:txBody>
          <a:bodyPr>
            <a:normAutofit/>
          </a:bodyPr>
          <a:lstStyle>
            <a:lvl1pPr>
              <a:defRPr sz="360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fecha 2"/>
          <p:cNvSpPr>
            <a:spLocks noGrp="1"/>
          </p:cNvSpPr>
          <p:nvPr>
            <p:ph type="dt" sz="half" idx="10"/>
          </p:nvPr>
        </p:nvSpPr>
        <p:spPr>
          <a:xfrm>
            <a:off x="178998" y="6363658"/>
            <a:ext cx="2743200" cy="365125"/>
          </a:xfrm>
        </p:spPr>
        <p:txBody>
          <a:bodyPr/>
          <a:lstStyle/>
          <a:p>
            <a:fld id="{DB08FEF1-0629-48A0-9C84-650D3992C035}" type="datetimeFigureOut">
              <a:rPr lang="en-US" smtClean="0"/>
              <a:pPr/>
              <a:t>7/4/2017</a:t>
            </a:fld>
            <a:endParaRPr lang="en-US"/>
          </a:p>
        </p:txBody>
      </p:sp>
      <p:sp>
        <p:nvSpPr>
          <p:cNvPr id="4" name="Marcador de pie de página 3"/>
          <p:cNvSpPr>
            <a:spLocks noGrp="1"/>
          </p:cNvSpPr>
          <p:nvPr>
            <p:ph type="ftr" sz="quarter" idx="11"/>
          </p:nvPr>
        </p:nvSpPr>
        <p:spPr>
          <a:xfrm>
            <a:off x="4047226" y="6173787"/>
            <a:ext cx="4114800" cy="365125"/>
          </a:xfrm>
        </p:spPr>
        <p:txBody>
          <a:bodyPr/>
          <a:lstStyle/>
          <a:p>
            <a:endParaRPr lang="en-US" dirty="0"/>
          </a:p>
        </p:txBody>
      </p:sp>
      <p:sp>
        <p:nvSpPr>
          <p:cNvPr id="5" name="Marcador de número de diapositiva 4"/>
          <p:cNvSpPr>
            <a:spLocks noGrp="1"/>
          </p:cNvSpPr>
          <p:nvPr>
            <p:ph type="sldNum" sz="quarter" idx="12"/>
          </p:nvPr>
        </p:nvSpPr>
        <p:spPr>
          <a:xfrm>
            <a:off x="10412082" y="6363658"/>
            <a:ext cx="1700841" cy="365125"/>
          </a:xfrm>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034430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Marcador de fecha 1"/>
          <p:cNvSpPr>
            <a:spLocks noGrp="1"/>
          </p:cNvSpPr>
          <p:nvPr>
            <p:ph type="dt" sz="half" idx="10"/>
          </p:nvPr>
        </p:nvSpPr>
        <p:spPr>
          <a:xfrm>
            <a:off x="130834" y="6320614"/>
            <a:ext cx="2743200" cy="365125"/>
          </a:xfrm>
        </p:spPr>
        <p:txBody>
          <a:bodyPr/>
          <a:lstStyle/>
          <a:p>
            <a:fld id="{DB08FEF1-0629-48A0-9C84-650D3992C035}" type="datetimeFigureOut">
              <a:rPr lang="en-US" smtClean="0"/>
              <a:pPr/>
              <a:t>7/4/2017</a:t>
            </a:fld>
            <a:endParaRPr lang="en-US"/>
          </a:p>
        </p:txBody>
      </p:sp>
      <p:sp>
        <p:nvSpPr>
          <p:cNvPr id="3" name="Marcador de pie de página 2"/>
          <p:cNvSpPr>
            <a:spLocks noGrp="1"/>
          </p:cNvSpPr>
          <p:nvPr>
            <p:ph type="ftr" sz="quarter" idx="11"/>
          </p:nvPr>
        </p:nvSpPr>
        <p:spPr>
          <a:xfrm>
            <a:off x="4038600" y="6106183"/>
            <a:ext cx="4114800" cy="365125"/>
          </a:xfrm>
        </p:spPr>
        <p:txBody>
          <a:bodyPr/>
          <a:lstStyle/>
          <a:p>
            <a:endParaRPr lang="en-US"/>
          </a:p>
        </p:txBody>
      </p:sp>
      <p:sp>
        <p:nvSpPr>
          <p:cNvPr id="4" name="Marcador de número de diapositiva 3"/>
          <p:cNvSpPr>
            <a:spLocks noGrp="1"/>
          </p:cNvSpPr>
          <p:nvPr>
            <p:ph type="sldNum" sz="quarter" idx="12"/>
          </p:nvPr>
        </p:nvSpPr>
        <p:spPr>
          <a:xfrm>
            <a:off x="9317966" y="6363658"/>
            <a:ext cx="2743200" cy="365125"/>
          </a:xfrm>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396295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421021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1532048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43632-F56E-4907-BCC0-FCD950BBDFA8}" type="slidenum">
              <a:rPr lang="en-US" smtClean="0"/>
              <a:pPr/>
              <a:t>‹#›</a:t>
            </a:fld>
            <a:endParaRPr lang="en-US"/>
          </a:p>
        </p:txBody>
      </p:sp>
    </p:spTree>
    <p:extLst>
      <p:ext uri="{BB962C8B-B14F-4D97-AF65-F5344CB8AC3E}">
        <p14:creationId xmlns:p14="http://schemas.microsoft.com/office/powerpoint/2010/main" xmlns="" val="73881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dof.gob.mx/nota_detalle.php?codigo=5485798&amp;fecha=07/06/2017" TargetMode="External"/><Relationship Id="rId2" Type="http://schemas.openxmlformats.org/officeDocument/2006/relationships/hyperlink" Target="http://www.dof.gob.mx/nota_detalle.php?codigo=5485443&amp;fecha=05/06/2017"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google.com.mx/url?sa=i&amp;rct=j&amp;q=&amp;esrc=s&amp;source=images&amp;cd=&amp;cad=rja&amp;uact=8&amp;ved=0ahUKEwiBseqxs_jLAhXis4MKHc1aBOwQjRwIBw&amp;url=http://franquicias.economia.gob.mx/&amp;bvm=bv.118443451,d.amc&amp;psig=AFQjCNEXByaBUEJ5DO_6dzJs9aAxyjqpPw&amp;ust=1459976756240755" TargetMode="External"/><Relationship Id="rId4" Type="http://schemas.openxmlformats.org/officeDocument/2006/relationships/hyperlink" Target="http://www.dof.gob.mx/nota_detalle.php?codigo=5486448&amp;fecha=13/06/201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sat.gob.mx/sala_prensa/boletin_tecnico/Documents/Boletin2017_P050.pdf" TargetMode="External"/><Relationship Id="rId2" Type="http://schemas.openxmlformats.org/officeDocument/2006/relationships/hyperlink" Target="http://www.sat.gob.mx/sala_prensa/boletin_tecnico/Documents/Boletin2017_P051.pdf" TargetMode="Externa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hyperlink" Target="http://www.sat.gob.mx/sala_prensa/boletin_tecnico/Documents/Boletin2017_P048.pdf" TargetMode="External"/><Relationship Id="rId4" Type="http://schemas.openxmlformats.org/officeDocument/2006/relationships/hyperlink" Target="http://www.sat.gob.mx/sala_prensa/boletin_tecnico/Documents/Boletin2017_P049.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mailto:ventanillaunica@sat.gob.mx" TargetMode="External"/><Relationship Id="rId2" Type="http://schemas.openxmlformats.org/officeDocument/2006/relationships/hyperlink" Target="https://www.ventanillaunica.gob.mx/cs/groups/public/documents/contenidovu/dwnt/mtq0/~edisp/ucm144538.pdf"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hyperlink" Target="mailto:contactovucem@sat.gob.mx"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mailto:ventanillaunica@sat.gob.mx" TargetMode="External"/><Relationship Id="rId2" Type="http://schemas.openxmlformats.org/officeDocument/2006/relationships/hyperlink" Target="https://www.ventanillaunica.gob.mx/cs/groups/public/documents/contenidovu/dwnt/mtq0/~edisp/ucm144538.pdf"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jpeg"/><Relationship Id="rId4" Type="http://schemas.openxmlformats.org/officeDocument/2006/relationships/hyperlink" Target="mailto:contactovucem@sat.gob.m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REPORTE DE DEPENDENCIAS</a:t>
            </a:r>
            <a:endParaRPr lang="en-US" dirty="0"/>
          </a:p>
        </p:txBody>
      </p:sp>
      <p:sp>
        <p:nvSpPr>
          <p:cNvPr id="3" name="Subtítulo 2"/>
          <p:cNvSpPr>
            <a:spLocks noGrp="1"/>
          </p:cNvSpPr>
          <p:nvPr>
            <p:ph type="subTitle" idx="1"/>
          </p:nvPr>
        </p:nvSpPr>
        <p:spPr>
          <a:xfrm>
            <a:off x="2533290" y="3752736"/>
            <a:ext cx="7125420" cy="1742537"/>
          </a:xfrm>
        </p:spPr>
        <p:txBody>
          <a:bodyPr/>
          <a:lstStyle/>
          <a:p>
            <a:r>
              <a:rPr lang="es-MX" dirty="0" smtClean="0"/>
              <a:t>COMITÉ DE COMERCIO EXTERIOR</a:t>
            </a:r>
          </a:p>
        </p:txBody>
      </p:sp>
    </p:spTree>
    <p:extLst>
      <p:ext uri="{BB962C8B-B14F-4D97-AF65-F5344CB8AC3E}">
        <p14:creationId xmlns:p14="http://schemas.microsoft.com/office/powerpoint/2010/main" xmlns="" val="991011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559557" y="1282890"/>
            <a:ext cx="11054687" cy="5199797"/>
          </a:xfrm>
        </p:spPr>
        <p:txBody>
          <a:bodyPr>
            <a:normAutofit fontScale="77500" lnSpcReduction="20000"/>
          </a:bodyPr>
          <a:lstStyle/>
          <a:p>
            <a:pPr algn="just"/>
            <a:r>
              <a:rPr lang="es-ES" sz="2300" dirty="0" smtClean="0">
                <a:solidFill>
                  <a:schemeClr val="tx1"/>
                </a:solidFill>
                <a:hlinkClick r:id="rId2"/>
              </a:rPr>
              <a:t>(05-Junio-2017)</a:t>
            </a:r>
            <a:r>
              <a:rPr lang="es-ES" sz="2300" dirty="0" smtClean="0">
                <a:solidFill>
                  <a:schemeClr val="tx1"/>
                </a:solidFill>
              </a:rPr>
              <a:t> Resolución Final de la investigación antidumping sobre las importaciones de aceros planos recubiertos originarias de la República Popular China y el Taipéi Chino</a:t>
            </a:r>
            <a:r>
              <a:rPr lang="es-ES" sz="2300" dirty="0" smtClean="0">
                <a:solidFill>
                  <a:schemeClr val="tx1"/>
                </a:solidFill>
              </a:rPr>
              <a:t>.</a:t>
            </a:r>
          </a:p>
          <a:p>
            <a:endParaRPr lang="es-ES" sz="2000" b="1" dirty="0" smtClean="0"/>
          </a:p>
          <a:p>
            <a:pPr lvl="1"/>
            <a:r>
              <a:rPr lang="es-ES" sz="2000" dirty="0" smtClean="0">
                <a:solidFill>
                  <a:schemeClr val="tx1"/>
                </a:solidFill>
              </a:rPr>
              <a:t>498. </a:t>
            </a:r>
            <a:r>
              <a:rPr lang="es-ES" sz="2000" dirty="0" smtClean="0">
                <a:solidFill>
                  <a:schemeClr val="tx1"/>
                </a:solidFill>
              </a:rPr>
              <a:t>Se declara concluido el procedimiento de investigación en materia de prácticas desleales de comercio internacional, en su modalidad de discriminación de precios, y se imponen cuotas compensatorias definitivas a las importaciones definitivas y temporales de aceros planos recubiertos, incluidas las que ingresan al amparo de la Regla Octava para la aplicación de la TIGIE, originarias de China y de Taiwán, independientemente del país de procedencia, que ingresan por las fracciones arancelarias 7210.30.01, 7210.30.99, 7210.41.01, 7210.41.99, 7210.49.01, 7210.49.02, 7210.49.03, 7210.49.04, 7210.49.99, 7210.61.01, 7210.70.01, 7210.70.99, 7212.20.01, 7212.20.02, 7212.20.99, 7212.30.01, 7212.30.02, 7212.30.99, 7212.40.03, 7212.40.99, 7225.91.01, 7225.92.01, 7226.99.01 y 7226.99.02, y al amparo de la Regla Octava por las fracciones arancelarias 9802.00.01, 9802.00.02, 9802.00.03, 9802.00.04, 9802.00.06, 9802.00.07, 9802.00.10, 9802.00.13, 9802.00.15 y 9802.00.19 de la TIGIE, o por cualquier otra, en los siguientes términos</a:t>
            </a:r>
            <a:r>
              <a:rPr lang="es-ES" sz="2000" dirty="0" smtClean="0">
                <a:solidFill>
                  <a:schemeClr val="tx1"/>
                </a:solidFill>
              </a:rPr>
              <a:t>:</a:t>
            </a:r>
          </a:p>
          <a:p>
            <a:pPr lvl="1"/>
            <a:endParaRPr lang="es-ES" sz="2000" dirty="0" smtClean="0">
              <a:solidFill>
                <a:schemeClr val="tx1"/>
              </a:solidFill>
            </a:endParaRPr>
          </a:p>
          <a:p>
            <a:pPr lvl="1"/>
            <a:r>
              <a:rPr lang="es-ES" sz="2000" dirty="0" smtClean="0">
                <a:solidFill>
                  <a:schemeClr val="tx1"/>
                </a:solidFill>
              </a:rPr>
              <a:t>a.     de 22.26% para las importaciones provenientes de CSC y de 52.57% para las demás empresas exportadoras de Taiwán, y</a:t>
            </a:r>
          </a:p>
          <a:p>
            <a:pPr lvl="1"/>
            <a:r>
              <a:rPr lang="es-ES" sz="2000" dirty="0" smtClean="0">
                <a:solidFill>
                  <a:schemeClr val="tx1"/>
                </a:solidFill>
              </a:rPr>
              <a:t>b.    de 22.22% para las importaciones provenientes de </a:t>
            </a:r>
            <a:r>
              <a:rPr lang="es-ES" sz="2000" dirty="0" err="1" smtClean="0">
                <a:solidFill>
                  <a:schemeClr val="tx1"/>
                </a:solidFill>
              </a:rPr>
              <a:t>Baoshan</a:t>
            </a:r>
            <a:r>
              <a:rPr lang="es-ES" sz="2000" dirty="0" smtClean="0">
                <a:solidFill>
                  <a:schemeClr val="tx1"/>
                </a:solidFill>
              </a:rPr>
              <a:t>; de 22.26% para las importaciones provenientes de Beijing </a:t>
            </a:r>
            <a:r>
              <a:rPr lang="es-ES" sz="2000" dirty="0" err="1" smtClean="0">
                <a:solidFill>
                  <a:schemeClr val="tx1"/>
                </a:solidFill>
              </a:rPr>
              <a:t>Shougang</a:t>
            </a:r>
            <a:r>
              <a:rPr lang="es-ES" sz="2000" dirty="0" smtClean="0">
                <a:solidFill>
                  <a:schemeClr val="tx1"/>
                </a:solidFill>
              </a:rPr>
              <a:t>, </a:t>
            </a:r>
            <a:r>
              <a:rPr lang="es-ES" sz="2000" dirty="0" err="1" smtClean="0">
                <a:solidFill>
                  <a:schemeClr val="tx1"/>
                </a:solidFill>
              </a:rPr>
              <a:t>Shougang</a:t>
            </a:r>
            <a:r>
              <a:rPr lang="es-ES" sz="2000" dirty="0" smtClean="0">
                <a:solidFill>
                  <a:schemeClr val="tx1"/>
                </a:solidFill>
              </a:rPr>
              <a:t> </a:t>
            </a:r>
            <a:r>
              <a:rPr lang="es-ES" sz="2000" dirty="0" err="1" smtClean="0">
                <a:solidFill>
                  <a:schemeClr val="tx1"/>
                </a:solidFill>
              </a:rPr>
              <a:t>Jingtang</a:t>
            </a:r>
            <a:r>
              <a:rPr lang="es-ES" sz="2000" dirty="0" smtClean="0">
                <a:solidFill>
                  <a:schemeClr val="tx1"/>
                </a:solidFill>
              </a:rPr>
              <a:t> y Tangshan, y de 76.33% para las demás empresas exportadoras de China</a:t>
            </a:r>
          </a:p>
          <a:p>
            <a:pPr algn="just"/>
            <a:endParaRPr lang="es-ES" sz="2000" dirty="0" smtClean="0">
              <a:solidFill>
                <a:schemeClr val="tx1"/>
              </a:solidFill>
            </a:endParaRPr>
          </a:p>
          <a:p>
            <a:pPr algn="just"/>
            <a:r>
              <a:rPr lang="es-ES" sz="2300" dirty="0" smtClean="0">
                <a:solidFill>
                  <a:schemeClr val="tx1"/>
                </a:solidFill>
                <a:hlinkClick r:id="rId3"/>
              </a:rPr>
              <a:t>(07-Junio-2017)</a:t>
            </a:r>
            <a:r>
              <a:rPr lang="es-ES" sz="2300" dirty="0" smtClean="0">
                <a:solidFill>
                  <a:schemeClr val="tx1"/>
                </a:solidFill>
              </a:rPr>
              <a:t> Acuerdo que modifica al diverso por el que la Secretaría de Economía emite reglas y criterios de carácter general en materia de Comercio Exterior.</a:t>
            </a:r>
          </a:p>
          <a:p>
            <a:pPr algn="just"/>
            <a:endParaRPr lang="es-ES" sz="2300" dirty="0" smtClean="0">
              <a:solidFill>
                <a:schemeClr val="tx1"/>
              </a:solidFill>
            </a:endParaRPr>
          </a:p>
          <a:p>
            <a:pPr algn="just"/>
            <a:r>
              <a:rPr lang="es-ES" sz="2300" dirty="0" smtClean="0">
                <a:solidFill>
                  <a:schemeClr val="tx1"/>
                </a:solidFill>
                <a:hlinkClick r:id="rId4"/>
              </a:rPr>
              <a:t>(13-Junio-2017)</a:t>
            </a:r>
            <a:r>
              <a:rPr lang="es-ES" sz="2300" dirty="0" smtClean="0">
                <a:solidFill>
                  <a:schemeClr val="tx1"/>
                </a:solidFill>
              </a:rPr>
              <a:t> Resolución Final de la revisión de los compromisos asumidos por las exportadoras </a:t>
            </a:r>
            <a:r>
              <a:rPr lang="es-ES" sz="2300" dirty="0" err="1" smtClean="0">
                <a:solidFill>
                  <a:schemeClr val="tx1"/>
                </a:solidFill>
              </a:rPr>
              <a:t>Posco</a:t>
            </a:r>
            <a:r>
              <a:rPr lang="es-ES" sz="2300" dirty="0" smtClean="0">
                <a:solidFill>
                  <a:schemeClr val="tx1"/>
                </a:solidFill>
              </a:rPr>
              <a:t> y Hyundai </a:t>
            </a:r>
            <a:r>
              <a:rPr lang="es-ES" sz="2300" dirty="0" err="1" smtClean="0">
                <a:solidFill>
                  <a:schemeClr val="tx1"/>
                </a:solidFill>
              </a:rPr>
              <a:t>Hysco</a:t>
            </a:r>
            <a:r>
              <a:rPr lang="es-ES" sz="2300" dirty="0" smtClean="0">
                <a:solidFill>
                  <a:schemeClr val="tx1"/>
                </a:solidFill>
              </a:rPr>
              <a:t> </a:t>
            </a:r>
            <a:r>
              <a:rPr lang="es-ES" sz="2300" dirty="0" err="1" smtClean="0">
                <a:solidFill>
                  <a:schemeClr val="tx1"/>
                </a:solidFill>
              </a:rPr>
              <a:t>Co.</a:t>
            </a:r>
            <a:r>
              <a:rPr lang="es-ES" sz="2300" dirty="0" smtClean="0">
                <a:solidFill>
                  <a:schemeClr val="tx1"/>
                </a:solidFill>
              </a:rPr>
              <a:t> Ltd. sobre las importaciones de lámina rolada en frío originarias de la República de Corea.</a:t>
            </a:r>
          </a:p>
          <a:p>
            <a:pPr algn="just"/>
            <a:endParaRPr lang="es-ES" sz="2000" dirty="0" smtClean="0">
              <a:solidFill>
                <a:schemeClr val="tx1"/>
              </a:solidFill>
            </a:endParaRPr>
          </a:p>
          <a:p>
            <a:pPr algn="just"/>
            <a:endParaRPr lang="es-ES" sz="2000" dirty="0" smtClean="0">
              <a:solidFill>
                <a:schemeClr val="tx1"/>
              </a:solidFill>
            </a:endParaRPr>
          </a:p>
          <a:p>
            <a:pPr algn="just"/>
            <a:endParaRPr lang="es-ES" sz="2000" dirty="0" smtClean="0">
              <a:solidFill>
                <a:schemeClr val="tx1"/>
              </a:solidFill>
            </a:endParaRPr>
          </a:p>
        </p:txBody>
      </p:sp>
      <p:pic>
        <p:nvPicPr>
          <p:cNvPr id="6" name="Picture 4" descr="http://franquicias.economia.gob.mx/templates/beez_20/images/logoSE_hoz.png">
            <a:hlinkClick r:id="rId5"/>
          </p:cNvPr>
          <p:cNvPicPr>
            <a:picLocks noChangeAspect="1" noChangeArrowheads="1"/>
          </p:cNvPicPr>
          <p:nvPr/>
        </p:nvPicPr>
        <p:blipFill>
          <a:blip r:embed="rId6" cstate="print"/>
          <a:srcRect/>
          <a:stretch>
            <a:fillRect/>
          </a:stretch>
        </p:blipFill>
        <p:spPr bwMode="auto">
          <a:xfrm>
            <a:off x="4741469" y="418782"/>
            <a:ext cx="2192731" cy="751795"/>
          </a:xfrm>
          <a:prstGeom prst="rect">
            <a:avLst/>
          </a:prstGeom>
          <a:noFill/>
        </p:spPr>
      </p:pic>
      <p:sp>
        <p:nvSpPr>
          <p:cNvPr id="6145" name="Rectangle 1"/>
          <p:cNvSpPr>
            <a:spLocks noChangeArrowheads="1"/>
          </p:cNvSpPr>
          <p:nvPr/>
        </p:nvSpPr>
        <p:spPr bwMode="auto">
          <a:xfrm>
            <a:off x="0" y="0"/>
            <a:ext cx="190500" cy="0"/>
          </a:xfrm>
          <a:prstGeom prst="rect">
            <a:avLst/>
          </a:prstGeom>
          <a:solidFill>
            <a:srgbClr val="6A9CF3"/>
          </a:solidFill>
          <a:ln w="9525">
            <a:noFill/>
            <a:miter lim="800000"/>
            <a:headEnd/>
            <a:tailEnd/>
          </a:ln>
          <a:effectLst/>
        </p:spPr>
        <p:txBody>
          <a:bodyPr vert="horz" wrap="none" lIns="0" tIns="0" rIns="0" bIns="93633" numCol="1" anchor="ctr" anchorCtr="0" compatLnSpc="1">
            <a:prstTxWarp prst="textNoShape">
              <a:avLst/>
            </a:prstTxWarp>
            <a:spAutoFit/>
          </a:bodyPr>
          <a:lstStyle/>
          <a:p>
            <a:pPr marL="0" marR="0" lvl="0" indent="182563" algn="just" defTabSz="914400" rtl="0" eaLnBrk="1" fontAlgn="t"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767A7"/>
                </a:solidFill>
                <a:effectLst/>
                <a:latin typeface="Arial" pitchFamily="34" charset="0"/>
                <a:cs typeface="Arial" pitchFamily="34" charset="0"/>
              </a:rPr>
              <a:t>I.</a:t>
            </a:r>
            <a:r>
              <a:rPr kumimoji="0" lang="en-US" sz="1000" b="1" i="0" u="none" strike="noStrike" cap="none" normalizeH="0" baseline="0" smtClean="0">
                <a:ln>
                  <a:noFill/>
                </a:ln>
                <a:solidFill>
                  <a:srgbClr val="0767A7"/>
                </a:solidFill>
                <a:effectLst/>
                <a:latin typeface="Arial" pitchFamily="34" charset="0"/>
                <a:cs typeface="Arial" pitchFamily="34" charset="0"/>
              </a:rPr>
              <a:t>     </a:t>
            </a:r>
            <a:r>
              <a:rPr kumimoji="0" lang="en-US" sz="900" b="1" i="0" u="none" strike="noStrike" cap="none" normalizeH="0" baseline="0" smtClean="0">
                <a:ln>
                  <a:noFill/>
                </a:ln>
                <a:solidFill>
                  <a:srgbClr val="0767A7"/>
                </a:solidFill>
                <a:effectLst/>
                <a:latin typeface="Arial" pitchFamily="34" charset="0"/>
                <a:cs typeface="Arial" pitchFamily="34" charset="0"/>
              </a:rPr>
              <a:t>Cupos de importación: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13508064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795273"/>
            <a:ext cx="10515600" cy="3386327"/>
          </a:xfrm>
        </p:spPr>
        <p:txBody>
          <a:bodyPr>
            <a:noAutofit/>
          </a:bodyPr>
          <a:lstStyle/>
          <a:p>
            <a:endParaRPr lang="en-US" sz="2000" dirty="0" smtClean="0">
              <a:solidFill>
                <a:schemeClr val="tx1"/>
              </a:solidFill>
            </a:endParaRPr>
          </a:p>
          <a:p>
            <a:r>
              <a:rPr lang="en-US" sz="2000" dirty="0" err="1" smtClean="0">
                <a:solidFill>
                  <a:schemeClr val="tx1"/>
                </a:solidFill>
              </a:rPr>
              <a:t>Boletín</a:t>
            </a:r>
            <a:r>
              <a:rPr lang="en-US" sz="2000" dirty="0" smtClean="0">
                <a:solidFill>
                  <a:schemeClr val="tx1"/>
                </a:solidFill>
              </a:rPr>
              <a:t> </a:t>
            </a:r>
            <a:r>
              <a:rPr lang="en-US" sz="2000" dirty="0" smtClean="0">
                <a:solidFill>
                  <a:schemeClr val="tx1"/>
                </a:solidFill>
                <a:hlinkClick r:id="rId2"/>
              </a:rPr>
              <a:t>P051</a:t>
            </a:r>
            <a:r>
              <a:rPr lang="en-US" sz="2000" dirty="0" smtClean="0">
                <a:solidFill>
                  <a:schemeClr val="tx1"/>
                </a:solidFill>
              </a:rPr>
              <a:t> (30-Junio-2017) </a:t>
            </a:r>
            <a:r>
              <a:rPr lang="en-US" sz="2000" dirty="0" err="1" smtClean="0">
                <a:solidFill>
                  <a:schemeClr val="tx1"/>
                </a:solidFill>
              </a:rPr>
              <a:t>Ventana</a:t>
            </a:r>
            <a:r>
              <a:rPr lang="en-US" sz="2000" dirty="0" smtClean="0">
                <a:solidFill>
                  <a:schemeClr val="tx1"/>
                </a:solidFill>
              </a:rPr>
              <a:t> de </a:t>
            </a:r>
            <a:r>
              <a:rPr lang="en-US" sz="2000" dirty="0" err="1" smtClean="0">
                <a:solidFill>
                  <a:schemeClr val="tx1"/>
                </a:solidFill>
              </a:rPr>
              <a:t>tiempo</a:t>
            </a:r>
            <a:r>
              <a:rPr lang="en-US" sz="2000" dirty="0" smtClean="0">
                <a:solidFill>
                  <a:schemeClr val="tx1"/>
                </a:solidFill>
              </a:rPr>
              <a:t/>
            </a:r>
            <a:br>
              <a:rPr lang="en-US" sz="2000" dirty="0" smtClean="0">
                <a:solidFill>
                  <a:schemeClr val="tx1"/>
                </a:solidFill>
              </a:rPr>
            </a:br>
            <a:endParaRPr lang="en-US" sz="2000" dirty="0" smtClean="0">
              <a:solidFill>
                <a:schemeClr val="tx1"/>
              </a:solidFill>
            </a:endParaRPr>
          </a:p>
          <a:p>
            <a:r>
              <a:rPr lang="en-US" sz="2000" dirty="0" err="1" smtClean="0">
                <a:solidFill>
                  <a:schemeClr val="tx1"/>
                </a:solidFill>
              </a:rPr>
              <a:t>Boletín</a:t>
            </a:r>
            <a:r>
              <a:rPr lang="en-US" sz="2000" dirty="0" smtClean="0">
                <a:solidFill>
                  <a:schemeClr val="tx1"/>
                </a:solidFill>
              </a:rPr>
              <a:t> </a:t>
            </a:r>
            <a:r>
              <a:rPr lang="en-US" sz="2000" dirty="0" smtClean="0">
                <a:solidFill>
                  <a:schemeClr val="tx1"/>
                </a:solidFill>
                <a:hlinkClick r:id="rId3"/>
              </a:rPr>
              <a:t>P050</a:t>
            </a:r>
            <a:r>
              <a:rPr lang="en-US" sz="2000" dirty="0" smtClean="0">
                <a:solidFill>
                  <a:schemeClr val="tx1"/>
                </a:solidFill>
              </a:rPr>
              <a:t> (27-Junio-2017) </a:t>
            </a:r>
            <a:r>
              <a:rPr lang="en-US" sz="2000" dirty="0" err="1" smtClean="0">
                <a:solidFill>
                  <a:schemeClr val="tx1"/>
                </a:solidFill>
              </a:rPr>
              <a:t>Cierre</a:t>
            </a:r>
            <a:r>
              <a:rPr lang="en-US" sz="2000" dirty="0" smtClean="0">
                <a:solidFill>
                  <a:schemeClr val="tx1"/>
                </a:solidFill>
              </a:rPr>
              <a:t> de </a:t>
            </a:r>
            <a:r>
              <a:rPr lang="en-US" sz="2000" dirty="0" err="1" smtClean="0">
                <a:solidFill>
                  <a:schemeClr val="tx1"/>
                </a:solidFill>
              </a:rPr>
              <a:t>contingencia</a:t>
            </a:r>
            <a:r>
              <a:rPr lang="en-US" sz="2000" dirty="0" smtClean="0">
                <a:solidFill>
                  <a:schemeClr val="tx1"/>
                </a:solidFill>
              </a:rPr>
              <a:t> MATCE - DODA</a:t>
            </a:r>
            <a:br>
              <a:rPr lang="en-US" sz="2000" dirty="0" smtClean="0">
                <a:solidFill>
                  <a:schemeClr val="tx1"/>
                </a:solidFill>
              </a:rPr>
            </a:br>
            <a:endParaRPr lang="en-US" sz="2000" dirty="0" smtClean="0">
              <a:solidFill>
                <a:schemeClr val="tx1"/>
              </a:solidFill>
            </a:endParaRPr>
          </a:p>
          <a:p>
            <a:r>
              <a:rPr lang="en-US" sz="2000" dirty="0" err="1" smtClean="0">
                <a:solidFill>
                  <a:schemeClr val="tx1"/>
                </a:solidFill>
              </a:rPr>
              <a:t>Boletín</a:t>
            </a:r>
            <a:r>
              <a:rPr lang="en-US" sz="2000" dirty="0" smtClean="0">
                <a:solidFill>
                  <a:schemeClr val="tx1"/>
                </a:solidFill>
              </a:rPr>
              <a:t> </a:t>
            </a:r>
            <a:r>
              <a:rPr lang="en-US" sz="2000" dirty="0" smtClean="0">
                <a:solidFill>
                  <a:schemeClr val="tx1"/>
                </a:solidFill>
                <a:hlinkClick r:id="rId4"/>
              </a:rPr>
              <a:t>P049</a:t>
            </a:r>
            <a:r>
              <a:rPr lang="en-US" sz="2000" dirty="0" smtClean="0">
                <a:solidFill>
                  <a:schemeClr val="tx1"/>
                </a:solidFill>
              </a:rPr>
              <a:t> (26-Junio-2017) </a:t>
            </a:r>
            <a:r>
              <a:rPr lang="en-US" sz="2000" dirty="0" err="1" smtClean="0">
                <a:solidFill>
                  <a:schemeClr val="tx1"/>
                </a:solidFill>
              </a:rPr>
              <a:t>Contingencia</a:t>
            </a:r>
            <a:r>
              <a:rPr lang="en-US" sz="2000" dirty="0" smtClean="0">
                <a:solidFill>
                  <a:schemeClr val="tx1"/>
                </a:solidFill>
              </a:rPr>
              <a:t> MATCE - DODA</a:t>
            </a:r>
            <a:br>
              <a:rPr lang="en-US" sz="2000" dirty="0" smtClean="0">
                <a:solidFill>
                  <a:schemeClr val="tx1"/>
                </a:solidFill>
              </a:rPr>
            </a:br>
            <a:endParaRPr lang="en-US" sz="2000" dirty="0" smtClean="0">
              <a:solidFill>
                <a:schemeClr val="tx1"/>
              </a:solidFill>
            </a:endParaRPr>
          </a:p>
          <a:p>
            <a:r>
              <a:rPr lang="en-US" sz="2000" dirty="0" err="1" smtClean="0">
                <a:solidFill>
                  <a:schemeClr val="tx1"/>
                </a:solidFill>
              </a:rPr>
              <a:t>Boletín</a:t>
            </a:r>
            <a:r>
              <a:rPr lang="en-US" sz="2000" dirty="0" smtClean="0">
                <a:solidFill>
                  <a:schemeClr val="tx1"/>
                </a:solidFill>
              </a:rPr>
              <a:t> </a:t>
            </a:r>
            <a:r>
              <a:rPr lang="en-US" sz="2000" dirty="0" smtClean="0">
                <a:solidFill>
                  <a:schemeClr val="tx1"/>
                </a:solidFill>
                <a:hlinkClick r:id="rId5"/>
              </a:rPr>
              <a:t>P048</a:t>
            </a:r>
            <a:r>
              <a:rPr lang="en-US" sz="2000" dirty="0" smtClean="0">
                <a:solidFill>
                  <a:schemeClr val="tx1"/>
                </a:solidFill>
              </a:rPr>
              <a:t> (8-Junio-2017) </a:t>
            </a:r>
            <a:r>
              <a:rPr lang="en-US" sz="2000" dirty="0" err="1" smtClean="0">
                <a:solidFill>
                  <a:schemeClr val="tx1"/>
                </a:solidFill>
              </a:rPr>
              <a:t>Ventana</a:t>
            </a:r>
            <a:r>
              <a:rPr lang="en-US" sz="2000" dirty="0" smtClean="0">
                <a:solidFill>
                  <a:schemeClr val="tx1"/>
                </a:solidFill>
              </a:rPr>
              <a:t> de </a:t>
            </a:r>
            <a:r>
              <a:rPr lang="en-US" sz="2000" dirty="0" err="1" smtClean="0">
                <a:solidFill>
                  <a:schemeClr val="tx1"/>
                </a:solidFill>
              </a:rPr>
              <a:t>tiempo</a:t>
            </a:r>
            <a:endParaRPr lang="es-ES" sz="2000" dirty="0" smtClean="0">
              <a:solidFill>
                <a:schemeClr val="tx1"/>
              </a:solidFill>
            </a:endParaRPr>
          </a:p>
          <a:p>
            <a:endParaRPr lang="es-ES" sz="2000" dirty="0" smtClean="0">
              <a:solidFill>
                <a:schemeClr val="tx1"/>
              </a:solidFill>
            </a:endParaRPr>
          </a:p>
        </p:txBody>
      </p:sp>
      <p:pic>
        <p:nvPicPr>
          <p:cNvPr id="5" name="Picture 4" descr="SAT.gif"/>
          <p:cNvPicPr>
            <a:picLocks noChangeAspect="1"/>
          </p:cNvPicPr>
          <p:nvPr/>
        </p:nvPicPr>
        <p:blipFill>
          <a:blip r:embed="rId6" cstate="print"/>
          <a:srcRect b="21641"/>
          <a:stretch>
            <a:fillRect/>
          </a:stretch>
        </p:blipFill>
        <p:spPr>
          <a:xfrm>
            <a:off x="4892155" y="498924"/>
            <a:ext cx="2286978" cy="758376"/>
          </a:xfrm>
          <a:prstGeom prst="rect">
            <a:avLst/>
          </a:prstGeom>
        </p:spPr>
      </p:pic>
    </p:spTree>
    <p:extLst>
      <p:ext uri="{BB962C8B-B14F-4D97-AF65-F5344CB8AC3E}">
        <p14:creationId xmlns="" xmlns:p14="http://schemas.microsoft.com/office/powerpoint/2010/main" val="1350806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508665"/>
            <a:ext cx="10515600" cy="3386327"/>
          </a:xfrm>
        </p:spPr>
        <p:txBody>
          <a:bodyPr>
            <a:noAutofit/>
          </a:bodyPr>
          <a:lstStyle/>
          <a:p>
            <a:r>
              <a:rPr lang="en-US" sz="2000" dirty="0" smtClean="0">
                <a:solidFill>
                  <a:schemeClr val="tx1"/>
                </a:solidFill>
              </a:rPr>
              <a:t>(27-Junio-2017</a:t>
            </a:r>
            <a:r>
              <a:rPr lang="en-US" sz="2000" dirty="0" smtClean="0">
                <a:solidFill>
                  <a:schemeClr val="tx1"/>
                </a:solidFill>
              </a:rPr>
              <a:t>) </a:t>
            </a:r>
            <a:r>
              <a:rPr lang="en-US" sz="2000" dirty="0" err="1" smtClean="0">
                <a:solidFill>
                  <a:schemeClr val="tx1"/>
                </a:solidFill>
              </a:rPr>
              <a:t>Proyecto</a:t>
            </a:r>
            <a:r>
              <a:rPr lang="en-US" sz="2000" dirty="0" smtClean="0">
                <a:solidFill>
                  <a:schemeClr val="tx1"/>
                </a:solidFill>
              </a:rPr>
              <a:t> </a:t>
            </a:r>
            <a:r>
              <a:rPr lang="en-US" sz="2000" dirty="0" err="1" smtClean="0">
                <a:solidFill>
                  <a:schemeClr val="tx1"/>
                </a:solidFill>
              </a:rPr>
              <a:t>versión</a:t>
            </a:r>
            <a:r>
              <a:rPr lang="en-US" sz="2000" dirty="0" smtClean="0">
                <a:solidFill>
                  <a:schemeClr val="tx1"/>
                </a:solidFill>
              </a:rPr>
              <a:t> </a:t>
            </a:r>
            <a:r>
              <a:rPr lang="en-US" sz="2000" dirty="0" err="1" smtClean="0">
                <a:solidFill>
                  <a:schemeClr val="tx1"/>
                </a:solidFill>
              </a:rPr>
              <a:t>anticipada</a:t>
            </a:r>
            <a:r>
              <a:rPr lang="en-US" sz="2000" dirty="0" smtClean="0">
                <a:solidFill>
                  <a:schemeClr val="tx1"/>
                </a:solidFill>
              </a:rPr>
              <a:t> </a:t>
            </a:r>
            <a:r>
              <a:rPr lang="en-US" sz="2000" dirty="0" err="1" smtClean="0">
                <a:solidFill>
                  <a:schemeClr val="tx1"/>
                </a:solidFill>
              </a:rPr>
              <a:t>Resolución</a:t>
            </a:r>
            <a:r>
              <a:rPr lang="en-US" sz="2000" dirty="0" smtClean="0">
                <a:solidFill>
                  <a:schemeClr val="tx1"/>
                </a:solidFill>
              </a:rPr>
              <a:t> de </a:t>
            </a:r>
            <a:r>
              <a:rPr lang="en-US" sz="2000" dirty="0" err="1" smtClean="0">
                <a:solidFill>
                  <a:schemeClr val="tx1"/>
                </a:solidFill>
              </a:rPr>
              <a:t>Modificación</a:t>
            </a:r>
            <a:r>
              <a:rPr lang="en-US" sz="2000" dirty="0" smtClean="0">
                <a:solidFill>
                  <a:schemeClr val="tx1"/>
                </a:solidFill>
              </a:rPr>
              <a:t> a </a:t>
            </a:r>
            <a:r>
              <a:rPr lang="en-US" sz="2000" dirty="0" err="1" smtClean="0">
                <a:solidFill>
                  <a:schemeClr val="tx1"/>
                </a:solidFill>
              </a:rPr>
              <a:t>las</a:t>
            </a:r>
            <a:r>
              <a:rPr lang="en-US" sz="2000" dirty="0" smtClean="0">
                <a:solidFill>
                  <a:schemeClr val="tx1"/>
                </a:solidFill>
              </a:rPr>
              <a:t> RGCE </a:t>
            </a:r>
            <a:r>
              <a:rPr lang="en-US" sz="2000" dirty="0" err="1" smtClean="0">
                <a:solidFill>
                  <a:schemeClr val="tx1"/>
                </a:solidFill>
              </a:rPr>
              <a:t>para</a:t>
            </a:r>
            <a:r>
              <a:rPr lang="en-US" sz="2000" dirty="0" smtClean="0">
                <a:solidFill>
                  <a:schemeClr val="tx1"/>
                </a:solidFill>
              </a:rPr>
              <a:t> 2017 y </a:t>
            </a:r>
            <a:r>
              <a:rPr lang="en-US" sz="2000" dirty="0" err="1" smtClean="0">
                <a:solidFill>
                  <a:schemeClr val="tx1"/>
                </a:solidFill>
              </a:rPr>
              <a:t>sus</a:t>
            </a:r>
            <a:r>
              <a:rPr lang="en-US" sz="2000" dirty="0" smtClean="0">
                <a:solidFill>
                  <a:schemeClr val="tx1"/>
                </a:solidFill>
              </a:rPr>
              <a:t> </a:t>
            </a:r>
            <a:r>
              <a:rPr lang="en-US" sz="2000" dirty="0" err="1" smtClean="0">
                <a:solidFill>
                  <a:schemeClr val="tx1"/>
                </a:solidFill>
              </a:rPr>
              <a:t>anexos</a:t>
            </a:r>
            <a:r>
              <a:rPr lang="en-US" sz="2000" dirty="0" smtClean="0">
                <a:solidFill>
                  <a:schemeClr val="tx1"/>
                </a:solidFill>
              </a:rPr>
              <a:t> 1-A, 10,21 y 22.</a:t>
            </a:r>
          </a:p>
          <a:p>
            <a:endParaRPr lang="es-ES" sz="2000" dirty="0" smtClean="0">
              <a:solidFill>
                <a:schemeClr val="tx1"/>
              </a:solidFill>
            </a:endParaRPr>
          </a:p>
        </p:txBody>
      </p:sp>
      <p:pic>
        <p:nvPicPr>
          <p:cNvPr id="5" name="Picture 4" descr="SAT.gif"/>
          <p:cNvPicPr>
            <a:picLocks noChangeAspect="1"/>
          </p:cNvPicPr>
          <p:nvPr/>
        </p:nvPicPr>
        <p:blipFill>
          <a:blip r:embed="rId2" cstate="print"/>
          <a:srcRect b="21641"/>
          <a:stretch>
            <a:fillRect/>
          </a:stretch>
        </p:blipFill>
        <p:spPr>
          <a:xfrm>
            <a:off x="4892155" y="498924"/>
            <a:ext cx="2286978" cy="758376"/>
          </a:xfrm>
          <a:prstGeom prst="rect">
            <a:avLst/>
          </a:prstGeom>
        </p:spPr>
      </p:pic>
      <p:pic>
        <p:nvPicPr>
          <p:cNvPr id="3074" name="Picture 2"/>
          <p:cNvPicPr>
            <a:picLocks noChangeAspect="1" noChangeArrowheads="1"/>
          </p:cNvPicPr>
          <p:nvPr/>
        </p:nvPicPr>
        <p:blipFill>
          <a:blip r:embed="rId3" cstate="print"/>
          <a:srcRect/>
          <a:stretch>
            <a:fillRect/>
          </a:stretch>
        </p:blipFill>
        <p:spPr bwMode="auto">
          <a:xfrm>
            <a:off x="1106016" y="2135445"/>
            <a:ext cx="2947369" cy="4159421"/>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530701" y="2135446"/>
            <a:ext cx="2822390" cy="4183468"/>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7866159" y="2135445"/>
            <a:ext cx="2862187" cy="4193562"/>
          </a:xfrm>
          <a:prstGeom prst="rect">
            <a:avLst/>
          </a:prstGeom>
          <a:noFill/>
          <a:ln w="9525">
            <a:noFill/>
            <a:miter lim="800000"/>
            <a:headEnd/>
            <a:tailEnd/>
          </a:ln>
        </p:spPr>
      </p:pic>
    </p:spTree>
    <p:extLst>
      <p:ext uri="{BB962C8B-B14F-4D97-AF65-F5344CB8AC3E}">
        <p14:creationId xmlns="" xmlns:p14="http://schemas.microsoft.com/office/powerpoint/2010/main" val="1350806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399481"/>
            <a:ext cx="10515600" cy="3386327"/>
          </a:xfrm>
        </p:spPr>
        <p:txBody>
          <a:bodyPr>
            <a:noAutofit/>
          </a:bodyPr>
          <a:lstStyle/>
          <a:p>
            <a:r>
              <a:rPr lang="en-US" sz="2000" dirty="0" smtClean="0">
                <a:solidFill>
                  <a:schemeClr val="tx1"/>
                </a:solidFill>
                <a:hlinkClick r:id="rId2"/>
              </a:rPr>
              <a:t>Hoja Informativa 12</a:t>
            </a:r>
            <a:r>
              <a:rPr lang="en-US" sz="2000" dirty="0" smtClean="0">
                <a:solidFill>
                  <a:schemeClr val="tx1"/>
                </a:solidFill>
              </a:rPr>
              <a:t> – </a:t>
            </a:r>
          </a:p>
          <a:p>
            <a:r>
              <a:rPr lang="en-US" sz="2000" dirty="0" err="1" smtClean="0">
                <a:solidFill>
                  <a:schemeClr val="tx1"/>
                </a:solidFill>
              </a:rPr>
              <a:t>Liberación</a:t>
            </a:r>
            <a:r>
              <a:rPr lang="en-US" sz="2000" dirty="0" smtClean="0">
                <a:solidFill>
                  <a:schemeClr val="tx1"/>
                </a:solidFill>
              </a:rPr>
              <a:t> </a:t>
            </a:r>
            <a:r>
              <a:rPr lang="en-US" sz="2000" dirty="0" smtClean="0">
                <a:solidFill>
                  <a:schemeClr val="tx1"/>
                </a:solidFill>
              </a:rPr>
              <a:t>de </a:t>
            </a:r>
            <a:r>
              <a:rPr lang="en-US" sz="2000" dirty="0" err="1" smtClean="0">
                <a:solidFill>
                  <a:schemeClr val="tx1"/>
                </a:solidFill>
              </a:rPr>
              <a:t>mejoras</a:t>
            </a:r>
            <a:r>
              <a:rPr lang="en-US" sz="2000" dirty="0" smtClean="0">
                <a:solidFill>
                  <a:schemeClr val="tx1"/>
                </a:solidFill>
              </a:rPr>
              <a:t> en </a:t>
            </a:r>
            <a:r>
              <a:rPr lang="en-US" sz="2000" dirty="0" err="1" smtClean="0">
                <a:solidFill>
                  <a:schemeClr val="tx1"/>
                </a:solidFill>
              </a:rPr>
              <a:t>trámites</a:t>
            </a:r>
            <a:r>
              <a:rPr lang="en-US" sz="2000" dirty="0" smtClean="0">
                <a:solidFill>
                  <a:schemeClr val="tx1"/>
                </a:solidFill>
              </a:rPr>
              <a:t> </a:t>
            </a:r>
            <a:r>
              <a:rPr lang="en-US" sz="2000" dirty="0" smtClean="0">
                <a:solidFill>
                  <a:schemeClr val="tx1"/>
                </a:solidFill>
              </a:rPr>
              <a:t>de SAGARPA.</a:t>
            </a: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r>
              <a:rPr lang="es-ES" sz="2000" dirty="0" smtClean="0">
                <a:solidFill>
                  <a:schemeClr val="tx1"/>
                </a:solidFill>
              </a:rPr>
              <a:t>Agradecemos sus comentarios y sugerencias a los correos </a:t>
            </a:r>
            <a:r>
              <a:rPr lang="es-ES" sz="2000" dirty="0" smtClean="0">
                <a:solidFill>
                  <a:schemeClr val="tx1"/>
                </a:solidFill>
                <a:hlinkClick r:id="rId3"/>
              </a:rPr>
              <a:t>ventanillaunica@sat.gob.mx</a:t>
            </a:r>
            <a:r>
              <a:rPr lang="es-ES" sz="2000" dirty="0" smtClean="0">
                <a:solidFill>
                  <a:schemeClr val="tx1"/>
                </a:solidFill>
              </a:rPr>
              <a:t> y </a:t>
            </a:r>
            <a:r>
              <a:rPr lang="es-ES" sz="2000" dirty="0" smtClean="0">
                <a:solidFill>
                  <a:schemeClr val="tx1"/>
                </a:solidFill>
                <a:hlinkClick r:id="rId4"/>
              </a:rPr>
              <a:t>contactovucem@sat.gob.mx</a:t>
            </a:r>
            <a:r>
              <a:rPr lang="es-ES" sz="2000" dirty="0" smtClean="0">
                <a:solidFill>
                  <a:schemeClr val="tx1"/>
                </a:solidFill>
              </a:rPr>
              <a:t> </a:t>
            </a:r>
            <a:r>
              <a:rPr lang="en-US" sz="2000" dirty="0" smtClean="0">
                <a:solidFill>
                  <a:schemeClr val="tx1"/>
                </a:solidFill>
              </a:rPr>
              <a:t/>
            </a:r>
            <a:br>
              <a:rPr lang="en-US" sz="2000" dirty="0" smtClean="0">
                <a:solidFill>
                  <a:schemeClr val="tx1"/>
                </a:solidFill>
              </a:rPr>
            </a:br>
            <a:endParaRPr lang="en-US" sz="2000" dirty="0" smtClean="0">
              <a:solidFill>
                <a:schemeClr val="tx1"/>
              </a:solidFill>
            </a:endParaRPr>
          </a:p>
          <a:p>
            <a:endParaRPr lang="es-ES" sz="2000" dirty="0" smtClean="0">
              <a:solidFill>
                <a:schemeClr val="tx1"/>
              </a:solidFill>
            </a:endParaRPr>
          </a:p>
        </p:txBody>
      </p:sp>
      <p:pic>
        <p:nvPicPr>
          <p:cNvPr id="4" name="Picture 3" descr="VUCEM.jpg"/>
          <p:cNvPicPr>
            <a:picLocks noChangeAspect="1"/>
          </p:cNvPicPr>
          <p:nvPr/>
        </p:nvPicPr>
        <p:blipFill>
          <a:blip r:embed="rId5" cstate="print"/>
          <a:stretch>
            <a:fillRect/>
          </a:stretch>
        </p:blipFill>
        <p:spPr>
          <a:xfrm>
            <a:off x="5255510" y="177684"/>
            <a:ext cx="1183223" cy="1106721"/>
          </a:xfrm>
          <a:prstGeom prst="rect">
            <a:avLst/>
          </a:prstGeom>
        </p:spPr>
      </p:pic>
      <p:pic>
        <p:nvPicPr>
          <p:cNvPr id="1026" name="Picture 2"/>
          <p:cNvPicPr>
            <a:picLocks noChangeAspect="1" noChangeArrowheads="1"/>
          </p:cNvPicPr>
          <p:nvPr/>
        </p:nvPicPr>
        <p:blipFill>
          <a:blip r:embed="rId6" cstate="print"/>
          <a:srcRect l="57612" t="33022" r="15124" b="9468"/>
          <a:stretch>
            <a:fillRect/>
          </a:stretch>
        </p:blipFill>
        <p:spPr bwMode="auto">
          <a:xfrm>
            <a:off x="6086904" y="1323833"/>
            <a:ext cx="5718412" cy="4503770"/>
          </a:xfrm>
          <a:prstGeom prst="rect">
            <a:avLst/>
          </a:prstGeom>
          <a:noFill/>
          <a:ln w="9525">
            <a:noFill/>
            <a:miter lim="800000"/>
            <a:headEnd/>
            <a:tailEnd/>
          </a:ln>
        </p:spPr>
      </p:pic>
    </p:spTree>
    <p:extLst>
      <p:ext uri="{BB962C8B-B14F-4D97-AF65-F5344CB8AC3E}">
        <p14:creationId xmlns="" xmlns:p14="http://schemas.microsoft.com/office/powerpoint/2010/main" val="1350806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399481"/>
            <a:ext cx="10515600" cy="3386327"/>
          </a:xfrm>
        </p:spPr>
        <p:txBody>
          <a:bodyPr>
            <a:noAutofit/>
          </a:bodyPr>
          <a:lstStyle/>
          <a:p>
            <a:r>
              <a:rPr lang="en-US" sz="2000" dirty="0" smtClean="0">
                <a:solidFill>
                  <a:schemeClr val="tx1"/>
                </a:solidFill>
                <a:hlinkClick r:id="rId2"/>
              </a:rPr>
              <a:t>Hoja Informativa 12</a:t>
            </a:r>
            <a:r>
              <a:rPr lang="en-US" sz="2000" dirty="0" smtClean="0">
                <a:solidFill>
                  <a:schemeClr val="tx1"/>
                </a:solidFill>
              </a:rPr>
              <a:t> – </a:t>
            </a:r>
          </a:p>
          <a:p>
            <a:r>
              <a:rPr lang="en-US" sz="2000" dirty="0" err="1" smtClean="0">
                <a:solidFill>
                  <a:schemeClr val="tx1"/>
                </a:solidFill>
              </a:rPr>
              <a:t>Liberación</a:t>
            </a:r>
            <a:r>
              <a:rPr lang="en-US" sz="2000" dirty="0" smtClean="0">
                <a:solidFill>
                  <a:schemeClr val="tx1"/>
                </a:solidFill>
              </a:rPr>
              <a:t> </a:t>
            </a:r>
            <a:r>
              <a:rPr lang="en-US" sz="2000" dirty="0" smtClean="0">
                <a:solidFill>
                  <a:schemeClr val="tx1"/>
                </a:solidFill>
              </a:rPr>
              <a:t>de </a:t>
            </a:r>
            <a:r>
              <a:rPr lang="en-US" sz="2000" dirty="0" err="1" smtClean="0">
                <a:solidFill>
                  <a:schemeClr val="tx1"/>
                </a:solidFill>
              </a:rPr>
              <a:t>mejoras</a:t>
            </a:r>
            <a:r>
              <a:rPr lang="en-US" sz="2000" dirty="0" smtClean="0">
                <a:solidFill>
                  <a:schemeClr val="tx1"/>
                </a:solidFill>
              </a:rPr>
              <a:t> en </a:t>
            </a:r>
            <a:r>
              <a:rPr lang="en-US" sz="2000" dirty="0" err="1" smtClean="0">
                <a:solidFill>
                  <a:schemeClr val="tx1"/>
                </a:solidFill>
              </a:rPr>
              <a:t>trámites</a:t>
            </a:r>
            <a:r>
              <a:rPr lang="en-US" sz="2000" dirty="0" smtClean="0">
                <a:solidFill>
                  <a:schemeClr val="tx1"/>
                </a:solidFill>
              </a:rPr>
              <a:t> </a:t>
            </a:r>
            <a:r>
              <a:rPr lang="en-US" sz="2000" dirty="0" smtClean="0">
                <a:solidFill>
                  <a:schemeClr val="tx1"/>
                </a:solidFill>
              </a:rPr>
              <a:t>de SAGARPA.</a:t>
            </a: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r>
              <a:rPr lang="es-ES" sz="2000" dirty="0" smtClean="0">
                <a:solidFill>
                  <a:schemeClr val="tx1"/>
                </a:solidFill>
              </a:rPr>
              <a:t>Agradecemos sus comentarios y sugerencias a los correos </a:t>
            </a:r>
            <a:r>
              <a:rPr lang="es-ES" sz="2000" dirty="0" smtClean="0">
                <a:solidFill>
                  <a:schemeClr val="tx1"/>
                </a:solidFill>
                <a:hlinkClick r:id="rId3"/>
              </a:rPr>
              <a:t>ventanillaunica@sat.gob.mx</a:t>
            </a:r>
            <a:r>
              <a:rPr lang="es-ES" sz="2000" dirty="0" smtClean="0">
                <a:solidFill>
                  <a:schemeClr val="tx1"/>
                </a:solidFill>
              </a:rPr>
              <a:t> y </a:t>
            </a:r>
            <a:r>
              <a:rPr lang="es-ES" sz="2000" dirty="0" smtClean="0">
                <a:solidFill>
                  <a:schemeClr val="tx1"/>
                </a:solidFill>
                <a:hlinkClick r:id="rId4"/>
              </a:rPr>
              <a:t>contactovucem@sat.gob.mx</a:t>
            </a:r>
            <a:r>
              <a:rPr lang="es-ES" sz="2000" dirty="0" smtClean="0">
                <a:solidFill>
                  <a:schemeClr val="tx1"/>
                </a:solidFill>
              </a:rPr>
              <a:t> </a:t>
            </a:r>
            <a:r>
              <a:rPr lang="en-US" sz="2000" dirty="0" smtClean="0">
                <a:solidFill>
                  <a:schemeClr val="tx1"/>
                </a:solidFill>
              </a:rPr>
              <a:t/>
            </a:r>
            <a:br>
              <a:rPr lang="en-US" sz="2000" dirty="0" smtClean="0">
                <a:solidFill>
                  <a:schemeClr val="tx1"/>
                </a:solidFill>
              </a:rPr>
            </a:br>
            <a:endParaRPr lang="en-US" sz="2000" dirty="0" smtClean="0">
              <a:solidFill>
                <a:schemeClr val="tx1"/>
              </a:solidFill>
            </a:endParaRPr>
          </a:p>
          <a:p>
            <a:endParaRPr lang="es-ES" sz="2000" dirty="0" smtClean="0">
              <a:solidFill>
                <a:schemeClr val="tx1"/>
              </a:solidFill>
            </a:endParaRPr>
          </a:p>
        </p:txBody>
      </p:sp>
      <p:pic>
        <p:nvPicPr>
          <p:cNvPr id="4" name="Picture 3" descr="VUCEM.jpg"/>
          <p:cNvPicPr>
            <a:picLocks noChangeAspect="1"/>
          </p:cNvPicPr>
          <p:nvPr/>
        </p:nvPicPr>
        <p:blipFill>
          <a:blip r:embed="rId5" cstate="print"/>
          <a:stretch>
            <a:fillRect/>
          </a:stretch>
        </p:blipFill>
        <p:spPr>
          <a:xfrm>
            <a:off x="5255510" y="177684"/>
            <a:ext cx="1183223" cy="1106721"/>
          </a:xfrm>
          <a:prstGeom prst="rect">
            <a:avLst/>
          </a:prstGeom>
        </p:spPr>
      </p:pic>
      <p:pic>
        <p:nvPicPr>
          <p:cNvPr id="2050" name="Picture 2"/>
          <p:cNvPicPr>
            <a:picLocks noChangeAspect="1" noChangeArrowheads="1"/>
          </p:cNvPicPr>
          <p:nvPr/>
        </p:nvPicPr>
        <p:blipFill>
          <a:blip r:embed="rId6" cstate="print"/>
          <a:srcRect l="57662" t="34282" r="15224" b="14506"/>
          <a:stretch>
            <a:fillRect/>
          </a:stretch>
        </p:blipFill>
        <p:spPr bwMode="auto">
          <a:xfrm>
            <a:off x="6059606" y="1501252"/>
            <a:ext cx="5933011" cy="4299043"/>
          </a:xfrm>
          <a:prstGeom prst="rect">
            <a:avLst/>
          </a:prstGeom>
          <a:noFill/>
          <a:ln w="9525">
            <a:noFill/>
            <a:miter lim="800000"/>
            <a:headEnd/>
            <a:tailEnd/>
          </a:ln>
        </p:spPr>
      </p:pic>
    </p:spTree>
    <p:extLst>
      <p:ext uri="{BB962C8B-B14F-4D97-AF65-F5344CB8AC3E}">
        <p14:creationId xmlns="" xmlns:p14="http://schemas.microsoft.com/office/powerpoint/2010/main" val="1350806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REPORTE DE DEPENDENCIAS</a:t>
            </a:r>
            <a:endParaRPr lang="en-US" dirty="0"/>
          </a:p>
        </p:txBody>
      </p:sp>
      <p:sp>
        <p:nvSpPr>
          <p:cNvPr id="3" name="Subtítulo 2"/>
          <p:cNvSpPr>
            <a:spLocks noGrp="1"/>
          </p:cNvSpPr>
          <p:nvPr>
            <p:ph type="subTitle" idx="1"/>
          </p:nvPr>
        </p:nvSpPr>
        <p:spPr>
          <a:xfrm>
            <a:off x="2533290" y="3752736"/>
            <a:ext cx="7125420" cy="1742537"/>
          </a:xfrm>
        </p:spPr>
        <p:txBody>
          <a:bodyPr/>
          <a:lstStyle/>
          <a:p>
            <a:r>
              <a:rPr lang="es-MX" dirty="0" smtClean="0"/>
              <a:t>COMITÉ DE COMERCIO EXTERIOR</a:t>
            </a:r>
          </a:p>
        </p:txBody>
      </p:sp>
    </p:spTree>
    <p:extLst>
      <p:ext uri="{BB962C8B-B14F-4D97-AF65-F5344CB8AC3E}">
        <p14:creationId xmlns:p14="http://schemas.microsoft.com/office/powerpoint/2010/main" xmlns="" val="99101153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3602</TotalTime>
  <Words>293</Words>
  <Application>Microsoft Office PowerPoint</Application>
  <PresentationFormat>Custom</PresentationFormat>
  <Paragraphs>46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Tema de Office</vt:lpstr>
      <vt:lpstr>REPORTE DE DEPENDENCIAS</vt:lpstr>
      <vt:lpstr>Slide 2</vt:lpstr>
      <vt:lpstr>Slide 3</vt:lpstr>
      <vt:lpstr>Slide 4</vt:lpstr>
      <vt:lpstr>Slide 5</vt:lpstr>
      <vt:lpstr>Slide 6</vt:lpstr>
      <vt:lpstr>REPORTE DE DEPENDENCIAS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 R</dc:creator>
  <cp:lastModifiedBy>victoral</cp:lastModifiedBy>
  <cp:revision>335</cp:revision>
  <dcterms:created xsi:type="dcterms:W3CDTF">2016-02-25T17:33:43Z</dcterms:created>
  <dcterms:modified xsi:type="dcterms:W3CDTF">2017-07-04T15:48:38Z</dcterms:modified>
</cp:coreProperties>
</file>