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2"/>
    <p:sldMasterId id="2147483708" r:id="rId3"/>
    <p:sldMasterId id="2147483720" r:id="rId4"/>
  </p:sldMasterIdLst>
  <p:notesMasterIdLst>
    <p:notesMasterId r:id="rId65"/>
  </p:notesMasterIdLst>
  <p:handoutMasterIdLst>
    <p:handoutMasterId r:id="rId66"/>
  </p:handoutMasterIdLst>
  <p:sldIdLst>
    <p:sldId id="511" r:id="rId5"/>
    <p:sldId id="512" r:id="rId6"/>
    <p:sldId id="513" r:id="rId7"/>
    <p:sldId id="410" r:id="rId8"/>
    <p:sldId id="514" r:id="rId9"/>
    <p:sldId id="480" r:id="rId10"/>
    <p:sldId id="482" r:id="rId11"/>
    <p:sldId id="479" r:id="rId12"/>
    <p:sldId id="483" r:id="rId13"/>
    <p:sldId id="484" r:id="rId14"/>
    <p:sldId id="475" r:id="rId15"/>
    <p:sldId id="476" r:id="rId16"/>
    <p:sldId id="477" r:id="rId17"/>
    <p:sldId id="478" r:id="rId18"/>
    <p:sldId id="415" r:id="rId19"/>
    <p:sldId id="414" r:id="rId20"/>
    <p:sldId id="508" r:id="rId21"/>
    <p:sldId id="509" r:id="rId22"/>
    <p:sldId id="515" r:id="rId23"/>
    <p:sldId id="516" r:id="rId24"/>
    <p:sldId id="517" r:id="rId25"/>
    <p:sldId id="520" r:id="rId26"/>
    <p:sldId id="518" r:id="rId27"/>
    <p:sldId id="519" r:id="rId28"/>
    <p:sldId id="493" r:id="rId29"/>
    <p:sldId id="485" r:id="rId30"/>
    <p:sldId id="487" r:id="rId31"/>
    <p:sldId id="525" r:id="rId32"/>
    <p:sldId id="488" r:id="rId33"/>
    <p:sldId id="526" r:id="rId34"/>
    <p:sldId id="492" r:id="rId35"/>
    <p:sldId id="529" r:id="rId36"/>
    <p:sldId id="530" r:id="rId37"/>
    <p:sldId id="527" r:id="rId38"/>
    <p:sldId id="528" r:id="rId39"/>
    <p:sldId id="510" r:id="rId40"/>
    <p:sldId id="495" r:id="rId41"/>
    <p:sldId id="496" r:id="rId42"/>
    <p:sldId id="497" r:id="rId43"/>
    <p:sldId id="498" r:id="rId44"/>
    <p:sldId id="499" r:id="rId45"/>
    <p:sldId id="500" r:id="rId46"/>
    <p:sldId id="501" r:id="rId47"/>
    <p:sldId id="502" r:id="rId48"/>
    <p:sldId id="503" r:id="rId49"/>
    <p:sldId id="504" r:id="rId50"/>
    <p:sldId id="505" r:id="rId51"/>
    <p:sldId id="506" r:id="rId52"/>
    <p:sldId id="532" r:id="rId53"/>
    <p:sldId id="533" r:id="rId54"/>
    <p:sldId id="534" r:id="rId55"/>
    <p:sldId id="535" r:id="rId56"/>
    <p:sldId id="536" r:id="rId57"/>
    <p:sldId id="537" r:id="rId58"/>
    <p:sldId id="538" r:id="rId59"/>
    <p:sldId id="539" r:id="rId60"/>
    <p:sldId id="540" r:id="rId61"/>
    <p:sldId id="541" r:id="rId62"/>
    <p:sldId id="542" r:id="rId63"/>
    <p:sldId id="531"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C261"/>
    <a:srgbClr val="B7C428"/>
    <a:srgbClr val="000000"/>
    <a:srgbClr val="5457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64" autoAdjust="0"/>
    <p:restoredTop sz="80312" autoAdjust="0"/>
  </p:normalViewPr>
  <p:slideViewPr>
    <p:cSldViewPr snapToGrid="0">
      <p:cViewPr varScale="1">
        <p:scale>
          <a:sx n="55" d="100"/>
          <a:sy n="55" d="100"/>
        </p:scale>
        <p:origin x="1314" y="60"/>
      </p:cViewPr>
      <p:guideLst>
        <p:guide orient="horz" pos="2160"/>
        <p:guide pos="3840"/>
        <p:guide pos="7296"/>
        <p:guide orient="horz" pos="4128"/>
      </p:guideLst>
    </p:cSldViewPr>
  </p:slideViewPr>
  <p:notesTextViewPr>
    <p:cViewPr>
      <p:scale>
        <a:sx n="3" d="2"/>
        <a:sy n="3" d="2"/>
      </p:scale>
      <p:origin x="0" y="0"/>
    </p:cViewPr>
  </p:notesTextViewPr>
  <p:notesViewPr>
    <p:cSldViewPr snapToGrid="0" showGuides="1">
      <p:cViewPr varScale="1">
        <p:scale>
          <a:sx n="76" d="100"/>
          <a:sy n="76" d="100"/>
        </p:scale>
        <p:origin x="2538"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slideMaster" Target="slideMasters/slideMaster1.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3.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2.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796EA6-6F25-4F19-87BA-7ADCC16DAEFF}" type="datetimeFigureOut">
              <a:rPr lang="en-US" smtClean="0"/>
              <a:t>7/5/2017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4E50CC-F33A-4EF4-9F12-93EC4A21A0CF}" type="slidenum">
              <a:rPr lang="en-US" smtClean="0"/>
              <a:t>‹#›</a:t>
            </a:fld>
            <a:endParaRPr lang="en-US"/>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172E-A8B5-46F6-B05C-DFA3E2E0F207}" type="datetimeFigureOut">
              <a:rPr lang="en-US" smtClean="0"/>
              <a:t>7/5/2017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74CE4-FBD8-4481-AEFB-CA53E599A745}" type="slidenum">
              <a:rPr lang="en-US" smtClean="0"/>
              <a:t>‹#›</a:t>
            </a:fld>
            <a:endParaRPr lang="en-US"/>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s.wikipedia.org/wiki/Taiichi_Ohno"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Michael Porter en 1985</a:t>
            </a:r>
          </a:p>
        </p:txBody>
      </p:sp>
      <p:sp>
        <p:nvSpPr>
          <p:cNvPr id="4" name="Slide Number Placeholder 3"/>
          <p:cNvSpPr>
            <a:spLocks noGrp="1"/>
          </p:cNvSpPr>
          <p:nvPr>
            <p:ph type="sldNum" sz="quarter" idx="10"/>
          </p:nvPr>
        </p:nvSpPr>
        <p:spPr/>
        <p:txBody>
          <a:bodyPr/>
          <a:lstStyle/>
          <a:p>
            <a:fld id="{32674CE4-FBD8-4481-AEFB-CA53E599A745}" type="slidenum">
              <a:rPr lang="en-US" smtClean="0"/>
              <a:t>4</a:t>
            </a:fld>
            <a:endParaRPr lang="en-US"/>
          </a:p>
        </p:txBody>
      </p:sp>
    </p:spTree>
    <p:extLst>
      <p:ext uri="{BB962C8B-B14F-4D97-AF65-F5344CB8AC3E}">
        <p14:creationId xmlns:p14="http://schemas.microsoft.com/office/powerpoint/2010/main" val="3003695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65200" rtl="0" eaLnBrk="1" fontAlgn="base" latinLnBrk="0" hangingPunct="1">
              <a:lnSpc>
                <a:spcPct val="100000"/>
              </a:lnSpc>
              <a:spcBef>
                <a:spcPct val="0"/>
              </a:spcBef>
              <a:spcAft>
                <a:spcPct val="0"/>
              </a:spcAft>
              <a:buClrTx/>
              <a:buSzTx/>
              <a:buFontTx/>
              <a:buNone/>
              <a:tabLst/>
              <a:defRPr/>
            </a:pPr>
            <a:fld id="{1F92D7EA-2434-4756-8E3A-6200E463230D}" type="slidenum">
              <a:rPr kumimoji="0" lang="en-US" sz="13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65200" rtl="0" eaLnBrk="1" fontAlgn="base" latinLnBrk="0" hangingPunct="1">
                <a:lnSpc>
                  <a:spcPct val="100000"/>
                </a:lnSpc>
                <a:spcBef>
                  <a:spcPct val="0"/>
                </a:spcBef>
                <a:spcAft>
                  <a:spcPct val="0"/>
                </a:spcAft>
                <a:buClrTx/>
                <a:buSzTx/>
                <a:buFontTx/>
                <a:buNone/>
                <a:tabLst/>
                <a:defRPr/>
              </a:pPr>
              <a:t>30</a:t>
            </a:fld>
            <a:endParaRPr kumimoji="0" lang="en-US" sz="1300" b="0" i="0" u="none" strike="noStrike" kern="1200" cap="none" spc="0" normalizeH="0" baseline="0" noProof="0" dirty="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36334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31</a:t>
            </a:fld>
            <a:endParaRPr lang="en-US"/>
          </a:p>
        </p:txBody>
      </p:sp>
    </p:spTree>
    <p:extLst>
      <p:ext uri="{BB962C8B-B14F-4D97-AF65-F5344CB8AC3E}">
        <p14:creationId xmlns:p14="http://schemas.microsoft.com/office/powerpoint/2010/main" val="4157508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36</a:t>
            </a:fld>
            <a:endParaRPr lang="en-US"/>
          </a:p>
        </p:txBody>
      </p:sp>
    </p:spTree>
    <p:extLst>
      <p:ext uri="{BB962C8B-B14F-4D97-AF65-F5344CB8AC3E}">
        <p14:creationId xmlns:p14="http://schemas.microsoft.com/office/powerpoint/2010/main" val="2044375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10"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2A0A34A-C62B-47A2-BAB2-A0961463525A}"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3811" name="Rectangle 2"/>
          <p:cNvSpPr>
            <a:spLocks noGrp="1" noRot="1" noChangeAspect="1" noChangeArrowheads="1" noTextEdit="1"/>
          </p:cNvSpPr>
          <p:nvPr>
            <p:ph type="sldImg"/>
          </p:nvPr>
        </p:nvSpPr>
        <p:spPr>
          <a:xfrm>
            <a:off x="2374900" y="522288"/>
            <a:ext cx="4548188" cy="2559050"/>
          </a:xfrm>
          <a:ln/>
        </p:spPr>
      </p:sp>
      <p:sp>
        <p:nvSpPr>
          <p:cNvPr id="503812" name="Rectangle 3"/>
          <p:cNvSpPr>
            <a:spLocks noGrp="1" noChangeArrowheads="1"/>
          </p:cNvSpPr>
          <p:nvPr>
            <p:ph type="body" idx="1"/>
          </p:nvPr>
        </p:nvSpPr>
        <p:spPr>
          <a:xfrm>
            <a:off x="1241425" y="3262313"/>
            <a:ext cx="6813550" cy="3081337"/>
          </a:xfrm>
          <a:noFill/>
        </p:spPr>
        <p:txBody>
          <a:bodyPr/>
          <a:lstStyle/>
          <a:p>
            <a:pPr>
              <a:spcBef>
                <a:spcPct val="0"/>
              </a:spcBef>
            </a:pPr>
            <a:endParaRPr lang="en-GB" altLang="en-US" sz="2400"/>
          </a:p>
        </p:txBody>
      </p:sp>
    </p:spTree>
    <p:extLst>
      <p:ext uri="{BB962C8B-B14F-4D97-AF65-F5344CB8AC3E}">
        <p14:creationId xmlns:p14="http://schemas.microsoft.com/office/powerpoint/2010/main" val="3884349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EA8A7BB-1787-456C-994A-1B389C9E9B1F}"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4835" name="Rectangle 2"/>
          <p:cNvSpPr>
            <a:spLocks noGrp="1" noRot="1" noChangeAspect="1" noChangeArrowheads="1" noTextEdit="1"/>
          </p:cNvSpPr>
          <p:nvPr>
            <p:ph type="sldImg"/>
          </p:nvPr>
        </p:nvSpPr>
        <p:spPr>
          <a:xfrm>
            <a:off x="2362200" y="514350"/>
            <a:ext cx="4572000" cy="2571750"/>
          </a:xfrm>
          <a:ln/>
        </p:spPr>
      </p:sp>
      <p:sp>
        <p:nvSpPr>
          <p:cNvPr id="504836"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3219923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8"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D8B5641-E8A2-4BBA-9837-3B59D02E9476}"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5859" name="Rectangle 2"/>
          <p:cNvSpPr>
            <a:spLocks noGrp="1" noRot="1" noChangeAspect="1" noChangeArrowheads="1" noTextEdit="1"/>
          </p:cNvSpPr>
          <p:nvPr>
            <p:ph type="sldImg"/>
          </p:nvPr>
        </p:nvSpPr>
        <p:spPr>
          <a:xfrm>
            <a:off x="2362200" y="514350"/>
            <a:ext cx="4572000" cy="2571750"/>
          </a:xfrm>
          <a:ln/>
        </p:spPr>
      </p:sp>
      <p:sp>
        <p:nvSpPr>
          <p:cNvPr id="505860"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5712184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5022BDE-A940-4CE1-B005-726C540E3D3A}"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6883" name="Rectangle 2"/>
          <p:cNvSpPr>
            <a:spLocks noGrp="1" noRot="1" noChangeAspect="1" noChangeArrowheads="1" noTextEdit="1"/>
          </p:cNvSpPr>
          <p:nvPr>
            <p:ph type="sldImg"/>
          </p:nvPr>
        </p:nvSpPr>
        <p:spPr>
          <a:xfrm>
            <a:off x="2362200" y="514350"/>
            <a:ext cx="4572000" cy="2571750"/>
          </a:xfrm>
          <a:ln/>
        </p:spPr>
      </p:sp>
      <p:sp>
        <p:nvSpPr>
          <p:cNvPr id="506884"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3301271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36D9A2B-AF64-43DE-9384-38F5E63BDF81}"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7907" name="Rectangle 2"/>
          <p:cNvSpPr>
            <a:spLocks noGrp="1" noRot="1" noChangeAspect="1" noChangeArrowheads="1" noTextEdit="1"/>
          </p:cNvSpPr>
          <p:nvPr>
            <p:ph type="sldImg"/>
          </p:nvPr>
        </p:nvSpPr>
        <p:spPr>
          <a:xfrm>
            <a:off x="2362200" y="514350"/>
            <a:ext cx="4572000" cy="2571750"/>
          </a:xfrm>
          <a:ln/>
        </p:spPr>
      </p:sp>
      <p:sp>
        <p:nvSpPr>
          <p:cNvPr id="507908" name="Rectangle 3"/>
          <p:cNvSpPr>
            <a:spLocks noGrp="1" noChangeArrowheads="1"/>
          </p:cNvSpPr>
          <p:nvPr>
            <p:ph type="body" idx="1"/>
          </p:nvPr>
        </p:nvSpPr>
        <p:spPr>
          <a:xfrm>
            <a:off x="1239838" y="3257550"/>
            <a:ext cx="6816725" cy="3086100"/>
          </a:xfrm>
          <a:noFill/>
        </p:spPr>
        <p:txBody>
          <a:bodyPr/>
          <a:lstStyle/>
          <a:p>
            <a:pPr eaLnBrk="1" hangingPunct="1">
              <a:tabLst>
                <a:tab pos="228600" algn="l"/>
                <a:tab pos="457200" algn="l"/>
              </a:tabLst>
            </a:pPr>
            <a:endParaRPr lang="es-MX" altLang="en-US"/>
          </a:p>
        </p:txBody>
      </p:sp>
    </p:spTree>
    <p:extLst>
      <p:ext uri="{BB962C8B-B14F-4D97-AF65-F5344CB8AC3E}">
        <p14:creationId xmlns:p14="http://schemas.microsoft.com/office/powerpoint/2010/main" val="167611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8F30381-131C-4C0F-8DA3-ADCC4D975BAB}"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8931" name="Rectangle 2"/>
          <p:cNvSpPr>
            <a:spLocks noGrp="1" noRot="1" noChangeAspect="1" noChangeArrowheads="1" noTextEdit="1"/>
          </p:cNvSpPr>
          <p:nvPr>
            <p:ph type="sldImg"/>
          </p:nvPr>
        </p:nvSpPr>
        <p:spPr>
          <a:xfrm>
            <a:off x="2362200" y="514350"/>
            <a:ext cx="4572000" cy="2571750"/>
          </a:xfrm>
          <a:ln/>
        </p:spPr>
      </p:sp>
      <p:sp>
        <p:nvSpPr>
          <p:cNvPr id="508932"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40984283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2818534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7</a:t>
            </a:fld>
            <a:endParaRPr lang="en-US"/>
          </a:p>
        </p:txBody>
      </p:sp>
    </p:spTree>
    <p:extLst>
      <p:ext uri="{BB962C8B-B14F-4D97-AF65-F5344CB8AC3E}">
        <p14:creationId xmlns:p14="http://schemas.microsoft.com/office/powerpoint/2010/main" val="4135872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93F7FE9-50F3-4D19-97A2-07BBD9B70948}"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0979" name="Rectangle 2"/>
          <p:cNvSpPr>
            <a:spLocks noGrp="1" noRot="1" noChangeAspect="1" noChangeArrowheads="1" noTextEdit="1"/>
          </p:cNvSpPr>
          <p:nvPr>
            <p:ph type="sldImg"/>
          </p:nvPr>
        </p:nvSpPr>
        <p:spPr>
          <a:xfrm>
            <a:off x="2362200" y="514350"/>
            <a:ext cx="4572000" cy="2571750"/>
          </a:xfrm>
          <a:ln/>
        </p:spPr>
      </p:sp>
      <p:sp>
        <p:nvSpPr>
          <p:cNvPr id="510980"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1159577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1CADBEA-2844-4D41-B94D-31F739A071F6}"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2003" name="Rectangle 2"/>
          <p:cNvSpPr>
            <a:spLocks noGrp="1" noRot="1" noChangeAspect="1" noChangeArrowheads="1" noTextEdit="1"/>
          </p:cNvSpPr>
          <p:nvPr>
            <p:ph type="sldImg"/>
          </p:nvPr>
        </p:nvSpPr>
        <p:spPr>
          <a:xfrm>
            <a:off x="2370138" y="519113"/>
            <a:ext cx="4551362" cy="2560637"/>
          </a:xfrm>
          <a:ln/>
        </p:spPr>
      </p:sp>
      <p:sp>
        <p:nvSpPr>
          <p:cNvPr id="512004" name="Rectangle 3"/>
          <p:cNvSpPr>
            <a:spLocks noGrp="1" noChangeArrowheads="1"/>
          </p:cNvSpPr>
          <p:nvPr>
            <p:ph type="body" idx="1"/>
          </p:nvPr>
        </p:nvSpPr>
        <p:spPr>
          <a:xfrm>
            <a:off x="722313" y="3141663"/>
            <a:ext cx="7851775" cy="3087687"/>
          </a:xfrm>
          <a:noFill/>
        </p:spPr>
        <p:txBody>
          <a:bodyPr/>
          <a:lstStyle/>
          <a:p>
            <a:pPr eaLnBrk="1" hangingPunct="1"/>
            <a:endParaRPr lang="es-MX" altLang="en-US" sz="800"/>
          </a:p>
        </p:txBody>
      </p:sp>
    </p:spTree>
    <p:extLst>
      <p:ext uri="{BB962C8B-B14F-4D97-AF65-F5344CB8AC3E}">
        <p14:creationId xmlns:p14="http://schemas.microsoft.com/office/powerpoint/2010/main" val="6214800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4A08FD7-AAB0-4909-A8A1-E21E41B43607}"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3027" name="Rectangle 2"/>
          <p:cNvSpPr>
            <a:spLocks noGrp="1" noRot="1" noChangeAspect="1" noChangeArrowheads="1" noTextEdit="1"/>
          </p:cNvSpPr>
          <p:nvPr>
            <p:ph type="sldImg"/>
          </p:nvPr>
        </p:nvSpPr>
        <p:spPr>
          <a:xfrm>
            <a:off x="2370138" y="519113"/>
            <a:ext cx="4551362" cy="2560637"/>
          </a:xfrm>
          <a:ln/>
        </p:spPr>
      </p:sp>
      <p:sp>
        <p:nvSpPr>
          <p:cNvPr id="513028" name="Rectangle 3"/>
          <p:cNvSpPr>
            <a:spLocks noGrp="1" noChangeArrowheads="1"/>
          </p:cNvSpPr>
          <p:nvPr>
            <p:ph type="body" idx="1"/>
          </p:nvPr>
        </p:nvSpPr>
        <p:spPr>
          <a:xfrm>
            <a:off x="1239838" y="3259138"/>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23610832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3E7A0E6-0D01-49C2-9B8A-6A53EC40AE0D}"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4051" name="Rectangle 2"/>
          <p:cNvSpPr>
            <a:spLocks noGrp="1" noRot="1" noChangeAspect="1" noChangeArrowheads="1" noTextEdit="1"/>
          </p:cNvSpPr>
          <p:nvPr>
            <p:ph type="sldImg"/>
          </p:nvPr>
        </p:nvSpPr>
        <p:spPr>
          <a:xfrm>
            <a:off x="2374900" y="522288"/>
            <a:ext cx="4548188" cy="2559050"/>
          </a:xfrm>
          <a:ln/>
        </p:spPr>
      </p:sp>
      <p:sp>
        <p:nvSpPr>
          <p:cNvPr id="514052" name="Rectangle 3"/>
          <p:cNvSpPr>
            <a:spLocks noGrp="1" noChangeArrowheads="1"/>
          </p:cNvSpPr>
          <p:nvPr>
            <p:ph type="body" idx="1"/>
          </p:nvPr>
        </p:nvSpPr>
        <p:spPr>
          <a:xfrm>
            <a:off x="1241425" y="3262313"/>
            <a:ext cx="6813550" cy="3081337"/>
          </a:xfrm>
          <a:noFill/>
        </p:spPr>
        <p:txBody>
          <a:bodyPr/>
          <a:lstStyle/>
          <a:p>
            <a:pPr eaLnBrk="1" hangingPunct="1"/>
            <a:endParaRPr lang="es-MX" altLang="en-US"/>
          </a:p>
        </p:txBody>
      </p:sp>
    </p:spTree>
    <p:extLst>
      <p:ext uri="{BB962C8B-B14F-4D97-AF65-F5344CB8AC3E}">
        <p14:creationId xmlns:p14="http://schemas.microsoft.com/office/powerpoint/2010/main" val="2282065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B4442EC-CCCB-4FCA-8973-9EA8298F2AC1}"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5075" name="Rectangle 2"/>
          <p:cNvSpPr>
            <a:spLocks noGrp="1" noRot="1" noChangeAspect="1" noChangeArrowheads="1" noTextEdit="1"/>
          </p:cNvSpPr>
          <p:nvPr>
            <p:ph type="sldImg"/>
          </p:nvPr>
        </p:nvSpPr>
        <p:spPr>
          <a:xfrm>
            <a:off x="2362200" y="514350"/>
            <a:ext cx="4572000" cy="2571750"/>
          </a:xfrm>
          <a:ln/>
        </p:spPr>
      </p:sp>
      <p:sp>
        <p:nvSpPr>
          <p:cNvPr id="515076" name="Rectangle 3"/>
          <p:cNvSpPr>
            <a:spLocks noGrp="1" noChangeArrowheads="1"/>
          </p:cNvSpPr>
          <p:nvPr>
            <p:ph type="body" idx="1"/>
          </p:nvPr>
        </p:nvSpPr>
        <p:spPr>
          <a:xfrm>
            <a:off x="1239838" y="3257550"/>
            <a:ext cx="6816725" cy="3086100"/>
          </a:xfrm>
          <a:noFill/>
        </p:spPr>
        <p:txBody>
          <a:bodyPr/>
          <a:lstStyle/>
          <a:p>
            <a:pPr eaLnBrk="1" hangingPunct="1"/>
            <a:endParaRPr lang="es-MX" altLang="en-US"/>
          </a:p>
        </p:txBody>
      </p:sp>
    </p:spTree>
    <p:extLst>
      <p:ext uri="{BB962C8B-B14F-4D97-AF65-F5344CB8AC3E}">
        <p14:creationId xmlns:p14="http://schemas.microsoft.com/office/powerpoint/2010/main" val="24647158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49</a:t>
            </a:fld>
            <a:endParaRPr lang="en-US"/>
          </a:p>
        </p:txBody>
      </p:sp>
    </p:spTree>
    <p:extLst>
      <p:ext uri="{BB962C8B-B14F-4D97-AF65-F5344CB8AC3E}">
        <p14:creationId xmlns:p14="http://schemas.microsoft.com/office/powerpoint/2010/main" val="37404221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31411559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51</a:t>
            </a:fld>
            <a:endParaRPr lang="en-US"/>
          </a:p>
        </p:txBody>
      </p:sp>
    </p:spTree>
    <p:extLst>
      <p:ext uri="{BB962C8B-B14F-4D97-AF65-F5344CB8AC3E}">
        <p14:creationId xmlns:p14="http://schemas.microsoft.com/office/powerpoint/2010/main" val="1802449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10774813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53</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1224569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8</a:t>
            </a:fld>
            <a:endParaRPr lang="en-US"/>
          </a:p>
        </p:txBody>
      </p:sp>
    </p:spTree>
    <p:extLst>
      <p:ext uri="{BB962C8B-B14F-4D97-AF65-F5344CB8AC3E}">
        <p14:creationId xmlns:p14="http://schemas.microsoft.com/office/powerpoint/2010/main" val="31246496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54</a:t>
            </a:fld>
            <a:endParaRPr lang="en-US"/>
          </a:p>
        </p:txBody>
      </p:sp>
    </p:spTree>
    <p:extLst>
      <p:ext uri="{BB962C8B-B14F-4D97-AF65-F5344CB8AC3E}">
        <p14:creationId xmlns:p14="http://schemas.microsoft.com/office/powerpoint/2010/main" val="33870546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25280896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29218719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35289068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18605812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Rectangle 7"/>
          <p:cNvSpPr>
            <a:spLocks noGrp="1" noChangeArrowheads="1"/>
          </p:cNvSpPr>
          <p:nvPr>
            <p:ph type="sldNum" sz="quarter" idx="5"/>
          </p:nvPr>
        </p:nvSpPr>
        <p:spPr>
          <a:noFill/>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40107DB-35B2-4920-B686-3B5EBFABC615}" type="slidenum">
              <a:rPr kumimoji="0" lang="en-US" altLang="en-US" sz="1200" b="0" i="0" u="none" strike="noStrike" kern="1200" cap="none" spc="0" normalizeH="0" baseline="0" noProof="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9955" name="Rectangle 2"/>
          <p:cNvSpPr>
            <a:spLocks noGrp="1" noRot="1" noChangeAspect="1" noChangeArrowheads="1" noTextEdit="1"/>
          </p:cNvSpPr>
          <p:nvPr>
            <p:ph type="sldImg"/>
          </p:nvPr>
        </p:nvSpPr>
        <p:spPr>
          <a:xfrm>
            <a:off x="2373313" y="519113"/>
            <a:ext cx="4552950" cy="2562225"/>
          </a:xfrm>
          <a:ln w="12700" cap="flat">
            <a:solidFill>
              <a:schemeClr val="tx1"/>
            </a:solidFill>
          </a:ln>
        </p:spPr>
      </p:sp>
      <p:sp>
        <p:nvSpPr>
          <p:cNvPr id="509956" name="Rectangle 3"/>
          <p:cNvSpPr>
            <a:spLocks noGrp="1" noChangeArrowheads="1"/>
          </p:cNvSpPr>
          <p:nvPr>
            <p:ph type="body" idx="1"/>
          </p:nvPr>
        </p:nvSpPr>
        <p:spPr>
          <a:xfrm>
            <a:off x="1239838" y="3257550"/>
            <a:ext cx="6816725" cy="3086100"/>
          </a:xfrm>
          <a:noFill/>
          <a:extLst>
            <a:ext uri="{91240B29-F687-4f45-9708-019B960494DF}">
              <a14:hiddenLine xmlns="" xmlns:a14="http://schemas.microsoft.com/office/drawing/2010/main" w="12700">
                <a:solidFill>
                  <a:schemeClr val="tx1"/>
                </a:solidFill>
                <a:miter lim="800000"/>
                <a:headEnd/>
                <a:tailEnd/>
              </a14:hiddenLine>
            </a:ext>
          </a:extLst>
        </p:spPr>
        <p:txBody>
          <a:bodyPr lIns="92287" tIns="45335" rIns="92287" bIns="45335"/>
          <a:lstStyle/>
          <a:p>
            <a:pPr eaLnBrk="1" hangingPunct="1"/>
            <a:endParaRPr lang="es-MX" altLang="en-US" sz="800"/>
          </a:p>
        </p:txBody>
      </p:sp>
    </p:spTree>
    <p:extLst>
      <p:ext uri="{BB962C8B-B14F-4D97-AF65-F5344CB8AC3E}">
        <p14:creationId xmlns:p14="http://schemas.microsoft.com/office/powerpoint/2010/main" val="382887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9</a:t>
            </a:fld>
            <a:endParaRPr lang="en-US"/>
          </a:p>
        </p:txBody>
      </p:sp>
    </p:spTree>
    <p:extLst>
      <p:ext uri="{BB962C8B-B14F-4D97-AF65-F5344CB8AC3E}">
        <p14:creationId xmlns:p14="http://schemas.microsoft.com/office/powerpoint/2010/main" val="2966864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32674CE4-FBD8-4481-AEFB-CA53E599A745}" type="slidenum">
              <a:rPr lang="en-US" smtClean="0"/>
              <a:t>12</a:t>
            </a:fld>
            <a:endParaRPr lang="en-US"/>
          </a:p>
        </p:txBody>
      </p:sp>
    </p:spTree>
    <p:extLst>
      <p:ext uri="{BB962C8B-B14F-4D97-AF65-F5344CB8AC3E}">
        <p14:creationId xmlns:p14="http://schemas.microsoft.com/office/powerpoint/2010/main" val="1572510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sz="1200" b="0" i="0" u="none" strike="noStrike" kern="1200" dirty="0" err="1">
                <a:solidFill>
                  <a:schemeClr val="tx1"/>
                </a:solidFill>
                <a:effectLst/>
                <a:latin typeface="+mn-lt"/>
                <a:ea typeface="+mn-ea"/>
                <a:cs typeface="+mn-cs"/>
                <a:hlinkClick r:id="rId3" tooltip="Taiichi Ohno"/>
              </a:rPr>
              <a:t>Taiichi</a:t>
            </a:r>
            <a:r>
              <a:rPr lang="es-MX" sz="1200" b="0" i="0" u="none" strike="noStrike" kern="1200" dirty="0">
                <a:solidFill>
                  <a:schemeClr val="tx1"/>
                </a:solidFill>
                <a:effectLst/>
                <a:latin typeface="+mn-lt"/>
                <a:ea typeface="+mn-ea"/>
                <a:cs typeface="+mn-cs"/>
                <a:hlinkClick r:id="rId3" tooltip="Taiichi Ohno"/>
              </a:rPr>
              <a:t> </a:t>
            </a:r>
            <a:r>
              <a:rPr lang="es-MX" sz="1200" b="0" i="0" u="none" strike="noStrike" kern="1200" dirty="0" err="1">
                <a:solidFill>
                  <a:schemeClr val="tx1"/>
                </a:solidFill>
                <a:effectLst/>
                <a:latin typeface="+mn-lt"/>
                <a:ea typeface="+mn-ea"/>
                <a:cs typeface="+mn-cs"/>
                <a:hlinkClick r:id="rId3" tooltip="Taiichi Ohno"/>
              </a:rPr>
              <a:t>Ohno</a:t>
            </a:r>
            <a:r>
              <a:rPr lang="es-MX" sz="1200" b="0" i="0" u="none" strike="noStrike" kern="1200" dirty="0">
                <a:solidFill>
                  <a:schemeClr val="tx1"/>
                </a:solidFill>
                <a:effectLst/>
                <a:latin typeface="+mn-lt"/>
                <a:ea typeface="+mn-ea"/>
                <a:cs typeface="+mn-cs"/>
              </a:rPr>
              <a:t> y </a:t>
            </a:r>
            <a:r>
              <a:rPr lang="es-MX" sz="1200" b="0" i="0" kern="1200" dirty="0" err="1">
                <a:solidFill>
                  <a:schemeClr val="tx1"/>
                </a:solidFill>
                <a:effectLst/>
                <a:latin typeface="+mn-lt"/>
                <a:ea typeface="+mn-ea"/>
                <a:cs typeface="+mn-cs"/>
              </a:rPr>
              <a:t>Shigeo</a:t>
            </a:r>
            <a:r>
              <a:rPr lang="es-MX" sz="1200" b="0" i="0" kern="1200" dirty="0">
                <a:solidFill>
                  <a:schemeClr val="tx1"/>
                </a:solidFill>
                <a:effectLst/>
                <a:latin typeface="+mn-lt"/>
                <a:ea typeface="+mn-ea"/>
                <a:cs typeface="+mn-cs"/>
              </a:rPr>
              <a:t> </a:t>
            </a:r>
            <a:r>
              <a:rPr lang="es-MX" sz="1200" b="0" i="0" kern="1200" dirty="0" err="1">
                <a:solidFill>
                  <a:schemeClr val="tx1"/>
                </a:solidFill>
                <a:effectLst/>
                <a:latin typeface="+mn-lt"/>
                <a:ea typeface="+mn-ea"/>
                <a:cs typeface="+mn-cs"/>
              </a:rPr>
              <a:t>Shingo</a:t>
            </a:r>
            <a:endParaRPr lang="es-MX" sz="1200" b="0" i="0" kern="1200" dirty="0">
              <a:solidFill>
                <a:schemeClr val="tx1"/>
              </a:solidFill>
              <a:effectLst/>
              <a:latin typeface="+mn-lt"/>
              <a:ea typeface="+mn-ea"/>
              <a:cs typeface="+mn-cs"/>
            </a:endParaRPr>
          </a:p>
          <a:p>
            <a:endParaRPr lang="es-MX" sz="1200" b="0" i="0" kern="1200" dirty="0">
              <a:solidFill>
                <a:schemeClr val="tx1"/>
              </a:solidFill>
              <a:effectLst/>
              <a:latin typeface="+mn-lt"/>
              <a:ea typeface="+mn-ea"/>
              <a:cs typeface="+mn-cs"/>
            </a:endParaRPr>
          </a:p>
          <a:p>
            <a:r>
              <a:rPr lang="es-MX" sz="1200" b="0" i="1" kern="1200" dirty="0" err="1">
                <a:solidFill>
                  <a:schemeClr val="tx1"/>
                </a:solidFill>
                <a:effectLst/>
                <a:latin typeface="+mn-lt"/>
                <a:ea typeface="+mn-ea"/>
                <a:cs typeface="+mn-cs"/>
              </a:rPr>
              <a:t>seiri</a:t>
            </a:r>
            <a:r>
              <a:rPr lang="es-MX" sz="1200" b="0" i="1" kern="1200" dirty="0">
                <a:solidFill>
                  <a:schemeClr val="tx1"/>
                </a:solidFill>
                <a:effectLst/>
                <a:latin typeface="+mn-lt"/>
                <a:ea typeface="+mn-ea"/>
                <a:cs typeface="+mn-cs"/>
              </a:rPr>
              <a:t>:</a:t>
            </a:r>
            <a:r>
              <a:rPr lang="es-MX" sz="1200" b="0" i="0" kern="1200" dirty="0">
                <a:solidFill>
                  <a:schemeClr val="tx1"/>
                </a:solidFill>
                <a:effectLst/>
                <a:latin typeface="+mn-lt"/>
                <a:ea typeface="+mn-ea"/>
                <a:cs typeface="+mn-cs"/>
              </a:rPr>
              <a:t> subordinar, clasificar, descartar</a:t>
            </a:r>
          </a:p>
          <a:p>
            <a:r>
              <a:rPr lang="es-MX" sz="1200" b="0" i="1" kern="1200" dirty="0" err="1">
                <a:solidFill>
                  <a:schemeClr val="tx1"/>
                </a:solidFill>
                <a:effectLst/>
                <a:latin typeface="+mn-lt"/>
                <a:ea typeface="+mn-ea"/>
                <a:cs typeface="+mn-cs"/>
              </a:rPr>
              <a:t>seiton</a:t>
            </a:r>
            <a:r>
              <a:rPr lang="es-MX" sz="1200" b="0" i="1" kern="1200" dirty="0">
                <a:solidFill>
                  <a:schemeClr val="tx1"/>
                </a:solidFill>
                <a:effectLst/>
                <a:latin typeface="+mn-lt"/>
                <a:ea typeface="+mn-ea"/>
                <a:cs typeface="+mn-cs"/>
              </a:rPr>
              <a:t>:</a:t>
            </a:r>
            <a:r>
              <a:rPr lang="es-MX" sz="1200" b="0" i="0" kern="1200" dirty="0">
                <a:solidFill>
                  <a:schemeClr val="tx1"/>
                </a:solidFill>
                <a:effectLst/>
                <a:latin typeface="+mn-lt"/>
                <a:ea typeface="+mn-ea"/>
                <a:cs typeface="+mn-cs"/>
              </a:rPr>
              <a:t> sistematizar, ordenar</a:t>
            </a:r>
          </a:p>
          <a:p>
            <a:r>
              <a:rPr lang="es-MX" sz="1200" b="0" i="1" kern="1200" dirty="0" err="1">
                <a:solidFill>
                  <a:schemeClr val="tx1"/>
                </a:solidFill>
                <a:effectLst/>
                <a:latin typeface="+mn-lt"/>
                <a:ea typeface="+mn-ea"/>
                <a:cs typeface="+mn-cs"/>
              </a:rPr>
              <a:t>seiso</a:t>
            </a:r>
            <a:r>
              <a:rPr lang="es-MX" sz="1200" b="0" i="1" kern="1200" dirty="0">
                <a:solidFill>
                  <a:schemeClr val="tx1"/>
                </a:solidFill>
                <a:effectLst/>
                <a:latin typeface="+mn-lt"/>
                <a:ea typeface="+mn-ea"/>
                <a:cs typeface="+mn-cs"/>
              </a:rPr>
              <a:t>:</a:t>
            </a:r>
            <a:r>
              <a:rPr lang="es-MX" sz="1200" b="0" i="0" kern="1200" dirty="0">
                <a:solidFill>
                  <a:schemeClr val="tx1"/>
                </a:solidFill>
                <a:effectLst/>
                <a:latin typeface="+mn-lt"/>
                <a:ea typeface="+mn-ea"/>
                <a:cs typeface="+mn-cs"/>
              </a:rPr>
              <a:t> sanear y limpiar</a:t>
            </a:r>
          </a:p>
          <a:p>
            <a:r>
              <a:rPr lang="es-MX" sz="1200" b="0" i="1" kern="1200" dirty="0" err="1">
                <a:solidFill>
                  <a:schemeClr val="tx1"/>
                </a:solidFill>
                <a:effectLst/>
                <a:latin typeface="+mn-lt"/>
                <a:ea typeface="+mn-ea"/>
                <a:cs typeface="+mn-cs"/>
              </a:rPr>
              <a:t>seiketsu</a:t>
            </a:r>
            <a:r>
              <a:rPr lang="es-MX" sz="1200" b="0" i="1" kern="1200" dirty="0">
                <a:solidFill>
                  <a:schemeClr val="tx1"/>
                </a:solidFill>
                <a:effectLst/>
                <a:latin typeface="+mn-lt"/>
                <a:ea typeface="+mn-ea"/>
                <a:cs typeface="+mn-cs"/>
              </a:rPr>
              <a:t>:</a:t>
            </a:r>
            <a:r>
              <a:rPr lang="es-MX" sz="1200" b="0" i="0" kern="1200" dirty="0">
                <a:solidFill>
                  <a:schemeClr val="tx1"/>
                </a:solidFill>
                <a:effectLst/>
                <a:latin typeface="+mn-lt"/>
                <a:ea typeface="+mn-ea"/>
                <a:cs typeface="+mn-cs"/>
              </a:rPr>
              <a:t> simplificar, estandarizar y volver coherente</a:t>
            </a:r>
          </a:p>
          <a:p>
            <a:r>
              <a:rPr lang="es-MX" sz="1200" b="0" i="1" kern="1200" dirty="0" err="1">
                <a:solidFill>
                  <a:schemeClr val="tx1"/>
                </a:solidFill>
                <a:effectLst/>
                <a:latin typeface="+mn-lt"/>
                <a:ea typeface="+mn-ea"/>
                <a:cs typeface="+mn-cs"/>
              </a:rPr>
              <a:t>shitsuke</a:t>
            </a:r>
            <a:r>
              <a:rPr lang="es-MX" sz="1200" b="0" i="1" kern="1200" dirty="0">
                <a:solidFill>
                  <a:schemeClr val="tx1"/>
                </a:solidFill>
                <a:effectLst/>
                <a:latin typeface="+mn-lt"/>
                <a:ea typeface="+mn-ea"/>
                <a:cs typeface="+mn-cs"/>
              </a:rPr>
              <a:t>:</a:t>
            </a:r>
            <a:r>
              <a:rPr lang="es-MX" sz="1200" b="0" i="0" kern="1200" dirty="0">
                <a:solidFill>
                  <a:schemeClr val="tx1"/>
                </a:solidFill>
                <a:effectLst/>
                <a:latin typeface="+mn-lt"/>
                <a:ea typeface="+mn-ea"/>
                <a:cs typeface="+mn-cs"/>
              </a:rPr>
              <a:t> sostener el proceso, disciplinar</a:t>
            </a:r>
          </a:p>
        </p:txBody>
      </p:sp>
      <p:sp>
        <p:nvSpPr>
          <p:cNvPr id="4" name="Slide Number Placeholder 3"/>
          <p:cNvSpPr>
            <a:spLocks noGrp="1"/>
          </p:cNvSpPr>
          <p:nvPr>
            <p:ph type="sldNum" sz="quarter" idx="10"/>
          </p:nvPr>
        </p:nvSpPr>
        <p:spPr/>
        <p:txBody>
          <a:bodyPr/>
          <a:lstStyle/>
          <a:p>
            <a:fld id="{32674CE4-FBD8-4481-AEFB-CA53E599A745}" type="slidenum">
              <a:rPr lang="en-US" smtClean="0"/>
              <a:t>15</a:t>
            </a:fld>
            <a:endParaRPr lang="en-US"/>
          </a:p>
        </p:txBody>
      </p:sp>
    </p:spTree>
    <p:extLst>
      <p:ext uri="{BB962C8B-B14F-4D97-AF65-F5344CB8AC3E}">
        <p14:creationId xmlns:p14="http://schemas.microsoft.com/office/powerpoint/2010/main" val="1510314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MX" dirty="0"/>
              <a:t>Talento No Utilizado – No utilizar la experiencia, conocimiento y creatividad del personal</a:t>
            </a:r>
          </a:p>
          <a:p>
            <a:r>
              <a:rPr lang="es-MX" dirty="0"/>
              <a:t>Inventario – Exceso de MP, Productos y Procesos no en uso</a:t>
            </a:r>
          </a:p>
          <a:p>
            <a:r>
              <a:rPr lang="es-MX" dirty="0"/>
              <a:t>Transportación – Movimiento innecesario de Productos y MP</a:t>
            </a:r>
          </a:p>
          <a:p>
            <a:r>
              <a:rPr lang="es-MX" dirty="0"/>
              <a:t>Defectos – Información, productos o servicios incorrectos o incompletos</a:t>
            </a:r>
          </a:p>
          <a:p>
            <a:r>
              <a:rPr lang="es-MX" dirty="0" err="1"/>
              <a:t>Sobreproduccion</a:t>
            </a:r>
            <a:r>
              <a:rPr lang="es-MX" dirty="0"/>
              <a:t> – </a:t>
            </a:r>
            <a:r>
              <a:rPr lang="es-MX" dirty="0" err="1"/>
              <a:t>Produccion</a:t>
            </a:r>
            <a:r>
              <a:rPr lang="es-MX" dirty="0"/>
              <a:t> demás o antes de que se necesite</a:t>
            </a:r>
          </a:p>
          <a:p>
            <a:r>
              <a:rPr lang="es-MX" dirty="0"/>
              <a:t>Movimientos – Movimientos innecesarios realizados por el personal</a:t>
            </a:r>
          </a:p>
          <a:p>
            <a:r>
              <a:rPr lang="es-MX" dirty="0"/>
              <a:t>Espera – Tiempo perdido mientras se espera por el próximo paso en el proceso</a:t>
            </a:r>
          </a:p>
          <a:p>
            <a:r>
              <a:rPr lang="es-MX" dirty="0" err="1"/>
              <a:t>Sobreproceso</a:t>
            </a:r>
            <a:r>
              <a:rPr lang="es-MX" dirty="0"/>
              <a:t> – Mas trabajo o calidad mas alta de la que el cliente requiere</a:t>
            </a:r>
          </a:p>
          <a:p>
            <a:endParaRPr lang="es-MX" dirty="0"/>
          </a:p>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16</a:t>
            </a:fld>
            <a:endParaRPr lang="en-US"/>
          </a:p>
        </p:txBody>
      </p:sp>
    </p:spTree>
    <p:extLst>
      <p:ext uri="{BB962C8B-B14F-4D97-AF65-F5344CB8AC3E}">
        <p14:creationId xmlns:p14="http://schemas.microsoft.com/office/powerpoint/2010/main" val="3423969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18</a:t>
            </a:fld>
            <a:endParaRPr lang="en-US"/>
          </a:p>
        </p:txBody>
      </p:sp>
    </p:spTree>
    <p:extLst>
      <p:ext uri="{BB962C8B-B14F-4D97-AF65-F5344CB8AC3E}">
        <p14:creationId xmlns:p14="http://schemas.microsoft.com/office/powerpoint/2010/main" val="3633228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MX" dirty="0"/>
          </a:p>
        </p:txBody>
      </p:sp>
      <p:sp>
        <p:nvSpPr>
          <p:cNvPr id="4" name="Slide Number Placeholder 3"/>
          <p:cNvSpPr>
            <a:spLocks noGrp="1"/>
          </p:cNvSpPr>
          <p:nvPr>
            <p:ph type="sldNum" sz="quarter" idx="10"/>
          </p:nvPr>
        </p:nvSpPr>
        <p:spPr/>
        <p:txBody>
          <a:bodyPr/>
          <a:lstStyle/>
          <a:p>
            <a:fld id="{32674CE4-FBD8-4481-AEFB-CA53E599A745}" type="slidenum">
              <a:rPr lang="en-US" smtClean="0"/>
              <a:t>26</a:t>
            </a:fld>
            <a:endParaRPr lang="en-US"/>
          </a:p>
        </p:txBody>
      </p:sp>
    </p:spTree>
    <p:extLst>
      <p:ext uri="{BB962C8B-B14F-4D97-AF65-F5344CB8AC3E}">
        <p14:creationId xmlns:p14="http://schemas.microsoft.com/office/powerpoint/2010/main" val="1655625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387" y="-75061"/>
            <a:ext cx="12267496" cy="7075512"/>
          </a:xfrm>
          <a:prstGeom prst="rect">
            <a:avLst/>
          </a:prstGeom>
        </p:spPr>
      </p:pic>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28" name="Date Placeholder 27"/>
          <p:cNvSpPr>
            <a:spLocks noGrp="1"/>
          </p:cNvSpPr>
          <p:nvPr>
            <p:ph type="dt" sz="half" idx="10"/>
          </p:nvPr>
        </p:nvSpPr>
        <p:spPr>
          <a:xfrm>
            <a:off x="10680700" y="4206240"/>
            <a:ext cx="1280160" cy="457200"/>
          </a:xfrm>
        </p:spPr>
        <p:txBody>
          <a:bodyPr/>
          <a:lstStyle>
            <a:lvl1pPr>
              <a:defRPr>
                <a:solidFill>
                  <a:schemeClr val="bg1"/>
                </a:solidFill>
              </a:defRPr>
            </a:lvl1pPr>
          </a:lstStyle>
          <a:p>
            <a:fld id="{4E708F12-96AD-4ED4-8132-A78F5E42C1F5}" type="datetime1">
              <a:rPr lang="en-US" smtClean="0"/>
              <a:pPr/>
              <a:t>7/5/2017</a:t>
            </a:fld>
            <a:endParaRPr lang="en-US" dirty="0"/>
          </a:p>
        </p:txBody>
      </p:sp>
      <p:sp>
        <p:nvSpPr>
          <p:cNvPr id="17" name="Footer Placeholder 16"/>
          <p:cNvSpPr>
            <a:spLocks noGrp="1"/>
          </p:cNvSpPr>
          <p:nvPr>
            <p:ph type="ftr" sz="quarter" idx="11"/>
          </p:nvPr>
        </p:nvSpPr>
        <p:spPr>
          <a:xfrm>
            <a:off x="8953500" y="4205288"/>
            <a:ext cx="1727200" cy="457200"/>
          </a:xfrm>
        </p:spPr>
        <p:txBody>
          <a:bodyPr/>
          <a:lstStyle>
            <a:lvl1pPr>
              <a:defRPr>
                <a:solidFill>
                  <a:schemeClr val="bg1">
                    <a:lumMod val="95000"/>
                  </a:schemeClr>
                </a:solidFill>
              </a:defRPr>
            </a:lvl1pPr>
          </a:lstStyle>
          <a:p>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401CF334-2D5C-4859-84A6-CA7E6E43FAEB}" type="slidenum">
              <a:rPr lang="en-US" smtClean="0"/>
              <a:t>‹#›</a:t>
            </a:fld>
            <a:endParaRPr lang="en-US" dirty="0"/>
          </a:p>
        </p:txBody>
      </p:sp>
      <p:sp>
        <p:nvSpPr>
          <p:cNvPr id="9" name="Subtitle 8"/>
          <p:cNvSpPr>
            <a:spLocks noGrp="1"/>
          </p:cNvSpPr>
          <p:nvPr>
            <p:ph type="subTitle" idx="1"/>
          </p:nvPr>
        </p:nvSpPr>
        <p:spPr>
          <a:xfrm>
            <a:off x="6984176" y="2181546"/>
            <a:ext cx="5207824" cy="1752600"/>
          </a:xfrm>
        </p:spPr>
        <p:txBody>
          <a:bodyPr>
            <a:normAutofit/>
          </a:bodyPr>
          <a:lstStyle>
            <a:lvl1pPr marL="64008" indent="0" algn="l">
              <a:buNone/>
              <a:defRPr sz="2800" b="1">
                <a:solidFill>
                  <a:schemeClr val="tx2"/>
                </a:solidFill>
                <a:latin typeface="+mn-l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Tree>
    <p:extLst>
      <p:ext uri="{BB962C8B-B14F-4D97-AF65-F5344CB8AC3E}">
        <p14:creationId xmlns:p14="http://schemas.microsoft.com/office/powerpoint/2010/main" val="65205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7FA170-8299-44AD-AEEF-FC686C3D7804}" type="datetime1">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Vertical Text Placeholder 2"/>
          <p:cNvSpPr>
            <a:spLocks noGrp="1"/>
          </p:cNvSpPr>
          <p:nvPr>
            <p:ph type="body" orient="vert" idx="1"/>
          </p:nvPr>
        </p:nvSpPr>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lstStyle/>
          <a:p>
            <a:r>
              <a:rPr kumimoji="0" lang="en-US"/>
              <a:t>Click to edit Master title style</a:t>
            </a:r>
          </a:p>
        </p:txBody>
      </p:sp>
    </p:spTree>
    <p:extLst>
      <p:ext uri="{BB962C8B-B14F-4D97-AF65-F5344CB8AC3E}">
        <p14:creationId xmlns:p14="http://schemas.microsoft.com/office/powerpoint/2010/main" val="3283139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231763A-68EC-4ECD-9620-D9FE9CDDD622}" type="datetime1">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Vertical Text Placeholder 2"/>
          <p:cNvSpPr>
            <a:spLocks noGrp="1"/>
          </p:cNvSpPr>
          <p:nvPr>
            <p:ph type="body" orient="vert" idx="1"/>
          </p:nvPr>
        </p:nvSpPr>
        <p:spPr>
          <a:xfrm>
            <a:off x="609600" y="1143000"/>
            <a:ext cx="8331200" cy="5448300"/>
          </a:xfrm>
        </p:spPr>
        <p:txBody>
          <a:bodyPr vert="eaVert"/>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Vertical Title 1"/>
          <p:cNvSpPr>
            <a:spLocks noGrp="1"/>
          </p:cNvSpPr>
          <p:nvPr>
            <p:ph type="title" orient="vert"/>
          </p:nvPr>
        </p:nvSpPr>
        <p:spPr>
          <a:xfrm>
            <a:off x="9042400" y="1143000"/>
            <a:ext cx="2540000" cy="5448300"/>
          </a:xfrm>
        </p:spPr>
        <p:txBody>
          <a:bodyPr vert="eaVert"/>
          <a:lstStyle/>
          <a:p>
            <a:r>
              <a:rPr kumimoji="0" lang="en-US"/>
              <a:t>Click to edit Master title style</a:t>
            </a:r>
          </a:p>
        </p:txBody>
      </p:sp>
    </p:spTree>
    <p:extLst>
      <p:ext uri="{BB962C8B-B14F-4D97-AF65-F5344CB8AC3E}">
        <p14:creationId xmlns:p14="http://schemas.microsoft.com/office/powerpoint/2010/main" val="2722773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28" name="Date Placeholder 27"/>
          <p:cNvSpPr>
            <a:spLocks noGrp="1"/>
          </p:cNvSpPr>
          <p:nvPr>
            <p:ph type="dt" sz="half" idx="10"/>
          </p:nvPr>
        </p:nvSpPr>
        <p:spPr>
          <a:xfrm>
            <a:off x="8940800" y="4206240"/>
            <a:ext cx="1280160" cy="457200"/>
          </a:xfrm>
        </p:spPr>
        <p:txBody>
          <a:bodyPr/>
          <a:lstStyle/>
          <a:p>
            <a:fld id="{518B587E-A972-4345-98BF-088D63451999}" type="datetime1">
              <a:rPr lang="en-US" smtClean="0"/>
              <a:t>7/5/2017</a:t>
            </a:fld>
            <a:endParaRPr lang="en-US" dirty="0"/>
          </a:p>
        </p:txBody>
      </p:sp>
      <p:sp>
        <p:nvSpPr>
          <p:cNvPr id="17" name="Footer Placeholder 16"/>
          <p:cNvSpPr>
            <a:spLocks noGrp="1"/>
          </p:cNvSpPr>
          <p:nvPr>
            <p:ph type="ftr" sz="quarter" idx="11"/>
          </p:nvPr>
        </p:nvSpPr>
        <p:spPr>
          <a:xfrm>
            <a:off x="7213600" y="4205288"/>
            <a:ext cx="1727200" cy="457200"/>
          </a:xfrm>
        </p:spPr>
        <p:txBody>
          <a:bodyPr/>
          <a:lstStyle/>
          <a:p>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401CF334-2D5C-4859-84A6-CA7E6E43FAEB}" type="slidenum">
              <a:rPr lang="en-US" smtClean="0"/>
              <a:t>‹#›</a:t>
            </a:fld>
            <a:endParaRPr lang="en-US" dirty="0"/>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8" name="Title 7"/>
          <p:cNvSpPr>
            <a:spLocks noGrp="1"/>
          </p:cNvSpPr>
          <p:nvPr>
            <p:ph type="ctrTitle"/>
          </p:nvPr>
        </p:nvSpPr>
        <p:spPr>
          <a:xfrm>
            <a:off x="609600" y="2401888"/>
            <a:ext cx="11277600" cy="1470025"/>
          </a:xfrm>
        </p:spPr>
        <p:txBody>
          <a:bodyPr anchor="b"/>
          <a:lstStyle>
            <a:lvl1pPr>
              <a:defRPr sz="4400">
                <a:solidFill>
                  <a:schemeClr val="bg1"/>
                </a:solidFill>
              </a:defRPr>
            </a:lvl1pPr>
          </a:lstStyle>
          <a:p>
            <a:r>
              <a:rPr kumimoji="0" lang="en-US"/>
              <a:t>Click to edit Master title style</a:t>
            </a:r>
          </a:p>
        </p:txBody>
      </p:sp>
    </p:spTree>
    <p:extLst>
      <p:ext uri="{BB962C8B-B14F-4D97-AF65-F5344CB8AC3E}">
        <p14:creationId xmlns:p14="http://schemas.microsoft.com/office/powerpoint/2010/main" val="4173137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48C3A2-8CA3-4167-A779-7A34C64B10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s-MX"/>
          </a:p>
        </p:txBody>
      </p:sp>
      <p:sp>
        <p:nvSpPr>
          <p:cNvPr id="3" name="Subtitle 2">
            <a:extLst>
              <a:ext uri="{FF2B5EF4-FFF2-40B4-BE49-F238E27FC236}">
                <a16:creationId xmlns:a16="http://schemas.microsoft.com/office/drawing/2014/main" id="{B6B95DDC-CC2B-429D-BFC1-9BA0A85417A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s-MX"/>
          </a:p>
        </p:txBody>
      </p:sp>
      <p:sp>
        <p:nvSpPr>
          <p:cNvPr id="4" name="Date Placeholder 3">
            <a:extLst>
              <a:ext uri="{FF2B5EF4-FFF2-40B4-BE49-F238E27FC236}">
                <a16:creationId xmlns:a16="http://schemas.microsoft.com/office/drawing/2014/main" id="{31AC9F0F-BC6A-4EB7-B855-EBD3740A06D5}"/>
              </a:ext>
            </a:extLst>
          </p:cNvPr>
          <p:cNvSpPr>
            <a:spLocks noGrp="1"/>
          </p:cNvSpPr>
          <p:nvPr>
            <p:ph type="dt" sz="half" idx="10"/>
          </p:nvPr>
        </p:nvSpPr>
        <p:spPr/>
        <p:txBody>
          <a:bodyPr/>
          <a:lstStyle/>
          <a:p>
            <a:fld id="{518B587E-A972-4345-98BF-088D63451999}" type="datetime1">
              <a:rPr lang="en-US" smtClean="0"/>
              <a:t>7/5/2017</a:t>
            </a:fld>
            <a:endParaRPr lang="en-US" dirty="0"/>
          </a:p>
        </p:txBody>
      </p:sp>
      <p:sp>
        <p:nvSpPr>
          <p:cNvPr id="5" name="Footer Placeholder 4">
            <a:extLst>
              <a:ext uri="{FF2B5EF4-FFF2-40B4-BE49-F238E27FC236}">
                <a16:creationId xmlns:a16="http://schemas.microsoft.com/office/drawing/2014/main" id="{3A46568B-301C-479A-ABCA-FFA3673F95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45C0624-329E-4CE7-A52E-C464394885AD}"/>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49798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DAFF45-DEBF-4F2B-B08B-4E4AAD531E0F}"/>
              </a:ext>
            </a:extLst>
          </p:cNvPr>
          <p:cNvSpPr>
            <a:spLocks noGrp="1"/>
          </p:cNvSpPr>
          <p:nvPr>
            <p:ph type="title"/>
          </p:nvPr>
        </p:nvSpPr>
        <p:spPr/>
        <p:txBody>
          <a:bodyPr/>
          <a:lstStyle/>
          <a:p>
            <a:r>
              <a:rPr lang="en-US"/>
              <a:t>Click to edit Master title style</a:t>
            </a:r>
            <a:endParaRPr lang="es-MX"/>
          </a:p>
        </p:txBody>
      </p:sp>
      <p:sp>
        <p:nvSpPr>
          <p:cNvPr id="3" name="Content Placeholder 2">
            <a:extLst>
              <a:ext uri="{FF2B5EF4-FFF2-40B4-BE49-F238E27FC236}">
                <a16:creationId xmlns:a16="http://schemas.microsoft.com/office/drawing/2014/main" id="{1C76C844-8064-4604-A696-5714CD55174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Date Placeholder 3">
            <a:extLst>
              <a:ext uri="{FF2B5EF4-FFF2-40B4-BE49-F238E27FC236}">
                <a16:creationId xmlns:a16="http://schemas.microsoft.com/office/drawing/2014/main" id="{F991F3AA-21A5-4B73-A7F3-76CD595CE6A3}"/>
              </a:ext>
            </a:extLst>
          </p:cNvPr>
          <p:cNvSpPr>
            <a:spLocks noGrp="1"/>
          </p:cNvSpPr>
          <p:nvPr>
            <p:ph type="dt" sz="half" idx="10"/>
          </p:nvPr>
        </p:nvSpPr>
        <p:spPr/>
        <p:txBody>
          <a:bodyPr/>
          <a:lstStyle/>
          <a:p>
            <a:fld id="{6EAE49AB-A0CB-4252-8492-6B95FD25AD42}" type="datetime1">
              <a:rPr lang="en-US" smtClean="0"/>
              <a:t>7/5/2017</a:t>
            </a:fld>
            <a:endParaRPr lang="en-US" dirty="0"/>
          </a:p>
        </p:txBody>
      </p:sp>
      <p:sp>
        <p:nvSpPr>
          <p:cNvPr id="5" name="Footer Placeholder 4">
            <a:extLst>
              <a:ext uri="{FF2B5EF4-FFF2-40B4-BE49-F238E27FC236}">
                <a16:creationId xmlns:a16="http://schemas.microsoft.com/office/drawing/2014/main" id="{D55F1B95-F409-4628-8E23-6BB681A6254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257652-B7F7-4AF0-AAAD-9C241F221069}"/>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686792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012FB-F3F3-4A63-B484-9D9A081C7FD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s-MX"/>
          </a:p>
        </p:txBody>
      </p:sp>
      <p:sp>
        <p:nvSpPr>
          <p:cNvPr id="3" name="Text Placeholder 2">
            <a:extLst>
              <a:ext uri="{FF2B5EF4-FFF2-40B4-BE49-F238E27FC236}">
                <a16:creationId xmlns:a16="http://schemas.microsoft.com/office/drawing/2014/main" id="{73258E31-9DC4-47CF-88EF-13D82D9D4E1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D2A9900-BEF9-4FB2-BC5A-38A1B64D46EF}"/>
              </a:ext>
            </a:extLst>
          </p:cNvPr>
          <p:cNvSpPr>
            <a:spLocks noGrp="1"/>
          </p:cNvSpPr>
          <p:nvPr>
            <p:ph type="dt" sz="half" idx="10"/>
          </p:nvPr>
        </p:nvSpPr>
        <p:spPr/>
        <p:txBody>
          <a:bodyPr/>
          <a:lstStyle/>
          <a:p>
            <a:fld id="{C2A955BA-C294-4459-B7A2-3964BE327FF0}" type="datetime1">
              <a:rPr lang="en-US" smtClean="0"/>
              <a:t>7/5/2017</a:t>
            </a:fld>
            <a:endParaRPr lang="en-US" dirty="0"/>
          </a:p>
        </p:txBody>
      </p:sp>
      <p:sp>
        <p:nvSpPr>
          <p:cNvPr id="5" name="Footer Placeholder 4">
            <a:extLst>
              <a:ext uri="{FF2B5EF4-FFF2-40B4-BE49-F238E27FC236}">
                <a16:creationId xmlns:a16="http://schemas.microsoft.com/office/drawing/2014/main" id="{BFF2A9EB-4CCF-4CD0-A721-DFA2481131A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4436539-8D15-48AD-BE54-9FAB532B97E1}"/>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47635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54F54-E1D0-47EF-82DD-A377B80BC15D}"/>
              </a:ext>
            </a:extLst>
          </p:cNvPr>
          <p:cNvSpPr>
            <a:spLocks noGrp="1"/>
          </p:cNvSpPr>
          <p:nvPr>
            <p:ph type="title"/>
          </p:nvPr>
        </p:nvSpPr>
        <p:spPr/>
        <p:txBody>
          <a:bodyPr/>
          <a:lstStyle/>
          <a:p>
            <a:r>
              <a:rPr lang="en-US"/>
              <a:t>Click to edit Master title style</a:t>
            </a:r>
            <a:endParaRPr lang="es-MX"/>
          </a:p>
        </p:txBody>
      </p:sp>
      <p:sp>
        <p:nvSpPr>
          <p:cNvPr id="3" name="Content Placeholder 2">
            <a:extLst>
              <a:ext uri="{FF2B5EF4-FFF2-40B4-BE49-F238E27FC236}">
                <a16:creationId xmlns:a16="http://schemas.microsoft.com/office/drawing/2014/main" id="{5AAC32A3-6537-4F0F-A335-6ADF48EB74E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Content Placeholder 3">
            <a:extLst>
              <a:ext uri="{FF2B5EF4-FFF2-40B4-BE49-F238E27FC236}">
                <a16:creationId xmlns:a16="http://schemas.microsoft.com/office/drawing/2014/main" id="{9A71298D-7263-49F6-B5DF-8D53D25EECF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5" name="Date Placeholder 4">
            <a:extLst>
              <a:ext uri="{FF2B5EF4-FFF2-40B4-BE49-F238E27FC236}">
                <a16:creationId xmlns:a16="http://schemas.microsoft.com/office/drawing/2014/main" id="{653EF229-FC2F-48F6-9CAC-B15981983102}"/>
              </a:ext>
            </a:extLst>
          </p:cNvPr>
          <p:cNvSpPr>
            <a:spLocks noGrp="1"/>
          </p:cNvSpPr>
          <p:nvPr>
            <p:ph type="dt" sz="half" idx="10"/>
          </p:nvPr>
        </p:nvSpPr>
        <p:spPr/>
        <p:txBody>
          <a:bodyPr/>
          <a:lstStyle/>
          <a:p>
            <a:fld id="{D89E0CAB-0494-4F76-AFC2-3E2FDBC5D87C}" type="datetime1">
              <a:rPr lang="en-US" smtClean="0"/>
              <a:t>7/5/2017</a:t>
            </a:fld>
            <a:endParaRPr lang="en-US" dirty="0"/>
          </a:p>
        </p:txBody>
      </p:sp>
      <p:sp>
        <p:nvSpPr>
          <p:cNvPr id="6" name="Footer Placeholder 5">
            <a:extLst>
              <a:ext uri="{FF2B5EF4-FFF2-40B4-BE49-F238E27FC236}">
                <a16:creationId xmlns:a16="http://schemas.microsoft.com/office/drawing/2014/main" id="{7047AAF4-AE07-432A-9510-6EC4C41D3A7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9DB3EFB-99F0-4B42-992F-35EF8368BF48}"/>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972129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76D78-1108-4819-9494-44CA18EBA564}"/>
              </a:ext>
            </a:extLst>
          </p:cNvPr>
          <p:cNvSpPr>
            <a:spLocks noGrp="1"/>
          </p:cNvSpPr>
          <p:nvPr>
            <p:ph type="title"/>
          </p:nvPr>
        </p:nvSpPr>
        <p:spPr>
          <a:xfrm>
            <a:off x="839788" y="365125"/>
            <a:ext cx="10515600" cy="1325563"/>
          </a:xfrm>
        </p:spPr>
        <p:txBody>
          <a:bodyPr/>
          <a:lstStyle/>
          <a:p>
            <a:r>
              <a:rPr lang="en-US"/>
              <a:t>Click to edit Master title style</a:t>
            </a:r>
            <a:endParaRPr lang="es-MX"/>
          </a:p>
        </p:txBody>
      </p:sp>
      <p:sp>
        <p:nvSpPr>
          <p:cNvPr id="3" name="Text Placeholder 2">
            <a:extLst>
              <a:ext uri="{FF2B5EF4-FFF2-40B4-BE49-F238E27FC236}">
                <a16:creationId xmlns:a16="http://schemas.microsoft.com/office/drawing/2014/main" id="{8CBA9B11-A3D1-424F-B74A-0BA7A8562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E6845613-9243-43C6-B294-1146B511F99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5" name="Text Placeholder 4">
            <a:extLst>
              <a:ext uri="{FF2B5EF4-FFF2-40B4-BE49-F238E27FC236}">
                <a16:creationId xmlns:a16="http://schemas.microsoft.com/office/drawing/2014/main" id="{79FECA41-EA82-4CDF-8E6C-E5F3AD752F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B6F2215-EBCF-4D80-BB8A-559157E66E3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7" name="Date Placeholder 6">
            <a:extLst>
              <a:ext uri="{FF2B5EF4-FFF2-40B4-BE49-F238E27FC236}">
                <a16:creationId xmlns:a16="http://schemas.microsoft.com/office/drawing/2014/main" id="{3FDB592C-E5A2-4E8C-8B1A-77FC14A2B2AA}"/>
              </a:ext>
            </a:extLst>
          </p:cNvPr>
          <p:cNvSpPr>
            <a:spLocks noGrp="1"/>
          </p:cNvSpPr>
          <p:nvPr>
            <p:ph type="dt" sz="half" idx="10"/>
          </p:nvPr>
        </p:nvSpPr>
        <p:spPr/>
        <p:txBody>
          <a:bodyPr/>
          <a:lstStyle/>
          <a:p>
            <a:fld id="{5AB0DE32-71D1-425F-98D6-AFC9E15D5B9C}" type="datetime1">
              <a:rPr lang="en-US" smtClean="0"/>
              <a:t>7/5/2017</a:t>
            </a:fld>
            <a:endParaRPr lang="en-US" dirty="0"/>
          </a:p>
        </p:txBody>
      </p:sp>
      <p:sp>
        <p:nvSpPr>
          <p:cNvPr id="8" name="Footer Placeholder 7">
            <a:extLst>
              <a:ext uri="{FF2B5EF4-FFF2-40B4-BE49-F238E27FC236}">
                <a16:creationId xmlns:a16="http://schemas.microsoft.com/office/drawing/2014/main" id="{16821B5B-31C3-4D86-B2E7-324E81FFABF8}"/>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24A9A2F1-BE18-4AF3-9117-08093CD7899F}"/>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42919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79EF0-42BF-4912-9475-E216F44D9716}"/>
              </a:ext>
            </a:extLst>
          </p:cNvPr>
          <p:cNvSpPr>
            <a:spLocks noGrp="1"/>
          </p:cNvSpPr>
          <p:nvPr>
            <p:ph type="title"/>
          </p:nvPr>
        </p:nvSpPr>
        <p:spPr/>
        <p:txBody>
          <a:bodyPr/>
          <a:lstStyle/>
          <a:p>
            <a:r>
              <a:rPr lang="en-US"/>
              <a:t>Click to edit Master title style</a:t>
            </a:r>
            <a:endParaRPr lang="es-MX"/>
          </a:p>
        </p:txBody>
      </p:sp>
      <p:sp>
        <p:nvSpPr>
          <p:cNvPr id="3" name="Date Placeholder 2">
            <a:extLst>
              <a:ext uri="{FF2B5EF4-FFF2-40B4-BE49-F238E27FC236}">
                <a16:creationId xmlns:a16="http://schemas.microsoft.com/office/drawing/2014/main" id="{F8805E4E-7E3B-40DE-A7C1-54712791BA0F}"/>
              </a:ext>
            </a:extLst>
          </p:cNvPr>
          <p:cNvSpPr>
            <a:spLocks noGrp="1"/>
          </p:cNvSpPr>
          <p:nvPr>
            <p:ph type="dt" sz="half" idx="10"/>
          </p:nvPr>
        </p:nvSpPr>
        <p:spPr/>
        <p:txBody>
          <a:bodyPr/>
          <a:lstStyle/>
          <a:p>
            <a:fld id="{BEE2464B-2756-4452-940A-5F4ACA3DBF74}" type="datetime1">
              <a:rPr lang="en-US" smtClean="0"/>
              <a:t>7/5/2017</a:t>
            </a:fld>
            <a:endParaRPr lang="en-US" dirty="0"/>
          </a:p>
        </p:txBody>
      </p:sp>
      <p:sp>
        <p:nvSpPr>
          <p:cNvPr id="4" name="Footer Placeholder 3">
            <a:extLst>
              <a:ext uri="{FF2B5EF4-FFF2-40B4-BE49-F238E27FC236}">
                <a16:creationId xmlns:a16="http://schemas.microsoft.com/office/drawing/2014/main" id="{B4574B22-2DD9-487F-A9D0-3182AD66D79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ECD24BBC-2348-4551-8285-FC923B646AB5}"/>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968342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951DA7-1B92-4CBF-BF8B-C11768440D80}"/>
              </a:ext>
            </a:extLst>
          </p:cNvPr>
          <p:cNvSpPr>
            <a:spLocks noGrp="1"/>
          </p:cNvSpPr>
          <p:nvPr>
            <p:ph type="dt" sz="half" idx="10"/>
          </p:nvPr>
        </p:nvSpPr>
        <p:spPr/>
        <p:txBody>
          <a:bodyPr/>
          <a:lstStyle/>
          <a:p>
            <a:fld id="{A94B9ABC-ED6F-43A4-AEB8-33EC3319D6FC}" type="datetime1">
              <a:rPr lang="en-US" smtClean="0"/>
              <a:t>7/5/2017</a:t>
            </a:fld>
            <a:endParaRPr lang="en-US" dirty="0"/>
          </a:p>
        </p:txBody>
      </p:sp>
      <p:sp>
        <p:nvSpPr>
          <p:cNvPr id="3" name="Footer Placeholder 2">
            <a:extLst>
              <a:ext uri="{FF2B5EF4-FFF2-40B4-BE49-F238E27FC236}">
                <a16:creationId xmlns:a16="http://schemas.microsoft.com/office/drawing/2014/main" id="{E2215B5B-681C-4C8E-BB04-BC99F4FBB0F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4DCA4985-3C5E-4801-BF55-C65895873434}"/>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40246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7B98BEDD-6160-49BB-B372-861DE7DE9BA5}" type="datetime1">
              <a:rPr lang="en-US" smtClean="0"/>
              <a:t>7/5/2017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75144" y="0"/>
            <a:ext cx="1016000" cy="365760"/>
          </a:xfrm>
        </p:spPr>
        <p:txBody>
          <a:bodyPr/>
          <a:lstStyle/>
          <a:p>
            <a:fld id="{401CF334-2D5C-4859-84A6-CA7E6E43FAEB}" type="slidenum">
              <a:rPr lang="en-US" smtClean="0"/>
              <a:t>‹#›</a:t>
            </a:fld>
            <a:endParaRPr lang="en-US"/>
          </a:p>
        </p:txBody>
      </p:sp>
      <p:sp>
        <p:nvSpPr>
          <p:cNvPr id="3" name="Content Placeholder 2"/>
          <p:cNvSpPr>
            <a:spLocks noGrp="1"/>
          </p:cNvSpPr>
          <p:nvPr>
            <p:ph idx="1"/>
          </p:nvPr>
        </p:nvSpPr>
        <p:spPr/>
        <p:txBody>
          <a:body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pic>
        <p:nvPicPr>
          <p:cNvPr id="14" name="Imagen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022" y="-213931"/>
            <a:ext cx="12261287" cy="7071931"/>
          </a:xfrm>
          <a:prstGeom prst="rect">
            <a:avLst/>
          </a:prstGeom>
        </p:spPr>
      </p:pic>
      <p:sp>
        <p:nvSpPr>
          <p:cNvPr id="2" name="Title 1"/>
          <p:cNvSpPr>
            <a:spLocks noGrp="1"/>
          </p:cNvSpPr>
          <p:nvPr>
            <p:ph type="title"/>
          </p:nvPr>
        </p:nvSpPr>
        <p:spPr/>
        <p:txBody>
          <a:bodyPr>
            <a:normAutofit/>
          </a:bodyPr>
          <a:lstStyle>
            <a:lvl1pPr>
              <a:defRPr sz="4800"/>
            </a:lvl1pPr>
          </a:lstStyle>
          <a:p>
            <a:r>
              <a:rPr kumimoji="0" lang="en-US" dirty="0"/>
              <a:t>Click to edit Master title style</a:t>
            </a:r>
          </a:p>
        </p:txBody>
      </p:sp>
    </p:spTree>
    <p:extLst>
      <p:ext uri="{BB962C8B-B14F-4D97-AF65-F5344CB8AC3E}">
        <p14:creationId xmlns:p14="http://schemas.microsoft.com/office/powerpoint/2010/main" val="2619211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5F46C-C805-44A6-A662-CBAEC82993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MX"/>
          </a:p>
        </p:txBody>
      </p:sp>
      <p:sp>
        <p:nvSpPr>
          <p:cNvPr id="3" name="Content Placeholder 2">
            <a:extLst>
              <a:ext uri="{FF2B5EF4-FFF2-40B4-BE49-F238E27FC236}">
                <a16:creationId xmlns:a16="http://schemas.microsoft.com/office/drawing/2014/main" id="{23E60626-03CB-4E3D-8AF1-B83AB41DFC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Text Placeholder 3">
            <a:extLst>
              <a:ext uri="{FF2B5EF4-FFF2-40B4-BE49-F238E27FC236}">
                <a16:creationId xmlns:a16="http://schemas.microsoft.com/office/drawing/2014/main" id="{DD86AFC1-2536-436E-91BF-29257B99A7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F184601-7E6B-460B-BFF4-CC008D1C080D}"/>
              </a:ext>
            </a:extLst>
          </p:cNvPr>
          <p:cNvSpPr>
            <a:spLocks noGrp="1"/>
          </p:cNvSpPr>
          <p:nvPr>
            <p:ph type="dt" sz="half" idx="10"/>
          </p:nvPr>
        </p:nvSpPr>
        <p:spPr/>
        <p:txBody>
          <a:bodyPr/>
          <a:lstStyle/>
          <a:p>
            <a:fld id="{D6BAFFA5-1F10-4127-86B0-000BC9974EED}" type="datetime1">
              <a:rPr lang="en-US" smtClean="0"/>
              <a:t>7/5/2017</a:t>
            </a:fld>
            <a:endParaRPr lang="en-US" dirty="0"/>
          </a:p>
        </p:txBody>
      </p:sp>
      <p:sp>
        <p:nvSpPr>
          <p:cNvPr id="6" name="Footer Placeholder 5">
            <a:extLst>
              <a:ext uri="{FF2B5EF4-FFF2-40B4-BE49-F238E27FC236}">
                <a16:creationId xmlns:a16="http://schemas.microsoft.com/office/drawing/2014/main" id="{B1C22194-27C4-4EE5-B51B-01CC3966437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2E3ADDC-EF08-4DA8-A588-2D4E51289926}"/>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130761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B45A1-2761-482D-8EC7-24408049CE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s-MX"/>
          </a:p>
        </p:txBody>
      </p:sp>
      <p:sp>
        <p:nvSpPr>
          <p:cNvPr id="3" name="Picture Placeholder 2">
            <a:extLst>
              <a:ext uri="{FF2B5EF4-FFF2-40B4-BE49-F238E27FC236}">
                <a16:creationId xmlns:a16="http://schemas.microsoft.com/office/drawing/2014/main" id="{9BBBEAD0-7FCA-4098-9647-68577E582A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Text Placeholder 3">
            <a:extLst>
              <a:ext uri="{FF2B5EF4-FFF2-40B4-BE49-F238E27FC236}">
                <a16:creationId xmlns:a16="http://schemas.microsoft.com/office/drawing/2014/main" id="{D6C2C5A3-C25D-4C70-942E-E52F861DE1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785E599-7E81-4537-B805-492C4CF9239B}"/>
              </a:ext>
            </a:extLst>
          </p:cNvPr>
          <p:cNvSpPr>
            <a:spLocks noGrp="1"/>
          </p:cNvSpPr>
          <p:nvPr>
            <p:ph type="dt" sz="half" idx="10"/>
          </p:nvPr>
        </p:nvSpPr>
        <p:spPr/>
        <p:txBody>
          <a:bodyPr/>
          <a:lstStyle/>
          <a:p>
            <a:fld id="{22EF8A43-016F-490D-9A8B-4FA1DB3D5ABB}" type="datetime1">
              <a:rPr lang="en-US" smtClean="0"/>
              <a:t>7/5/2017</a:t>
            </a:fld>
            <a:endParaRPr lang="en-US" dirty="0"/>
          </a:p>
        </p:txBody>
      </p:sp>
      <p:sp>
        <p:nvSpPr>
          <p:cNvPr id="6" name="Footer Placeholder 5">
            <a:extLst>
              <a:ext uri="{FF2B5EF4-FFF2-40B4-BE49-F238E27FC236}">
                <a16:creationId xmlns:a16="http://schemas.microsoft.com/office/drawing/2014/main" id="{6B422682-451C-4B57-94AA-0AA5A4F00FF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E8A71D0-F5A5-4689-8287-95C261792CDB}"/>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241724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4F040-931E-4592-871C-67E1BEC9C698}"/>
              </a:ext>
            </a:extLst>
          </p:cNvPr>
          <p:cNvSpPr>
            <a:spLocks noGrp="1"/>
          </p:cNvSpPr>
          <p:nvPr>
            <p:ph type="title"/>
          </p:nvPr>
        </p:nvSpPr>
        <p:spPr/>
        <p:txBody>
          <a:bodyPr/>
          <a:lstStyle/>
          <a:p>
            <a:r>
              <a:rPr lang="en-US"/>
              <a:t>Click to edit Master title style</a:t>
            </a:r>
            <a:endParaRPr lang="es-MX"/>
          </a:p>
        </p:txBody>
      </p:sp>
      <p:sp>
        <p:nvSpPr>
          <p:cNvPr id="3" name="Vertical Text Placeholder 2">
            <a:extLst>
              <a:ext uri="{FF2B5EF4-FFF2-40B4-BE49-F238E27FC236}">
                <a16:creationId xmlns:a16="http://schemas.microsoft.com/office/drawing/2014/main" id="{0D11F3B4-A80A-418B-B94F-5DE7AE40067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Date Placeholder 3">
            <a:extLst>
              <a:ext uri="{FF2B5EF4-FFF2-40B4-BE49-F238E27FC236}">
                <a16:creationId xmlns:a16="http://schemas.microsoft.com/office/drawing/2014/main" id="{E24EA350-1B47-476D-83DC-F6B24AFAA893}"/>
              </a:ext>
            </a:extLst>
          </p:cNvPr>
          <p:cNvSpPr>
            <a:spLocks noGrp="1"/>
          </p:cNvSpPr>
          <p:nvPr>
            <p:ph type="dt" sz="half" idx="10"/>
          </p:nvPr>
        </p:nvSpPr>
        <p:spPr/>
        <p:txBody>
          <a:bodyPr/>
          <a:lstStyle/>
          <a:p>
            <a:fld id="{1D843F07-9311-4F66-B9CA-2E8993170686}" type="datetime1">
              <a:rPr lang="en-US" smtClean="0"/>
              <a:t>7/5/2017</a:t>
            </a:fld>
            <a:endParaRPr lang="en-US" dirty="0"/>
          </a:p>
        </p:txBody>
      </p:sp>
      <p:sp>
        <p:nvSpPr>
          <p:cNvPr id="5" name="Footer Placeholder 4">
            <a:extLst>
              <a:ext uri="{FF2B5EF4-FFF2-40B4-BE49-F238E27FC236}">
                <a16:creationId xmlns:a16="http://schemas.microsoft.com/office/drawing/2014/main" id="{34ED830E-A523-47E1-8D25-CC367FB81B9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AB2593-6ADD-459D-A5F8-1AA49737C3B5}"/>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36662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74BD6D5-2DA4-42A7-AF44-F5D446FCA84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s-MX"/>
          </a:p>
        </p:txBody>
      </p:sp>
      <p:sp>
        <p:nvSpPr>
          <p:cNvPr id="3" name="Vertical Text Placeholder 2">
            <a:extLst>
              <a:ext uri="{FF2B5EF4-FFF2-40B4-BE49-F238E27FC236}">
                <a16:creationId xmlns:a16="http://schemas.microsoft.com/office/drawing/2014/main" id="{4766EC88-DDF8-4DBF-B5B4-AF531907CEB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Date Placeholder 3">
            <a:extLst>
              <a:ext uri="{FF2B5EF4-FFF2-40B4-BE49-F238E27FC236}">
                <a16:creationId xmlns:a16="http://schemas.microsoft.com/office/drawing/2014/main" id="{4B6CBE4D-3AA8-4734-8390-C28AA8AD09BA}"/>
              </a:ext>
            </a:extLst>
          </p:cNvPr>
          <p:cNvSpPr>
            <a:spLocks noGrp="1"/>
          </p:cNvSpPr>
          <p:nvPr>
            <p:ph type="dt" sz="half" idx="10"/>
          </p:nvPr>
        </p:nvSpPr>
        <p:spPr/>
        <p:txBody>
          <a:bodyPr/>
          <a:lstStyle/>
          <a:p>
            <a:fld id="{748DEF47-9343-435B-B59C-8748A198E981}" type="datetime1">
              <a:rPr lang="en-US" smtClean="0"/>
              <a:t>7/5/2017</a:t>
            </a:fld>
            <a:endParaRPr lang="en-US" dirty="0"/>
          </a:p>
        </p:txBody>
      </p:sp>
      <p:sp>
        <p:nvSpPr>
          <p:cNvPr id="5" name="Footer Placeholder 4">
            <a:extLst>
              <a:ext uri="{FF2B5EF4-FFF2-40B4-BE49-F238E27FC236}">
                <a16:creationId xmlns:a16="http://schemas.microsoft.com/office/drawing/2014/main" id="{8717E7F9-16FB-423D-8042-CDA8338780C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A4FC4B9-5340-4ADC-9FF2-8BB4204E7677}"/>
              </a:ext>
            </a:extLst>
          </p:cNvPr>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253835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Eaton_PBW_Lit_RG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6010276"/>
            <a:ext cx="2540000" cy="887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Text Box 7"/>
          <p:cNvSpPr txBox="1">
            <a:spLocks noChangeArrowheads="1"/>
          </p:cNvSpPr>
          <p:nvPr/>
        </p:nvSpPr>
        <p:spPr bwMode="auto">
          <a:xfrm>
            <a:off x="4876800" y="6538914"/>
            <a:ext cx="2023311"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nSpc>
                <a:spcPct val="100000"/>
              </a:lnSpc>
              <a:spcBef>
                <a:spcPct val="0"/>
              </a:spcBef>
              <a:buClrTx/>
              <a:buFontTx/>
              <a:buChar char="©"/>
            </a:pPr>
            <a:r>
              <a:rPr lang="en-US" altLang="en-US" sz="700">
                <a:solidFill>
                  <a:schemeClr val="tx1"/>
                </a:solidFill>
              </a:rPr>
              <a:t> 2008 Eaton Corporation. All rights reserved</a:t>
            </a:r>
            <a:r>
              <a:rPr lang="en-US" altLang="en-US" sz="700"/>
              <a:t>.</a:t>
            </a:r>
          </a:p>
        </p:txBody>
      </p:sp>
      <p:sp>
        <p:nvSpPr>
          <p:cNvPr id="6" name="Rectangle 9"/>
          <p:cNvSpPr>
            <a:spLocks noChangeArrowheads="1"/>
          </p:cNvSpPr>
          <p:nvPr/>
        </p:nvSpPr>
        <p:spPr bwMode="auto">
          <a:xfrm>
            <a:off x="2641600" y="1263650"/>
            <a:ext cx="7560733" cy="641350"/>
          </a:xfrm>
          <a:prstGeom prst="rect">
            <a:avLst/>
          </a:prstGeom>
          <a:noFill/>
          <a:ln>
            <a:noFill/>
          </a:ln>
          <a:effectLst/>
          <a:extLst>
            <a:ext uri="{909E8E84-426E-40dd-AFC4-6F175D3DCCD1}">
              <a14:hiddenFill xmlns="" xmlns:a14="http://schemas.microsoft.com/office/drawing/2010/main">
                <a:solidFill>
                  <a:srgbClr val="B2B2B2"/>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eaLnBrk="1" hangingPunct="1">
              <a:lnSpc>
                <a:spcPct val="100000"/>
              </a:lnSpc>
              <a:spcBef>
                <a:spcPct val="50000"/>
              </a:spcBef>
              <a:buClrTx/>
            </a:pPr>
            <a:r>
              <a:rPr lang="en-US" altLang="en-US" sz="1800">
                <a:solidFill>
                  <a:srgbClr val="B2B2B2"/>
                </a:solidFill>
              </a:rPr>
              <a:t>This is a photographic template – your</a:t>
            </a:r>
            <a:br>
              <a:rPr lang="en-US" altLang="en-US" sz="1800">
                <a:solidFill>
                  <a:srgbClr val="B2B2B2"/>
                </a:solidFill>
              </a:rPr>
            </a:br>
            <a:r>
              <a:rPr lang="en-US" altLang="en-US" sz="1800">
                <a:solidFill>
                  <a:srgbClr val="B2B2B2"/>
                </a:solidFill>
              </a:rPr>
              <a:t> photograph should fit precisely within this rectangle.</a:t>
            </a:r>
          </a:p>
        </p:txBody>
      </p:sp>
      <p:sp>
        <p:nvSpPr>
          <p:cNvPr id="7" name="Rectangle 10"/>
          <p:cNvSpPr>
            <a:spLocks noChangeArrowheads="1"/>
          </p:cNvSpPr>
          <p:nvPr/>
        </p:nvSpPr>
        <p:spPr bwMode="auto">
          <a:xfrm>
            <a:off x="508000" y="1430923"/>
            <a:ext cx="11684000" cy="338554"/>
          </a:xfrm>
          <a:prstGeom prst="rect">
            <a:avLst/>
          </a:prstGeom>
          <a:noFill/>
          <a:ln w="3175" algn="ctr">
            <a:solidFill>
              <a:srgbClr val="B2B2B2"/>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hangingPunct="1"/>
            <a:endParaRPr lang="es-MX" altLang="es-MX" sz="1600"/>
          </a:p>
        </p:txBody>
      </p:sp>
      <p:pic>
        <p:nvPicPr>
          <p:cNvPr id="8" name="Picture 22" descr="Reflective hub"/>
          <p:cNvPicPr>
            <a:picLocks noChangeAspect="1" noChangeArrowheads="1"/>
          </p:cNvPicPr>
          <p:nvPr userDrawn="1"/>
        </p:nvPicPr>
        <p:blipFill>
          <a:blip r:embed="rId3">
            <a:extLst>
              <a:ext uri="{28A0092B-C50C-407E-A947-70E740481C1C}">
                <a14:useLocalDpi xmlns:a14="http://schemas.microsoft.com/office/drawing/2010/main" val="0"/>
              </a:ext>
            </a:extLst>
          </a:blip>
          <a:srcRect b="4726"/>
          <a:stretch>
            <a:fillRect/>
          </a:stretch>
        </p:blipFill>
        <p:spPr bwMode="auto">
          <a:xfrm>
            <a:off x="0" y="0"/>
            <a:ext cx="12192000" cy="3340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3" name="Rectangle 3"/>
          <p:cNvSpPr>
            <a:spLocks noGrp="1" noChangeArrowheads="1"/>
          </p:cNvSpPr>
          <p:nvPr>
            <p:ph type="ctrTitle"/>
          </p:nvPr>
        </p:nvSpPr>
        <p:spPr>
          <a:xfrm>
            <a:off x="1117600" y="3200400"/>
            <a:ext cx="10566400" cy="1143000"/>
          </a:xfrm>
        </p:spPr>
        <p:txBody>
          <a:bodyPr anchor="ctr"/>
          <a:lstStyle>
            <a:lvl1pPr>
              <a:defRPr/>
            </a:lvl1pPr>
          </a:lstStyle>
          <a:p>
            <a:pPr lvl="0"/>
            <a:r>
              <a:rPr lang="en-US" altLang="en-US" noProof="0"/>
              <a:t>Click to edit Master title style</a:t>
            </a:r>
          </a:p>
        </p:txBody>
      </p:sp>
      <p:sp>
        <p:nvSpPr>
          <p:cNvPr id="5124" name="Rectangle 4"/>
          <p:cNvSpPr>
            <a:spLocks noGrp="1" noChangeArrowheads="1"/>
          </p:cNvSpPr>
          <p:nvPr>
            <p:ph type="subTitle" idx="1"/>
          </p:nvPr>
        </p:nvSpPr>
        <p:spPr>
          <a:xfrm>
            <a:off x="1117601" y="4783138"/>
            <a:ext cx="8032751" cy="1027112"/>
          </a:xfrm>
        </p:spPr>
        <p:txBody>
          <a:bodyPr/>
          <a:lstStyle>
            <a:lvl1pPr marL="0" indent="0">
              <a:buFontTx/>
              <a:buNone/>
              <a:defRPr sz="1600">
                <a:solidFill>
                  <a:srgbClr val="0067C6"/>
                </a:solidFill>
              </a:defRPr>
            </a:lvl1pPr>
          </a:lstStyle>
          <a:p>
            <a:pPr lvl="0"/>
            <a:r>
              <a:rPr lang="en-US" altLang="en-US" noProof="0"/>
              <a:t>Click to edit Master subtitle style</a:t>
            </a:r>
          </a:p>
        </p:txBody>
      </p:sp>
    </p:spTree>
    <p:extLst>
      <p:ext uri="{BB962C8B-B14F-4D97-AF65-F5344CB8AC3E}">
        <p14:creationId xmlns:p14="http://schemas.microsoft.com/office/powerpoint/2010/main" val="1492226548"/>
      </p:ext>
    </p:extLst>
  </p:cSld>
  <p:clrMapOvr>
    <a:masterClrMapping/>
  </p:clrMapOvr>
  <p:transition spd="med">
    <p:wipe dir="d"/>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26928086"/>
      </p:ext>
    </p:extLst>
  </p:cSld>
  <p:clrMapOvr>
    <a:masterClrMapping/>
  </p:clrMapOvr>
  <p:transition spd="med">
    <p:wipe dir="d"/>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689264301"/>
      </p:ext>
    </p:extLst>
  </p:cSld>
  <p:clrMapOvr>
    <a:masterClrMapping/>
  </p:clrMapOvr>
  <p:transition spd="med">
    <p:wipe dir="d"/>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19717" y="1552576"/>
            <a:ext cx="5179483" cy="4695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502400" y="1552576"/>
            <a:ext cx="5181600" cy="46958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5162660"/>
      </p:ext>
    </p:extLst>
  </p:cSld>
  <p:clrMapOvr>
    <a:masterClrMapping/>
  </p:clrMapOvr>
  <p:transition spd="med">
    <p:wipe di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5219447"/>
      </p:ext>
    </p:extLst>
  </p:cSld>
  <p:clrMapOvr>
    <a:masterClrMapping/>
  </p:clrMapOvr>
  <p:transition spd="med">
    <p:wipe di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09471959"/>
      </p:ext>
    </p:extLst>
  </p:cSld>
  <p:clrMapOvr>
    <a:masterClrMapping/>
  </p:clrMapOvr>
  <p:transition spd="med">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415" y="-118400"/>
            <a:ext cx="12391468" cy="6976400"/>
          </a:xfrm>
          <a:prstGeom prst="rect">
            <a:avLst/>
          </a:prstGeom>
        </p:spPr>
      </p:pic>
      <p:sp>
        <p:nvSpPr>
          <p:cNvPr id="4" name="Date Placeholder 3"/>
          <p:cNvSpPr>
            <a:spLocks noGrp="1"/>
          </p:cNvSpPr>
          <p:nvPr>
            <p:ph type="dt" sz="half" idx="10"/>
          </p:nvPr>
        </p:nvSpPr>
        <p:spPr/>
        <p:txBody>
          <a:bodyPr/>
          <a:lstStyle/>
          <a:p>
            <a:fld id="{0AAE819F-B7FD-4B29-8F66-9E318144BC2A}" type="datetime1">
              <a:rPr lang="en-US" smtClean="0"/>
              <a:t>7/5/2017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a:p>
        </p:txBody>
      </p:sp>
      <p:sp>
        <p:nvSpPr>
          <p:cNvPr id="3" name="Text Placeholder 2"/>
          <p:cNvSpPr>
            <a:spLocks noGrp="1"/>
          </p:cNvSpPr>
          <p:nvPr>
            <p:ph type="body" idx="1"/>
          </p:nvPr>
        </p:nvSpPr>
        <p:spPr>
          <a:xfrm>
            <a:off x="5664906" y="3367088"/>
            <a:ext cx="5661377"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a:t>Edit Master text styles</a:t>
            </a:r>
          </a:p>
        </p:txBody>
      </p:sp>
      <p:sp>
        <p:nvSpPr>
          <p:cNvPr id="2" name="Title 1"/>
          <p:cNvSpPr>
            <a:spLocks noGrp="1"/>
          </p:cNvSpPr>
          <p:nvPr>
            <p:ph type="title"/>
          </p:nvPr>
        </p:nvSpPr>
        <p:spPr>
          <a:xfrm>
            <a:off x="5664906" y="1981201"/>
            <a:ext cx="5661377"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50800" dist="38100" dir="5400000" algn="t" rotWithShape="0">
                    <a:prstClr val="black">
                      <a:alpha val="40000"/>
                    </a:prstClr>
                  </a:outerShdw>
                </a:effectLst>
              </a:defRPr>
            </a:lvl1pPr>
          </a:lstStyle>
          <a:p>
            <a:r>
              <a:rPr kumimoji="0" lang="en-US" dirty="0"/>
              <a:t>Click to edit Master title style</a:t>
            </a:r>
          </a:p>
        </p:txBody>
      </p:sp>
    </p:spTree>
    <p:extLst>
      <p:ext uri="{BB962C8B-B14F-4D97-AF65-F5344CB8AC3E}">
        <p14:creationId xmlns:p14="http://schemas.microsoft.com/office/powerpoint/2010/main" val="709858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6137172"/>
      </p:ext>
    </p:extLst>
  </p:cSld>
  <p:clrMapOvr>
    <a:masterClrMapping/>
  </p:clrMapOvr>
  <p:transition spd="med">
    <p:wipe di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004282999"/>
      </p:ext>
    </p:extLst>
  </p:cSld>
  <p:clrMapOvr>
    <a:masterClrMapping/>
  </p:clrMapOvr>
  <p:transition spd="med">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085359028"/>
      </p:ext>
    </p:extLst>
  </p:cSld>
  <p:clrMapOvr>
    <a:masterClrMapping/>
  </p:clrMapOvr>
  <p:transition spd="med">
    <p:wipe di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20246019"/>
      </p:ext>
    </p:extLst>
  </p:cSld>
  <p:clrMapOvr>
    <a:masterClrMapping/>
  </p:clrMapOvr>
  <p:transition spd="med">
    <p:wipe di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0"/>
            <a:ext cx="2641600" cy="6248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17600" y="0"/>
            <a:ext cx="7721600" cy="6248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377113"/>
      </p:ext>
    </p:extLst>
  </p:cSld>
  <p:clrMapOvr>
    <a:masterClrMapping/>
  </p:clrMapOvr>
  <p:transition spd="med">
    <p:wipe di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17600" y="1"/>
            <a:ext cx="10566400" cy="1096963"/>
          </a:xfrm>
        </p:spPr>
        <p:txBody>
          <a:bodyPr/>
          <a:lstStyle/>
          <a:p>
            <a:r>
              <a:rPr lang="en-US"/>
              <a:t>Click to edit Master title style</a:t>
            </a:r>
          </a:p>
        </p:txBody>
      </p:sp>
      <p:sp>
        <p:nvSpPr>
          <p:cNvPr id="3" name="Table Placeholder 2"/>
          <p:cNvSpPr>
            <a:spLocks noGrp="1"/>
          </p:cNvSpPr>
          <p:nvPr>
            <p:ph type="tbl" idx="1"/>
          </p:nvPr>
        </p:nvSpPr>
        <p:spPr>
          <a:xfrm>
            <a:off x="1119717" y="1552576"/>
            <a:ext cx="10564283" cy="4695825"/>
          </a:xfrm>
        </p:spPr>
        <p:txBody>
          <a:bodyPr/>
          <a:lstStyle/>
          <a:p>
            <a:pPr lvl="0"/>
            <a:endParaRPr lang="en-US" noProof="0"/>
          </a:p>
        </p:txBody>
      </p:sp>
    </p:spTree>
    <p:extLst>
      <p:ext uri="{BB962C8B-B14F-4D97-AF65-F5344CB8AC3E}">
        <p14:creationId xmlns:p14="http://schemas.microsoft.com/office/powerpoint/2010/main" val="3345312092"/>
      </p:ext>
    </p:extLst>
  </p:cSld>
  <p:clrMapOvr>
    <a:masterClrMapping/>
  </p:clrMapOvr>
  <p:transition spd="med">
    <p:wipe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AndTx" preserve="1">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17600" y="1"/>
            <a:ext cx="10566400" cy="1096963"/>
          </a:xfrm>
        </p:spPr>
        <p:txBody>
          <a:bodyPr/>
          <a:lstStyle/>
          <a:p>
            <a:r>
              <a:rPr lang="en-US"/>
              <a:t>Click to edit Master title style</a:t>
            </a:r>
          </a:p>
        </p:txBody>
      </p:sp>
      <p:sp>
        <p:nvSpPr>
          <p:cNvPr id="3" name="Content Placeholder 2"/>
          <p:cNvSpPr>
            <a:spLocks noGrp="1"/>
          </p:cNvSpPr>
          <p:nvPr>
            <p:ph sz="quarter" idx="1"/>
          </p:nvPr>
        </p:nvSpPr>
        <p:spPr>
          <a:xfrm>
            <a:off x="1119717" y="1552576"/>
            <a:ext cx="5179483" cy="22717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1119717" y="3976688"/>
            <a:ext cx="5179483" cy="22717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6502400" y="1552576"/>
            <a:ext cx="5181600" cy="46958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3048798"/>
      </p:ext>
    </p:extLst>
  </p:cSld>
  <p:clrMapOvr>
    <a:masterClrMapping/>
  </p:clrMapOvr>
  <p:transition spd="med">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8841"/>
            <a:ext cx="12326336" cy="7033011"/>
          </a:xfrm>
          <a:prstGeom prst="rect">
            <a:avLst/>
          </a:prstGeom>
        </p:spPr>
      </p:pic>
      <p:sp>
        <p:nvSpPr>
          <p:cNvPr id="5" name="Date Placeholder 4"/>
          <p:cNvSpPr>
            <a:spLocks noGrp="1"/>
          </p:cNvSpPr>
          <p:nvPr>
            <p:ph type="dt" sz="half" idx="10"/>
          </p:nvPr>
        </p:nvSpPr>
        <p:spPr/>
        <p:txBody>
          <a:bodyPr/>
          <a:lstStyle/>
          <a:p>
            <a:fld id="{D4CA159C-B6E0-4F10-9F4A-2FA57003B139}" type="datetime1">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4" name="Content Placeholder 3"/>
          <p:cNvSpPr>
            <a:spLocks noGrp="1"/>
          </p:cNvSpPr>
          <p:nvPr>
            <p:ph sz="half" idx="2"/>
          </p:nvPr>
        </p:nvSpPr>
        <p:spPr>
          <a:xfrm>
            <a:off x="6197600" y="4059388"/>
            <a:ext cx="5384800" cy="2689656"/>
          </a:xfrm>
        </p:spPr>
        <p:txBody>
          <a:bodyPr/>
          <a:lstStyle>
            <a:lvl1pPr>
              <a:defRPr sz="2000"/>
            </a:lvl1pPr>
            <a:lvl2pPr>
              <a:defRPr sz="1900"/>
            </a:lvl2pPr>
            <a:lvl3pPr>
              <a:defRPr sz="1800"/>
            </a:lvl3pPr>
            <a:lvl4pPr>
              <a:defRPr sz="1800"/>
            </a:lvl4pPr>
            <a:lvl5pPr>
              <a:defRPr sz="1800"/>
            </a:lvl5pPr>
          </a:lstStyle>
          <a:p>
            <a:pPr lvl="0" eaLnBrk="1" latinLnBrk="0" hangingPunct="1"/>
            <a:r>
              <a:rPr lang="en-US" dirty="0"/>
              <a:t>Edit Master text styles</a:t>
            </a:r>
          </a:p>
          <a:p>
            <a:pPr lvl="1" eaLnBrk="1" latinLnBrk="0" hangingPunct="1"/>
            <a:r>
              <a:rPr lang="en-US" dirty="0"/>
              <a:t>Second level</a:t>
            </a:r>
          </a:p>
          <a:p>
            <a:pPr lvl="2" eaLnBrk="1" latinLnBrk="0" hangingPunct="1"/>
            <a:r>
              <a:rPr lang="en-US" dirty="0"/>
              <a:t>Third level</a:t>
            </a:r>
          </a:p>
          <a:p>
            <a:pPr lvl="3" eaLnBrk="1" latinLnBrk="0" hangingPunct="1"/>
            <a:r>
              <a:rPr lang="en-US" dirty="0"/>
              <a:t>Fourth level</a:t>
            </a:r>
          </a:p>
          <a:p>
            <a:pPr lvl="4" eaLnBrk="1" latinLnBrk="0" hangingPunct="1"/>
            <a:r>
              <a:rPr lang="en-US" dirty="0"/>
              <a:t>Fifth level</a:t>
            </a:r>
            <a:endParaRPr kumimoji="0" lang="en-US" dirty="0"/>
          </a:p>
        </p:txBody>
      </p:sp>
      <p:sp>
        <p:nvSpPr>
          <p:cNvPr id="3" name="Content Placeholder 2"/>
          <p:cNvSpPr>
            <a:spLocks noGrp="1"/>
          </p:cNvSpPr>
          <p:nvPr>
            <p:ph sz="half" idx="1"/>
          </p:nvPr>
        </p:nvSpPr>
        <p:spPr>
          <a:xfrm>
            <a:off x="609600" y="4059388"/>
            <a:ext cx="5384800" cy="2702108"/>
          </a:xfrm>
        </p:spPr>
        <p:txBody>
          <a:bodyPr/>
          <a:lstStyle>
            <a:lvl1pPr>
              <a:defRPr sz="2000"/>
            </a:lvl1pPr>
            <a:lvl2pPr>
              <a:defRPr sz="1900"/>
            </a:lvl2pPr>
            <a:lvl3pPr>
              <a:defRPr sz="1800"/>
            </a:lvl3pPr>
            <a:lvl4pPr>
              <a:defRPr sz="1800"/>
            </a:lvl4pPr>
            <a:lvl5pPr>
              <a:defRPr sz="18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2" name="Title 1"/>
          <p:cNvSpPr>
            <a:spLocks noGrp="1"/>
          </p:cNvSpPr>
          <p:nvPr>
            <p:ph type="title"/>
          </p:nvPr>
        </p:nvSpPr>
        <p:spPr/>
        <p:txBody>
          <a:bodyPr>
            <a:normAutofit/>
          </a:bodyPr>
          <a:lstStyle>
            <a:lvl1pPr>
              <a:defRPr sz="4800"/>
            </a:lvl1pPr>
          </a:lstStyle>
          <a:p>
            <a:r>
              <a:rPr kumimoji="0" lang="en-US" dirty="0"/>
              <a:t>Click to edit Master title style</a:t>
            </a:r>
          </a:p>
        </p:txBody>
      </p:sp>
    </p:spTree>
    <p:extLst>
      <p:ext uri="{BB962C8B-B14F-4D97-AF65-F5344CB8AC3E}">
        <p14:creationId xmlns:p14="http://schemas.microsoft.com/office/powerpoint/2010/main" val="1163549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6" name="Date Placeholder 25"/>
          <p:cNvSpPr>
            <a:spLocks noGrp="1"/>
          </p:cNvSpPr>
          <p:nvPr>
            <p:ph type="dt" sz="half" idx="10"/>
          </p:nvPr>
        </p:nvSpPr>
        <p:spPr/>
        <p:txBody>
          <a:bodyPr rtlCol="0"/>
          <a:lstStyle/>
          <a:p>
            <a:fld id="{8170CBBB-D1D1-4386-A5E9-07F3477B78F3}" type="datetime1">
              <a:rPr lang="en-US" smtClean="0"/>
              <a:t>7/5/2017</a:t>
            </a:fld>
            <a:endParaRPr lang="en-US"/>
          </a:p>
        </p:txBody>
      </p:sp>
      <p:sp>
        <p:nvSpPr>
          <p:cNvPr id="27" name="Slide Number Placeholder 26"/>
          <p:cNvSpPr>
            <a:spLocks noGrp="1"/>
          </p:cNvSpPr>
          <p:nvPr>
            <p:ph type="sldNum" sz="quarter" idx="11"/>
          </p:nvPr>
        </p:nvSpPr>
        <p:spPr/>
        <p:txBody>
          <a:bodyPr rtlCol="0"/>
          <a:lstStyle/>
          <a:p>
            <a:fld id="{401CF334-2D5C-4859-84A6-CA7E6E43FAEB}" type="slidenum">
              <a:rPr lang="en-US" smtClean="0"/>
              <a:t>‹#›</a:t>
            </a:fld>
            <a:endParaRPr lang="en-US"/>
          </a:p>
        </p:txBody>
      </p:sp>
      <p:sp>
        <p:nvSpPr>
          <p:cNvPr id="28" name="Footer Placeholder 27"/>
          <p:cNvSpPr>
            <a:spLocks noGrp="1"/>
          </p:cNvSpPr>
          <p:nvPr>
            <p:ph type="ftr" sz="quarter" idx="12"/>
          </p:nvPr>
        </p:nvSpPr>
        <p:spPr/>
        <p:txBody>
          <a:bodyPr rtlCol="0"/>
          <a:lstStyle/>
          <a:p>
            <a:endParaRPr lang="en-US"/>
          </a:p>
        </p:txBody>
      </p:sp>
      <p:sp>
        <p:nvSpPr>
          <p:cNvPr id="6" name="Content Placeholder 5"/>
          <p:cNvSpPr>
            <a:spLocks noGrp="1"/>
          </p:cNvSpPr>
          <p:nvPr>
            <p:ph sz="quarter" idx="4"/>
          </p:nvPr>
        </p:nvSpPr>
        <p:spPr>
          <a:xfrm>
            <a:off x="6291073" y="3495331"/>
            <a:ext cx="5389033" cy="3362669"/>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3"/>
          </p:nvPr>
        </p:nvSpPr>
        <p:spPr>
          <a:xfrm>
            <a:off x="6294968" y="3031782"/>
            <a:ext cx="5389033" cy="395608"/>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5" name="Content Placeholder 4"/>
          <p:cNvSpPr>
            <a:spLocks noGrp="1"/>
          </p:cNvSpPr>
          <p:nvPr>
            <p:ph sz="quarter" idx="2"/>
          </p:nvPr>
        </p:nvSpPr>
        <p:spPr>
          <a:xfrm>
            <a:off x="508000" y="3495331"/>
            <a:ext cx="5388864" cy="3362669"/>
          </a:xfrm>
        </p:spPr>
        <p:txBody>
          <a:bodyPr/>
          <a:lstStyle>
            <a:lvl1pPr>
              <a:defRPr sz="2000"/>
            </a:lvl1pPr>
            <a:lvl2pPr>
              <a:defRPr sz="2000"/>
            </a:lvl2pPr>
            <a:lvl3pPr>
              <a:defRPr sz="1800"/>
            </a:lvl3pPr>
            <a:lvl4pPr>
              <a:defRPr sz="1600"/>
            </a:lvl4pPr>
            <a:lvl5pPr>
              <a:defRPr sz="16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1"/>
          </p:nvPr>
        </p:nvSpPr>
        <p:spPr>
          <a:xfrm>
            <a:off x="508000" y="3031782"/>
            <a:ext cx="5388864" cy="395608"/>
          </a:xfrm>
          <a:solidFill>
            <a:schemeClr val="accent2">
              <a:lumMod val="60000"/>
              <a:lumOff val="4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Edit Master text styles</a:t>
            </a:r>
          </a:p>
        </p:txBody>
      </p:sp>
      <p:sp>
        <p:nvSpPr>
          <p:cNvPr id="2" name="Title 1"/>
          <p:cNvSpPr>
            <a:spLocks noGrp="1"/>
          </p:cNvSpPr>
          <p:nvPr>
            <p:ph type="title"/>
          </p:nvPr>
        </p:nvSpPr>
        <p:spPr>
          <a:xfrm>
            <a:off x="508000" y="431206"/>
            <a:ext cx="11176000" cy="1069848"/>
          </a:xfrm>
        </p:spPr>
        <p:txBody>
          <a:bodyPr anchor="ctr">
            <a:normAutofit/>
          </a:bodyPr>
          <a:lstStyle>
            <a:lvl1pPr>
              <a:defRPr sz="4800" b="0" i="0" cap="none" baseline="0"/>
            </a:lvl1pPr>
          </a:lstStyle>
          <a:p>
            <a:r>
              <a:rPr kumimoji="0" lang="en-US" dirty="0"/>
              <a:t>Click to edit Master title style</a:t>
            </a:r>
          </a:p>
        </p:txBody>
      </p:sp>
    </p:spTree>
    <p:extLst>
      <p:ext uri="{BB962C8B-B14F-4D97-AF65-F5344CB8AC3E}">
        <p14:creationId xmlns:p14="http://schemas.microsoft.com/office/powerpoint/2010/main" val="918306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291" y="-130241"/>
            <a:ext cx="12259068" cy="6975541"/>
          </a:xfrm>
          <a:prstGeom prst="rect">
            <a:avLst/>
          </a:prstGeom>
        </p:spPr>
      </p:pic>
      <p:sp>
        <p:nvSpPr>
          <p:cNvPr id="3" name="Date Placeholder 2"/>
          <p:cNvSpPr>
            <a:spLocks noGrp="1"/>
          </p:cNvSpPr>
          <p:nvPr>
            <p:ph type="dt" sz="half" idx="10"/>
          </p:nvPr>
        </p:nvSpPr>
        <p:spPr>
          <a:xfrm>
            <a:off x="10608440" y="6203646"/>
            <a:ext cx="1276352" cy="457200"/>
          </a:xfrm>
        </p:spPr>
        <p:txBody>
          <a:bodyPr/>
          <a:lstStyle/>
          <a:p>
            <a:fld id="{9FA4CAD8-0EA7-4615-B69B-B2F199EF3A93}" type="datetime1">
              <a:rPr lang="en-US" smtClean="0"/>
              <a:t>7/5/2017</a:t>
            </a:fld>
            <a:endParaRPr lang="en-US" dirty="0"/>
          </a:p>
        </p:txBody>
      </p:sp>
      <p:sp>
        <p:nvSpPr>
          <p:cNvPr id="4" name="Footer Placeholder 3"/>
          <p:cNvSpPr>
            <a:spLocks noGrp="1"/>
          </p:cNvSpPr>
          <p:nvPr>
            <p:ph type="ftr" sz="quarter" idx="11"/>
          </p:nvPr>
        </p:nvSpPr>
        <p:spPr>
          <a:xfrm>
            <a:off x="8840600" y="6203646"/>
            <a:ext cx="1767840" cy="457200"/>
          </a:xfrm>
        </p:spPr>
        <p:txBody>
          <a:bodyPr/>
          <a:lstStyle/>
          <a:p>
            <a:endParaRPr lang="en-US" dirty="0"/>
          </a:p>
        </p:txBody>
      </p:sp>
      <p:sp>
        <p:nvSpPr>
          <p:cNvPr id="5" name="Slide Number Placeholder 4"/>
          <p:cNvSpPr>
            <a:spLocks noGrp="1"/>
          </p:cNvSpPr>
          <p:nvPr>
            <p:ph type="sldNum" sz="quarter" idx="12"/>
          </p:nvPr>
        </p:nvSpPr>
        <p:spPr>
          <a:xfrm>
            <a:off x="10899648" y="2272"/>
            <a:ext cx="1016000" cy="365760"/>
          </a:xfrm>
        </p:spPr>
        <p:txBody>
          <a:bodyPr/>
          <a:lstStyle/>
          <a:p>
            <a:fld id="{401CF334-2D5C-4859-84A6-CA7E6E43FAEB}" type="slidenum">
              <a:rPr lang="en-US" smtClean="0"/>
              <a:t>‹#›</a:t>
            </a:fld>
            <a:endParaRPr lang="en-US"/>
          </a:p>
        </p:txBody>
      </p:sp>
      <p:sp>
        <p:nvSpPr>
          <p:cNvPr id="2" name="Title 1"/>
          <p:cNvSpPr>
            <a:spLocks noGrp="1"/>
          </p:cNvSpPr>
          <p:nvPr>
            <p:ph type="title"/>
          </p:nvPr>
        </p:nvSpPr>
        <p:spPr>
          <a:xfrm>
            <a:off x="5664907" y="1143000"/>
            <a:ext cx="6237622" cy="1069848"/>
          </a:xfrm>
        </p:spPr>
        <p:txBody>
          <a:bodyPr anchor="ctr"/>
          <a:lstStyle>
            <a:lvl1pPr>
              <a:defRPr sz="4000">
                <a:solidFill>
                  <a:srgbClr val="FFFFFF"/>
                </a:solidFill>
              </a:defRPr>
            </a:lvl1pPr>
          </a:lstStyle>
          <a:p>
            <a:r>
              <a:rPr kumimoji="0" lang="en-US" dirty="0"/>
              <a:t>Click to edit Master title style</a:t>
            </a:r>
          </a:p>
        </p:txBody>
      </p:sp>
    </p:spTree>
    <p:extLst>
      <p:ext uri="{BB962C8B-B14F-4D97-AF65-F5344CB8AC3E}">
        <p14:creationId xmlns:p14="http://schemas.microsoft.com/office/powerpoint/2010/main" val="2840604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Imagen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848" y="-16281"/>
            <a:ext cx="12310052" cy="7000451"/>
          </a:xfrm>
          <a:prstGeom prst="rect">
            <a:avLst/>
          </a:prstGeom>
        </p:spPr>
      </p:pic>
      <p:sp>
        <p:nvSpPr>
          <p:cNvPr id="2" name="Date Placeholder 1"/>
          <p:cNvSpPr>
            <a:spLocks noGrp="1"/>
          </p:cNvSpPr>
          <p:nvPr>
            <p:ph type="dt" sz="half" idx="10"/>
          </p:nvPr>
        </p:nvSpPr>
        <p:spPr/>
        <p:txBody>
          <a:bodyPr/>
          <a:lstStyle/>
          <a:p>
            <a:fld id="{B9234BD7-6953-492C-921B-E68B2D7F14C8}" type="datetime1">
              <a:rPr lang="en-US" smtClean="0"/>
              <a:t>7/5/2017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a:p>
        </p:txBody>
      </p:sp>
    </p:spTree>
    <p:extLst>
      <p:ext uri="{BB962C8B-B14F-4D97-AF65-F5344CB8AC3E}">
        <p14:creationId xmlns:p14="http://schemas.microsoft.com/office/powerpoint/2010/main" val="3058224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Imagen 7" descr="PLANT-0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9227" y="-146521"/>
            <a:ext cx="12436201" cy="7163252"/>
          </a:xfrm>
          <a:prstGeom prst="rect">
            <a:avLst/>
          </a:prstGeom>
        </p:spPr>
      </p:pic>
      <p:sp>
        <p:nvSpPr>
          <p:cNvPr id="5" name="Date Placeholder 4"/>
          <p:cNvSpPr>
            <a:spLocks noGrp="1"/>
          </p:cNvSpPr>
          <p:nvPr>
            <p:ph type="dt" sz="half" idx="10"/>
          </p:nvPr>
        </p:nvSpPr>
        <p:spPr/>
        <p:txBody>
          <a:bodyPr/>
          <a:lstStyle/>
          <a:p>
            <a:fld id="{541F67C5-D04E-4576-B61C-12ABA14BBD6C}" type="datetime1">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3" name="Picture Placeholder 2"/>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6994386" y="2785905"/>
            <a:ext cx="4615491"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dirty="0"/>
              <a:t>Edit Master text styles</a:t>
            </a:r>
          </a:p>
        </p:txBody>
      </p:sp>
      <p:sp>
        <p:nvSpPr>
          <p:cNvPr id="2" name="Title 1"/>
          <p:cNvSpPr>
            <a:spLocks noGrp="1"/>
          </p:cNvSpPr>
          <p:nvPr>
            <p:ph type="title"/>
          </p:nvPr>
        </p:nvSpPr>
        <p:spPr>
          <a:xfrm rot="5400000">
            <a:off x="8882230" y="-828171"/>
            <a:ext cx="782404" cy="4681637"/>
          </a:xfrm>
        </p:spPr>
        <p:txBody>
          <a:bodyPr vert="vert270" lIns="45720" tIns="0" rIns="45720" anchor="t">
            <a:noAutofit/>
          </a:bodyPr>
          <a:lstStyle>
            <a:lvl1pPr algn="l">
              <a:buNone/>
              <a:defRPr sz="4400" b="1"/>
            </a:lvl1pPr>
          </a:lstStyle>
          <a:p>
            <a:r>
              <a:rPr kumimoji="0" lang="en-US"/>
              <a:t>Click to edit Master title style</a:t>
            </a:r>
          </a:p>
        </p:txBody>
      </p:sp>
    </p:spTree>
    <p:extLst>
      <p:ext uri="{BB962C8B-B14F-4D97-AF65-F5344CB8AC3E}">
        <p14:creationId xmlns:p14="http://schemas.microsoft.com/office/powerpoint/2010/main" val="93174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5A17D9B-D4D3-4E23-88DF-2E354FA43196}" type="datetime1">
              <a:rPr lang="en-US" smtClean="0"/>
              <a:t>7/5/2017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a:p>
        </p:txBody>
      </p:sp>
      <p:sp>
        <p:nvSpPr>
          <p:cNvPr id="4" name="Content Placeholder 3"/>
          <p:cNvSpPr>
            <a:spLocks noGrp="1"/>
          </p:cNvSpPr>
          <p:nvPr>
            <p:ph sz="half" idx="1"/>
          </p:nvPr>
        </p:nvSpPr>
        <p:spPr>
          <a:xfrm>
            <a:off x="203200" y="776287"/>
            <a:ext cx="6803136" cy="5805083"/>
          </a:xfrm>
        </p:spPr>
        <p:txBody>
          <a:bodyPr/>
          <a:lstStyle>
            <a:lvl1pPr>
              <a:defRPr sz="3200"/>
            </a:lvl1pPr>
            <a:lvl2pPr>
              <a:defRPr sz="2800"/>
            </a:lvl2pPr>
            <a:lvl3pPr>
              <a:defRPr sz="2400"/>
            </a:lvl3pPr>
            <a:lvl4pPr>
              <a:defRPr sz="2000"/>
            </a:lvl4pPr>
            <a:lvl5pPr>
              <a:defRPr sz="2000"/>
            </a:lvl5pPr>
          </a:lstStyle>
          <a:p>
            <a:pPr lvl="0" eaLnBrk="1" latinLnBrk="0" hangingPunct="1"/>
            <a:r>
              <a:rPr lang="en-US"/>
              <a:t>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3" name="Text Placeholder 2"/>
          <p:cNvSpPr>
            <a:spLocks noGrp="1"/>
          </p:cNvSpPr>
          <p:nvPr>
            <p:ph type="body" idx="2"/>
          </p:nvPr>
        </p:nvSpPr>
        <p:spPr>
          <a:xfrm>
            <a:off x="7137995" y="2010727"/>
            <a:ext cx="4511040" cy="4580573"/>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Edit Master text styles</a:t>
            </a:r>
          </a:p>
        </p:txBody>
      </p:sp>
      <p:sp>
        <p:nvSpPr>
          <p:cNvPr id="2" name="Title 1"/>
          <p:cNvSpPr>
            <a:spLocks noGrp="1"/>
          </p:cNvSpPr>
          <p:nvPr>
            <p:ph type="title"/>
          </p:nvPr>
        </p:nvSpPr>
        <p:spPr>
          <a:xfrm>
            <a:off x="7137995" y="1101970"/>
            <a:ext cx="4511040" cy="877824"/>
          </a:xfrm>
        </p:spPr>
        <p:txBody>
          <a:bodyPr anchor="b"/>
          <a:lstStyle>
            <a:lvl1pPr algn="l">
              <a:buNone/>
              <a:defRPr sz="1800" b="1"/>
            </a:lvl1pPr>
          </a:lstStyle>
          <a:p>
            <a:r>
              <a:rPr kumimoji="0" lang="en-US"/>
              <a:t>Click to edit Master title style</a:t>
            </a:r>
          </a:p>
        </p:txBody>
      </p:sp>
    </p:spTree>
    <p:extLst>
      <p:ext uri="{BB962C8B-B14F-4D97-AF65-F5344CB8AC3E}">
        <p14:creationId xmlns:p14="http://schemas.microsoft.com/office/powerpoint/2010/main" val="1230751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slideLayout" Target="../slideLayouts/slideLayout36.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10.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800" dirty="0"/>
          </a:p>
        </p:txBody>
      </p:sp>
      <p:sp>
        <p:nvSpPr>
          <p:cNvPr id="14" name="Date Placeholder 13"/>
          <p:cNvSpPr>
            <a:spLocks noGrp="1"/>
          </p:cNvSpPr>
          <p:nvPr>
            <p:ph type="dt" sz="half" idx="2"/>
          </p:nvPr>
        </p:nvSpPr>
        <p:spPr>
          <a:xfrm>
            <a:off x="9529068" y="0"/>
            <a:ext cx="1377434" cy="457200"/>
          </a:xfrm>
          <a:prstGeom prst="rect">
            <a:avLst/>
          </a:prstGeom>
        </p:spPr>
        <p:txBody>
          <a:bodyPr vert="horz"/>
          <a:lstStyle>
            <a:lvl1pPr algn="l" eaLnBrk="1" latinLnBrk="0" hangingPunct="1">
              <a:defRPr kumimoji="0" sz="1000">
                <a:solidFill>
                  <a:schemeClr val="bg1"/>
                </a:solidFill>
              </a:defRPr>
            </a:lvl1pPr>
          </a:lstStyle>
          <a:p>
            <a:fld id="{C20F09E4-6EA4-4BF3-9FC8-FF40373B88E6}" type="datetime1">
              <a:rPr lang="en-US" smtClean="0"/>
              <a:pPr/>
              <a:t>7/5/2017</a:t>
            </a:fld>
            <a:endParaRPr lang="en-US" dirty="0"/>
          </a:p>
        </p:txBody>
      </p:sp>
      <p:sp>
        <p:nvSpPr>
          <p:cNvPr id="3" name="Footer Placeholder 2"/>
          <p:cNvSpPr>
            <a:spLocks noGrp="1"/>
          </p:cNvSpPr>
          <p:nvPr>
            <p:ph type="ftr" sz="quarter" idx="3"/>
          </p:nvPr>
        </p:nvSpPr>
        <p:spPr>
          <a:xfrm>
            <a:off x="7757420" y="0"/>
            <a:ext cx="1907846" cy="457200"/>
          </a:xfrm>
          <a:prstGeom prst="rect">
            <a:avLst/>
          </a:prstGeom>
        </p:spPr>
        <p:txBody>
          <a:bodyPr vert="horz"/>
          <a:lstStyle>
            <a:lvl1pPr algn="r" eaLnBrk="1" latinLnBrk="0" hangingPunct="1">
              <a:defRPr kumimoji="0" sz="1000">
                <a:solidFill>
                  <a:schemeClr val="bg1"/>
                </a:solidFill>
              </a:defRPr>
            </a:lvl1pPr>
          </a:lstStyle>
          <a:p>
            <a:endParaRPr lang="en-US" dirty="0"/>
          </a:p>
        </p:txBody>
      </p:sp>
      <p:sp>
        <p:nvSpPr>
          <p:cNvPr id="23" name="Slide Number Placeholder 22"/>
          <p:cNvSpPr>
            <a:spLocks noGrp="1"/>
          </p:cNvSpPr>
          <p:nvPr>
            <p:ph type="sldNum" sz="quarter" idx="4"/>
          </p:nvPr>
        </p:nvSpPr>
        <p:spPr>
          <a:xfrm>
            <a:off x="10899648" y="2272"/>
            <a:ext cx="890828" cy="365760"/>
          </a:xfrm>
          <a:prstGeom prst="rect">
            <a:avLst/>
          </a:prstGeom>
        </p:spPr>
        <p:txBody>
          <a:bodyPr vert="horz" anchor="b"/>
          <a:lstStyle>
            <a:lvl1pPr algn="r" eaLnBrk="1" latinLnBrk="0" hangingPunct="1">
              <a:defRPr kumimoji="0" sz="1800">
                <a:solidFill>
                  <a:srgbClr val="FFFFFF"/>
                </a:solidFill>
              </a:defRPr>
            </a:lvl1pPr>
          </a:lstStyle>
          <a:p>
            <a:fld id="{401CF334-2D5C-4859-84A6-CA7E6E43FAEB}" type="slidenum">
              <a:rPr lang="en-US" smtClean="0"/>
              <a:t>‹#›</a:t>
            </a:fld>
            <a:endParaRPr lang="en-US" dirty="0"/>
          </a:p>
        </p:txBody>
      </p:sp>
      <p:sp>
        <p:nvSpPr>
          <p:cNvPr id="13" name="Text Placeholder 12"/>
          <p:cNvSpPr>
            <a:spLocks noGrp="1"/>
          </p:cNvSpPr>
          <p:nvPr>
            <p:ph type="body" idx="1"/>
          </p:nvPr>
        </p:nvSpPr>
        <p:spPr>
          <a:xfrm>
            <a:off x="609600" y="2689656"/>
            <a:ext cx="10972800" cy="3884880"/>
          </a:xfrm>
          <a:prstGeom prst="rect">
            <a:avLst/>
          </a:prstGeom>
        </p:spPr>
        <p:txBody>
          <a:bodyPr vert="horz">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2" name="Title Placeholder 21"/>
          <p:cNvSpPr>
            <a:spLocks noGrp="1"/>
          </p:cNvSpPr>
          <p:nvPr>
            <p:ph type="title"/>
          </p:nvPr>
        </p:nvSpPr>
        <p:spPr>
          <a:xfrm>
            <a:off x="609600" y="669820"/>
            <a:ext cx="10972800" cy="1066800"/>
          </a:xfrm>
          <a:prstGeom prst="rect">
            <a:avLst/>
          </a:prstGeom>
        </p:spPr>
        <p:txBody>
          <a:bodyPr vert="horz"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kumimoji="0" lang="en-US" dirty="0"/>
              <a:t>Click to edit Master title style</a:t>
            </a:r>
          </a:p>
        </p:txBody>
      </p:sp>
    </p:spTree>
    <p:extLst>
      <p:ext uri="{BB962C8B-B14F-4D97-AF65-F5344CB8AC3E}">
        <p14:creationId xmlns:p14="http://schemas.microsoft.com/office/powerpoint/2010/main" val="146487208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3" r:id="rId8"/>
    <p:sldLayoutId id="2147483692" r:id="rId9"/>
    <p:sldLayoutId id="2147483694" r:id="rId10"/>
    <p:sldLayoutId id="2147483695" r:id="rId11"/>
    <p:sldLayoutId id="2147483734"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rtl="0" eaLnBrk="1" latinLnBrk="0" hangingPunct="1">
        <a:spcBef>
          <a:spcPct val="0"/>
        </a:spcBef>
        <a:buNone/>
        <a:defRPr kumimoji="0" sz="4000" b="1" i="0" kern="1200" cap="none" spc="50">
          <a:ln w="11430"/>
          <a:solidFill>
            <a:srgbClr val="FFFFFF"/>
          </a:solidFill>
          <a:effectLst>
            <a:outerShdw blurRad="76200" dist="50800" dir="5400000" algn="tl" rotWithShape="0">
              <a:srgbClr val="000000">
                <a:alpha val="65000"/>
              </a:srgbClr>
            </a:outerShdw>
          </a:effectLst>
          <a:latin typeface="Calibri"/>
          <a:ea typeface="+mj-ea"/>
          <a:cs typeface="Calibri"/>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buClr>
        <a:buFont typeface="Wingdings 2" panose="05020102010507070707" pitchFamily="18" charset="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15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898175-D9FA-4772-809D-E45ECFBAD6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s-MX"/>
          </a:p>
        </p:txBody>
      </p:sp>
      <p:sp>
        <p:nvSpPr>
          <p:cNvPr id="3" name="Text Placeholder 2">
            <a:extLst>
              <a:ext uri="{FF2B5EF4-FFF2-40B4-BE49-F238E27FC236}">
                <a16:creationId xmlns:a16="http://schemas.microsoft.com/office/drawing/2014/main" id="{B1E8E9D8-6D21-4BA4-884C-9CB65F728F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s-MX"/>
          </a:p>
        </p:txBody>
      </p:sp>
      <p:sp>
        <p:nvSpPr>
          <p:cNvPr id="4" name="Date Placeholder 3">
            <a:extLst>
              <a:ext uri="{FF2B5EF4-FFF2-40B4-BE49-F238E27FC236}">
                <a16:creationId xmlns:a16="http://schemas.microsoft.com/office/drawing/2014/main" id="{88D5D7DD-4C99-416E-B38C-3AF183A48D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F09E4-6EA4-4BF3-9FC8-FF40373B88E6}" type="datetime1">
              <a:rPr lang="en-US" smtClean="0"/>
              <a:t>7/5/2017</a:t>
            </a:fld>
            <a:endParaRPr lang="en-US"/>
          </a:p>
        </p:txBody>
      </p:sp>
      <p:sp>
        <p:nvSpPr>
          <p:cNvPr id="5" name="Footer Placeholder 4">
            <a:extLst>
              <a:ext uri="{FF2B5EF4-FFF2-40B4-BE49-F238E27FC236}">
                <a16:creationId xmlns:a16="http://schemas.microsoft.com/office/drawing/2014/main" id="{C6705357-F505-4CA3-8EE3-1DAE468B1F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EE6AF42-4819-4A20-AAEE-73300890CB4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1CF334-2D5C-4859-84A6-CA7E6E43FAEB}" type="slidenum">
              <a:rPr lang="en-US" smtClean="0"/>
              <a:t>‹#›</a:t>
            </a:fld>
            <a:endParaRPr lang="en-US"/>
          </a:p>
        </p:txBody>
      </p:sp>
    </p:spTree>
    <p:extLst>
      <p:ext uri="{BB962C8B-B14F-4D97-AF65-F5344CB8AC3E}">
        <p14:creationId xmlns:p14="http://schemas.microsoft.com/office/powerpoint/2010/main" val="73966519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1119717" y="1552576"/>
            <a:ext cx="10564283" cy="4695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1027" name="Line 3"/>
          <p:cNvSpPr>
            <a:spLocks noChangeShapeType="1"/>
          </p:cNvSpPr>
          <p:nvPr/>
        </p:nvSpPr>
        <p:spPr bwMode="auto">
          <a:xfrm>
            <a:off x="0" y="1133475"/>
            <a:ext cx="12192000" cy="0"/>
          </a:xfrm>
          <a:prstGeom prst="line">
            <a:avLst/>
          </a:prstGeom>
          <a:noFill/>
          <a:ln w="19050">
            <a:solidFill>
              <a:srgbClr val="808080"/>
            </a:solidFill>
            <a:round/>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p>
            <a:endParaRPr lang="es-MX" sz="1800"/>
          </a:p>
        </p:txBody>
      </p:sp>
      <p:sp>
        <p:nvSpPr>
          <p:cNvPr id="1028" name="Rectangle 4"/>
          <p:cNvSpPr>
            <a:spLocks noGrp="1" noChangeArrowheads="1"/>
          </p:cNvSpPr>
          <p:nvPr>
            <p:ph type="title"/>
          </p:nvPr>
        </p:nvSpPr>
        <p:spPr bwMode="auto">
          <a:xfrm>
            <a:off x="1117600" y="1"/>
            <a:ext cx="10566400" cy="1096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en-US"/>
              <a:t>title</a:t>
            </a:r>
          </a:p>
        </p:txBody>
      </p:sp>
      <p:pic>
        <p:nvPicPr>
          <p:cNvPr id="1029" name="Picture 6" descr="Eaton_PBW_Lit_RGB"/>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016000" y="6292850"/>
            <a:ext cx="1727200" cy="6048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0" name="Rectangle 8"/>
          <p:cNvSpPr>
            <a:spLocks noChangeArrowheads="1"/>
          </p:cNvSpPr>
          <p:nvPr/>
        </p:nvSpPr>
        <p:spPr bwMode="auto">
          <a:xfrm>
            <a:off x="9042400" y="6477000"/>
            <a:ext cx="2540000" cy="228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nSpc>
                <a:spcPct val="100000"/>
              </a:lnSpc>
              <a:spcBef>
                <a:spcPct val="0"/>
              </a:spcBef>
              <a:buClrTx/>
            </a:pPr>
            <a:fld id="{BF13475A-8B68-4BEF-9FF1-5AE0D5C1C838}" type="slidenum">
              <a:rPr lang="en-US" altLang="en-US" sz="1000">
                <a:solidFill>
                  <a:srgbClr val="FFFFFF"/>
                </a:solidFill>
              </a:rPr>
              <a:pPr>
                <a:lnSpc>
                  <a:spcPct val="100000"/>
                </a:lnSpc>
                <a:spcBef>
                  <a:spcPct val="0"/>
                </a:spcBef>
                <a:buClrTx/>
              </a:pPr>
              <a:t>‹#›</a:t>
            </a:fld>
            <a:endParaRPr lang="en-US" altLang="en-US" sz="1000">
              <a:solidFill>
                <a:srgbClr val="FFFFFF"/>
              </a:solidFill>
            </a:endParaRPr>
          </a:p>
        </p:txBody>
      </p:sp>
      <p:sp>
        <p:nvSpPr>
          <p:cNvPr id="1031" name="Rectangle 35"/>
          <p:cNvSpPr>
            <a:spLocks noChangeArrowheads="1"/>
          </p:cNvSpPr>
          <p:nvPr/>
        </p:nvSpPr>
        <p:spPr bwMode="auto">
          <a:xfrm>
            <a:off x="8940800" y="6553200"/>
            <a:ext cx="28448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eaLnBrk="1" hangingPunct="1">
              <a:lnSpc>
                <a:spcPct val="100000"/>
              </a:lnSpc>
              <a:spcBef>
                <a:spcPct val="0"/>
              </a:spcBef>
              <a:buClrTx/>
            </a:pPr>
            <a:fld id="{F32759F1-462E-46A4-A358-66FBE222F7DA}" type="slidenum">
              <a:rPr lang="en-US" altLang="en-US" sz="900">
                <a:solidFill>
                  <a:srgbClr val="0C86F4"/>
                </a:solidFill>
              </a:rPr>
              <a:pPr algn="r" eaLnBrk="1" hangingPunct="1">
                <a:lnSpc>
                  <a:spcPct val="100000"/>
                </a:lnSpc>
                <a:spcBef>
                  <a:spcPct val="0"/>
                </a:spcBef>
                <a:buClrTx/>
              </a:pPr>
              <a:t>‹#›</a:t>
            </a:fld>
            <a:endParaRPr lang="en-US" altLang="en-US" sz="900">
              <a:solidFill>
                <a:srgbClr val="0C86F4"/>
              </a:solidFill>
            </a:endParaRPr>
          </a:p>
        </p:txBody>
      </p:sp>
    </p:spTree>
    <p:extLst>
      <p:ext uri="{BB962C8B-B14F-4D97-AF65-F5344CB8AC3E}">
        <p14:creationId xmlns:p14="http://schemas.microsoft.com/office/powerpoint/2010/main" val="271964937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ransition spd="med">
    <p:wipe dir="d"/>
  </p:transition>
  <p:txStyles>
    <p:titleStyle>
      <a:lvl1pPr algn="l" rtl="0" eaLnBrk="0" fontAlgn="base" hangingPunct="0">
        <a:lnSpc>
          <a:spcPct val="90000"/>
        </a:lnSpc>
        <a:spcBef>
          <a:spcPct val="0"/>
        </a:spcBef>
        <a:spcAft>
          <a:spcPct val="0"/>
        </a:spcAft>
        <a:defRPr sz="3200">
          <a:solidFill>
            <a:srgbClr val="0067C6"/>
          </a:solidFill>
          <a:latin typeface="+mj-lt"/>
          <a:ea typeface="+mj-ea"/>
          <a:cs typeface="+mj-cs"/>
        </a:defRPr>
      </a:lvl1pPr>
      <a:lvl2pPr algn="l" rtl="0" eaLnBrk="0" fontAlgn="base" hangingPunct="0">
        <a:lnSpc>
          <a:spcPct val="90000"/>
        </a:lnSpc>
        <a:spcBef>
          <a:spcPct val="0"/>
        </a:spcBef>
        <a:spcAft>
          <a:spcPct val="0"/>
        </a:spcAft>
        <a:defRPr sz="3200">
          <a:solidFill>
            <a:srgbClr val="0067C6"/>
          </a:solidFill>
          <a:latin typeface="Arial" charset="0"/>
        </a:defRPr>
      </a:lvl2pPr>
      <a:lvl3pPr algn="l" rtl="0" eaLnBrk="0" fontAlgn="base" hangingPunct="0">
        <a:lnSpc>
          <a:spcPct val="90000"/>
        </a:lnSpc>
        <a:spcBef>
          <a:spcPct val="0"/>
        </a:spcBef>
        <a:spcAft>
          <a:spcPct val="0"/>
        </a:spcAft>
        <a:defRPr sz="3200">
          <a:solidFill>
            <a:srgbClr val="0067C6"/>
          </a:solidFill>
          <a:latin typeface="Arial" charset="0"/>
        </a:defRPr>
      </a:lvl3pPr>
      <a:lvl4pPr algn="l" rtl="0" eaLnBrk="0" fontAlgn="base" hangingPunct="0">
        <a:lnSpc>
          <a:spcPct val="90000"/>
        </a:lnSpc>
        <a:spcBef>
          <a:spcPct val="0"/>
        </a:spcBef>
        <a:spcAft>
          <a:spcPct val="0"/>
        </a:spcAft>
        <a:defRPr sz="3200">
          <a:solidFill>
            <a:srgbClr val="0067C6"/>
          </a:solidFill>
          <a:latin typeface="Arial" charset="0"/>
        </a:defRPr>
      </a:lvl4pPr>
      <a:lvl5pPr algn="l" rtl="0" eaLnBrk="0" fontAlgn="base" hangingPunct="0">
        <a:lnSpc>
          <a:spcPct val="90000"/>
        </a:lnSpc>
        <a:spcBef>
          <a:spcPct val="0"/>
        </a:spcBef>
        <a:spcAft>
          <a:spcPct val="0"/>
        </a:spcAft>
        <a:defRPr sz="3200">
          <a:solidFill>
            <a:srgbClr val="0067C6"/>
          </a:solidFill>
          <a:latin typeface="Arial" charset="0"/>
        </a:defRPr>
      </a:lvl5pPr>
      <a:lvl6pPr marL="457200" algn="l" rtl="0" fontAlgn="base">
        <a:lnSpc>
          <a:spcPct val="90000"/>
        </a:lnSpc>
        <a:spcBef>
          <a:spcPct val="0"/>
        </a:spcBef>
        <a:spcAft>
          <a:spcPct val="0"/>
        </a:spcAft>
        <a:defRPr sz="3200">
          <a:solidFill>
            <a:srgbClr val="0067C6"/>
          </a:solidFill>
          <a:latin typeface="Arial" charset="0"/>
        </a:defRPr>
      </a:lvl6pPr>
      <a:lvl7pPr marL="914400" algn="l" rtl="0" fontAlgn="base">
        <a:lnSpc>
          <a:spcPct val="90000"/>
        </a:lnSpc>
        <a:spcBef>
          <a:spcPct val="0"/>
        </a:spcBef>
        <a:spcAft>
          <a:spcPct val="0"/>
        </a:spcAft>
        <a:defRPr sz="3200">
          <a:solidFill>
            <a:srgbClr val="0067C6"/>
          </a:solidFill>
          <a:latin typeface="Arial" charset="0"/>
        </a:defRPr>
      </a:lvl7pPr>
      <a:lvl8pPr marL="1371600" algn="l" rtl="0" fontAlgn="base">
        <a:lnSpc>
          <a:spcPct val="90000"/>
        </a:lnSpc>
        <a:spcBef>
          <a:spcPct val="0"/>
        </a:spcBef>
        <a:spcAft>
          <a:spcPct val="0"/>
        </a:spcAft>
        <a:defRPr sz="3200">
          <a:solidFill>
            <a:srgbClr val="0067C6"/>
          </a:solidFill>
          <a:latin typeface="Arial" charset="0"/>
        </a:defRPr>
      </a:lvl8pPr>
      <a:lvl9pPr marL="1828800" algn="l" rtl="0" fontAlgn="base">
        <a:lnSpc>
          <a:spcPct val="90000"/>
        </a:lnSpc>
        <a:spcBef>
          <a:spcPct val="0"/>
        </a:spcBef>
        <a:spcAft>
          <a:spcPct val="0"/>
        </a:spcAft>
        <a:defRPr sz="3200">
          <a:solidFill>
            <a:srgbClr val="0067C6"/>
          </a:solidFill>
          <a:latin typeface="Arial" charset="0"/>
        </a:defRPr>
      </a:lvl9pPr>
    </p:titleStyle>
    <p:bodyStyle>
      <a:lvl1pPr marL="342900" indent="-342900" algn="l" rtl="0" eaLnBrk="0" fontAlgn="base" hangingPunct="0">
        <a:lnSpc>
          <a:spcPct val="110000"/>
        </a:lnSpc>
        <a:spcBef>
          <a:spcPct val="20000"/>
        </a:spcBef>
        <a:spcAft>
          <a:spcPct val="0"/>
        </a:spcAft>
        <a:buClr>
          <a:srgbClr val="0067C6"/>
        </a:buClr>
        <a:buChar char="•"/>
        <a:defRPr sz="2800">
          <a:solidFill>
            <a:srgbClr val="292929"/>
          </a:solidFill>
          <a:latin typeface="+mn-lt"/>
          <a:ea typeface="+mn-ea"/>
          <a:cs typeface="+mn-cs"/>
        </a:defRPr>
      </a:lvl1pPr>
      <a:lvl2pPr marL="742950" indent="-285750" algn="l" rtl="0" eaLnBrk="0" fontAlgn="base" hangingPunct="0">
        <a:lnSpc>
          <a:spcPct val="110000"/>
        </a:lnSpc>
        <a:spcBef>
          <a:spcPct val="20000"/>
        </a:spcBef>
        <a:spcAft>
          <a:spcPct val="0"/>
        </a:spcAft>
        <a:buClr>
          <a:srgbClr val="0067C6"/>
        </a:buClr>
        <a:buChar char="•"/>
        <a:defRPr sz="2400">
          <a:solidFill>
            <a:srgbClr val="292929"/>
          </a:solidFill>
          <a:latin typeface="+mn-lt"/>
        </a:defRPr>
      </a:lvl2pPr>
      <a:lvl3pPr marL="1143000" indent="-228600" algn="l" rtl="0" eaLnBrk="0" fontAlgn="base" hangingPunct="0">
        <a:lnSpc>
          <a:spcPct val="110000"/>
        </a:lnSpc>
        <a:spcBef>
          <a:spcPct val="20000"/>
        </a:spcBef>
        <a:spcAft>
          <a:spcPct val="0"/>
        </a:spcAft>
        <a:buClr>
          <a:srgbClr val="0067C6"/>
        </a:buClr>
        <a:buChar char="•"/>
        <a:defRPr sz="2000">
          <a:solidFill>
            <a:srgbClr val="292929"/>
          </a:solidFill>
          <a:latin typeface="+mn-lt"/>
        </a:defRPr>
      </a:lvl3pPr>
      <a:lvl4pPr marL="1600200" indent="-228600" algn="l" rtl="0" eaLnBrk="0" fontAlgn="base" hangingPunct="0">
        <a:spcBef>
          <a:spcPct val="20000"/>
        </a:spcBef>
        <a:spcAft>
          <a:spcPct val="0"/>
        </a:spcAft>
        <a:buClr>
          <a:srgbClr val="0067C6"/>
        </a:buClr>
        <a:buChar char="•"/>
        <a:defRPr sz="2000">
          <a:solidFill>
            <a:srgbClr val="292929"/>
          </a:solidFill>
          <a:latin typeface="+mn-lt"/>
        </a:defRPr>
      </a:lvl4pPr>
      <a:lvl5pPr marL="2057400" indent="-228600" algn="l" rtl="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mn-lt"/>
        </a:defRPr>
      </a:lvl5pPr>
      <a:lvl6pPr marL="25146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6pPr>
      <a:lvl7pPr marL="29718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7pPr>
      <a:lvl8pPr marL="34290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8pPr>
      <a:lvl9pPr marL="38862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15.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0.wmf"/><Relationship Id="rId4" Type="http://schemas.openxmlformats.org/officeDocument/2006/relationships/oleObject" Target="../embeddings/oleObject1.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p:cNvSpPr>
            <a:spLocks noGrp="1"/>
          </p:cNvSpPr>
          <p:nvPr>
            <p:ph type="subTitle" idx="1"/>
          </p:nvPr>
        </p:nvSpPr>
        <p:spPr>
          <a:xfrm>
            <a:off x="7001470" y="2071480"/>
            <a:ext cx="5008495" cy="1752600"/>
          </a:xfrm>
        </p:spPr>
        <p:txBody>
          <a:bodyPr>
            <a:normAutofit fontScale="70000" lnSpcReduction="20000"/>
          </a:bodyPr>
          <a:lstStyle/>
          <a:p>
            <a:r>
              <a:rPr lang="es-ES" sz="12600" dirty="0">
                <a:solidFill>
                  <a:schemeClr val="tx1"/>
                </a:solidFill>
              </a:rPr>
              <a:t>NIUKO</a:t>
            </a:r>
          </a:p>
          <a:p>
            <a:r>
              <a:rPr lang="es-ES" sz="5100" dirty="0">
                <a:solidFill>
                  <a:schemeClr val="tx1"/>
                </a:solidFill>
              </a:rPr>
              <a:t>Consultoría Legal y Fiscal</a:t>
            </a:r>
          </a:p>
        </p:txBody>
      </p:sp>
      <p:sp>
        <p:nvSpPr>
          <p:cNvPr id="4" name="Subtítulo 1"/>
          <p:cNvSpPr txBox="1">
            <a:spLocks/>
          </p:cNvSpPr>
          <p:nvPr/>
        </p:nvSpPr>
        <p:spPr>
          <a:xfrm>
            <a:off x="7001470" y="4248623"/>
            <a:ext cx="5008495" cy="1752600"/>
          </a:xfrm>
          <a:prstGeom prst="rect">
            <a:avLst/>
          </a:prstGeom>
        </p:spPr>
        <p:txBody>
          <a:bodyPr vert="horz">
            <a:normAutofit fontScale="92500"/>
          </a:bodyPr>
          <a:lstStyle>
            <a:lvl1pPr marL="64008" indent="0" algn="l" rtl="0" eaLnBrk="1" latinLnBrk="0" hangingPunct="1">
              <a:spcBef>
                <a:spcPts val="300"/>
              </a:spcBef>
              <a:buClr>
                <a:schemeClr val="accent3"/>
              </a:buClr>
              <a:buFont typeface="Georgia"/>
              <a:buNone/>
              <a:defRPr kumimoji="0" sz="2800" b="1" kern="1200">
                <a:solidFill>
                  <a:schemeClr val="tx2"/>
                </a:solidFill>
                <a:latin typeface="+mn-lt"/>
                <a:ea typeface="+mn-ea"/>
                <a:cs typeface="+mn-cs"/>
              </a:defRPr>
            </a:lvl1pPr>
            <a:lvl2pPr marL="457200" indent="0" algn="ctr" rtl="0" eaLnBrk="1" latinLnBrk="0" hangingPunct="1">
              <a:spcBef>
                <a:spcPts val="300"/>
              </a:spcBef>
              <a:buClr>
                <a:schemeClr val="accent2"/>
              </a:buClr>
              <a:buFont typeface="Georgia"/>
              <a:buNone/>
              <a:defRPr kumimoji="0" sz="2600" kern="1200">
                <a:solidFill>
                  <a:schemeClr val="tx2"/>
                </a:solidFill>
                <a:latin typeface="+mn-lt"/>
                <a:ea typeface="+mn-ea"/>
                <a:cs typeface="+mn-cs"/>
              </a:defRPr>
            </a:lvl2pPr>
            <a:lvl3pPr marL="914400" indent="0" algn="ctr" rtl="0" eaLnBrk="1" latinLnBrk="0" hangingPunct="1">
              <a:spcBef>
                <a:spcPts val="300"/>
              </a:spcBef>
              <a:buClr>
                <a:schemeClr val="accent1"/>
              </a:buClr>
              <a:buFont typeface="Wingdings 2" panose="05020102010507070707" pitchFamily="18" charset="2"/>
              <a:buNone/>
              <a:defRPr kumimoji="0" sz="2400" kern="1200">
                <a:solidFill>
                  <a:schemeClr val="tx2"/>
                </a:solidFill>
                <a:latin typeface="+mn-lt"/>
                <a:ea typeface="+mn-ea"/>
                <a:cs typeface="+mn-cs"/>
              </a:defRPr>
            </a:lvl3pPr>
            <a:lvl4pPr marL="1371600" indent="0" algn="ctr" rtl="0" eaLnBrk="1" latinLnBrk="0" hangingPunct="1">
              <a:spcBef>
                <a:spcPts val="300"/>
              </a:spcBef>
              <a:buClr>
                <a:schemeClr val="accent1"/>
              </a:buClr>
              <a:buFont typeface="Wingdings 2" panose="05020102010507070707" pitchFamily="18" charset="2"/>
              <a:buNone/>
              <a:defRPr kumimoji="0" sz="2200" kern="1200">
                <a:solidFill>
                  <a:schemeClr val="tx2"/>
                </a:solidFill>
                <a:latin typeface="+mn-lt"/>
                <a:ea typeface="+mn-ea"/>
                <a:cs typeface="+mn-cs"/>
              </a:defRPr>
            </a:lvl4pPr>
            <a:lvl5pPr marL="1828800" indent="0" algn="ctr" rtl="0" eaLnBrk="1" latinLnBrk="0" hangingPunct="1">
              <a:spcBef>
                <a:spcPts val="300"/>
              </a:spcBef>
              <a:buClr>
                <a:schemeClr val="accent1"/>
              </a:buClr>
              <a:buFont typeface="Wingdings 2" panose="05020102010507070707" pitchFamily="18" charset="2"/>
              <a:buNone/>
              <a:defRPr kumimoji="0" sz="2000" kern="1200">
                <a:solidFill>
                  <a:schemeClr val="tx2"/>
                </a:solidFill>
                <a:latin typeface="+mn-lt"/>
                <a:ea typeface="+mn-ea"/>
                <a:cs typeface="+mn-cs"/>
              </a:defRPr>
            </a:lvl5pPr>
            <a:lvl6pPr marL="2286000" indent="0" algn="ctr" rtl="0" eaLnBrk="1" latinLnBrk="0" hangingPunct="1">
              <a:spcBef>
                <a:spcPts val="300"/>
              </a:spcBef>
              <a:buClr>
                <a:schemeClr val="accent1"/>
              </a:buClr>
              <a:buFont typeface="Wingdings 2" panose="05020102010507070707" pitchFamily="18" charset="2"/>
              <a:buNone/>
              <a:defRPr kumimoji="0" sz="1800" kern="1200">
                <a:solidFill>
                  <a:schemeClr val="tx2"/>
                </a:solidFill>
                <a:latin typeface="+mn-lt"/>
                <a:ea typeface="+mn-ea"/>
                <a:cs typeface="+mn-cs"/>
              </a:defRPr>
            </a:lvl6pPr>
            <a:lvl7pPr marL="2743200" indent="0" algn="ctr" rtl="0" eaLnBrk="1" latinLnBrk="0" hangingPunct="1">
              <a:spcBef>
                <a:spcPts val="300"/>
              </a:spcBef>
              <a:buClr>
                <a:schemeClr val="accent1"/>
              </a:buClr>
              <a:buFont typeface="Wingdings 2" panose="05020102010507070707" pitchFamily="18" charset="2"/>
              <a:buNone/>
              <a:defRPr kumimoji="0" sz="1600" kern="1200">
                <a:solidFill>
                  <a:schemeClr val="tx2"/>
                </a:solidFill>
                <a:latin typeface="+mn-lt"/>
                <a:ea typeface="+mn-ea"/>
                <a:cs typeface="+mn-cs"/>
              </a:defRPr>
            </a:lvl7pPr>
            <a:lvl8pPr marL="3200400" indent="0" algn="ctr" rtl="0" eaLnBrk="1" latinLnBrk="0" hangingPunct="1">
              <a:spcBef>
                <a:spcPts val="300"/>
              </a:spcBef>
              <a:buClr>
                <a:schemeClr val="accent1"/>
              </a:buClr>
              <a:buFont typeface="Wingdings 2" panose="05020102010507070707" pitchFamily="18" charset="2"/>
              <a:buNone/>
              <a:defRPr kumimoji="0" sz="1500" kern="1200">
                <a:solidFill>
                  <a:schemeClr val="tx2"/>
                </a:solidFill>
                <a:latin typeface="+mn-lt"/>
                <a:ea typeface="+mn-ea"/>
                <a:cs typeface="+mn-cs"/>
              </a:defRPr>
            </a:lvl8pPr>
            <a:lvl9pPr marL="3657600" indent="0" algn="ctr" rtl="0" eaLnBrk="1" latinLnBrk="0" hangingPunct="1">
              <a:spcBef>
                <a:spcPts val="300"/>
              </a:spcBef>
              <a:buClr>
                <a:schemeClr val="accent1"/>
              </a:buClr>
              <a:buFont typeface="Wingdings 2" panose="05020102010507070707" pitchFamily="18" charset="2"/>
              <a:buNone/>
              <a:defRPr kumimoji="0" sz="1400" kern="1200" baseline="0">
                <a:solidFill>
                  <a:schemeClr val="tx2"/>
                </a:solidFill>
                <a:latin typeface="+mn-lt"/>
                <a:ea typeface="+mn-ea"/>
                <a:cs typeface="+mn-cs"/>
              </a:defRPr>
            </a:lvl9pPr>
          </a:lstStyle>
          <a:p>
            <a:r>
              <a:rPr lang="es-ES" sz="3200" dirty="0">
                <a:solidFill>
                  <a:schemeClr val="tx1"/>
                </a:solidFill>
              </a:rPr>
              <a:t>Lic. Raúl Martínez Rodríguez</a:t>
            </a:r>
          </a:p>
          <a:p>
            <a:r>
              <a:rPr lang="es-ES" dirty="0">
                <a:solidFill>
                  <a:schemeClr val="tx1"/>
                </a:solidFill>
              </a:rPr>
              <a:t>Director de Comercio Exterior</a:t>
            </a:r>
          </a:p>
          <a:p>
            <a:r>
              <a:rPr lang="es-ES" dirty="0" err="1">
                <a:solidFill>
                  <a:schemeClr val="tx1"/>
                </a:solidFill>
              </a:rPr>
              <a:t>rmartinez@niuko.mx</a:t>
            </a:r>
            <a:endParaRPr lang="es-ES" dirty="0">
              <a:solidFill>
                <a:schemeClr val="tx1"/>
              </a:solidFill>
            </a:endParaRPr>
          </a:p>
        </p:txBody>
      </p:sp>
    </p:spTree>
    <p:extLst>
      <p:ext uri="{BB962C8B-B14F-4D97-AF65-F5344CB8AC3E}">
        <p14:creationId xmlns:p14="http://schemas.microsoft.com/office/powerpoint/2010/main" val="1955035210"/>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02656" y="225968"/>
            <a:ext cx="10570143" cy="1066800"/>
          </a:xfrm>
        </p:spPr>
        <p:txBody>
          <a:bodyPr>
            <a:normAutofit/>
          </a:bodyPr>
          <a:lstStyle/>
          <a:p>
            <a:r>
              <a:rPr lang="es-MX" sz="5400" b="1" i="1" dirty="0"/>
              <a:t>Procesos</a:t>
            </a:r>
          </a:p>
        </p:txBody>
      </p:sp>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6268" y="618327"/>
            <a:ext cx="7458136" cy="5704120"/>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4147357864"/>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606485"/>
            <a:ext cx="10972800" cy="1066800"/>
          </a:xfrm>
        </p:spPr>
        <p:txBody>
          <a:bodyPr>
            <a:normAutofit/>
          </a:bodyPr>
          <a:lstStyle/>
          <a:p>
            <a:r>
              <a:rPr lang="es-MX" sz="4800" b="1" i="1" dirty="0"/>
              <a:t>Modelos de Gestión de Procesos</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2459274"/>
            <a:ext cx="10972800" cy="1506976"/>
          </a:xfrm>
        </p:spPr>
        <p:txBody>
          <a:bodyPr>
            <a:noAutofit/>
          </a:bodyPr>
          <a:lstStyle/>
          <a:p>
            <a:pPr marL="109728" indent="0">
              <a:buNone/>
            </a:pPr>
            <a:r>
              <a:rPr lang="es-MX" sz="3600" b="1" dirty="0"/>
              <a:t>Lean</a:t>
            </a:r>
            <a:endParaRPr lang="es-MX" sz="3200" dirty="0"/>
          </a:p>
          <a:p>
            <a:pPr marL="109728" indent="0" algn="just">
              <a:buNone/>
            </a:pPr>
            <a:r>
              <a:rPr lang="es-MX" sz="3200" dirty="0"/>
              <a:t>Mejora la eficiencia mediante la eliminación del desperdicio</a:t>
            </a:r>
          </a:p>
          <a:p>
            <a:pPr marL="109728" indent="0" algn="just">
              <a:buNone/>
            </a:pPr>
            <a:endParaRPr lang="es-MX" sz="3200" dirty="0"/>
          </a:p>
          <a:p>
            <a:pPr marL="109728" indent="0" algn="just">
              <a:buNone/>
            </a:pPr>
            <a:endParaRPr lang="es-MX" sz="3200"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8570" y="3776808"/>
            <a:ext cx="9162160" cy="2901144"/>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2090185784"/>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66225"/>
            <a:ext cx="10972800" cy="1066800"/>
          </a:xfrm>
        </p:spPr>
        <p:txBody>
          <a:bodyPr>
            <a:normAutofit/>
          </a:bodyPr>
          <a:lstStyle/>
          <a:p>
            <a:r>
              <a:rPr lang="es-MX" sz="4800" b="1" i="1" dirty="0"/>
              <a:t>Modelos de Gestión de Procesos</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2487494"/>
            <a:ext cx="10972800" cy="1774296"/>
          </a:xfrm>
        </p:spPr>
        <p:txBody>
          <a:bodyPr>
            <a:normAutofit/>
          </a:bodyPr>
          <a:lstStyle/>
          <a:p>
            <a:pPr marL="109728" indent="0">
              <a:buNone/>
            </a:pPr>
            <a:r>
              <a:rPr lang="es-MX" sz="3200" b="1" dirty="0"/>
              <a:t>Six Sigma</a:t>
            </a:r>
            <a:endParaRPr lang="es-MX" sz="3200" dirty="0"/>
          </a:p>
          <a:p>
            <a:pPr marL="109728" indent="0" algn="just">
              <a:buNone/>
            </a:pPr>
            <a:r>
              <a:rPr lang="es-MX" sz="3200" dirty="0"/>
              <a:t>Mejora el proceso mediante la reducción de la variación que existe alrededor del objetivo</a:t>
            </a:r>
            <a:endParaRPr lang="es-MX" dirty="0"/>
          </a:p>
          <a:p>
            <a:pPr marL="109728" indent="0" algn="just">
              <a:buNone/>
            </a:pPr>
            <a:endParaRPr lang="es-MX" dirty="0"/>
          </a:p>
        </p:txBody>
      </p:sp>
      <p:pic>
        <p:nvPicPr>
          <p:cNvPr id="2" name="Imagen 1" descr="six-sigm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6370" y="4111040"/>
            <a:ext cx="8514844" cy="2589444"/>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3546730199"/>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66225"/>
            <a:ext cx="10972800" cy="1066800"/>
          </a:xfrm>
        </p:spPr>
        <p:txBody>
          <a:bodyPr>
            <a:normAutofit/>
          </a:bodyPr>
          <a:lstStyle/>
          <a:p>
            <a:r>
              <a:rPr lang="es-MX" sz="3600" b="1" i="1" dirty="0"/>
              <a:t>Modelos de Gestión de Procesos</a:t>
            </a:r>
          </a:p>
        </p:txBody>
      </p:sp>
      <p:pic>
        <p:nvPicPr>
          <p:cNvPr id="8" name="Picture 7">
            <a:extLst>
              <a:ext uri="{FF2B5EF4-FFF2-40B4-BE49-F238E27FC236}">
                <a16:creationId xmlns:a16="http://schemas.microsoft.com/office/drawing/2014/main" id="{469F39D3-1E53-4ECC-9D69-015DF271FCA2}"/>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73295" y="6059978"/>
            <a:ext cx="737090" cy="432840"/>
          </a:xfrm>
          <a:prstGeom prst="rect">
            <a:avLst/>
          </a:prstGeom>
          <a:noFill/>
          <a:ln>
            <a:noFill/>
          </a:ln>
        </p:spPr>
      </p:pic>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2369461"/>
            <a:ext cx="10972800" cy="1573975"/>
          </a:xfrm>
        </p:spPr>
        <p:txBody>
          <a:bodyPr>
            <a:noAutofit/>
          </a:bodyPr>
          <a:lstStyle/>
          <a:p>
            <a:pPr marL="109728" indent="0">
              <a:buNone/>
            </a:pPr>
            <a:r>
              <a:rPr lang="es-MX" sz="3200" b="1" dirty="0"/>
              <a:t>SCOR</a:t>
            </a:r>
            <a:endParaRPr lang="es-MX" sz="3200" dirty="0"/>
          </a:p>
          <a:p>
            <a:pPr marL="109728" indent="0" algn="just">
              <a:buNone/>
            </a:pPr>
            <a:r>
              <a:rPr lang="es-MX" sz="3200" dirty="0"/>
              <a:t>Marco de referencia para evaluar y mejorar el desempeño en la gestión de la Cadena de Suministro</a:t>
            </a:r>
            <a:endParaRPr lang="es-MX" dirty="0"/>
          </a:p>
          <a:p>
            <a:pPr marL="109728" indent="0" algn="just">
              <a:buNone/>
            </a:pPr>
            <a:endParaRPr lang="es-MX" dirty="0"/>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9523" y="3526136"/>
            <a:ext cx="4623634" cy="3081190"/>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322040633"/>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32080"/>
            <a:ext cx="10972800" cy="1066800"/>
          </a:xfrm>
        </p:spPr>
        <p:txBody>
          <a:bodyPr>
            <a:normAutofit/>
          </a:bodyPr>
          <a:lstStyle/>
          <a:p>
            <a:r>
              <a:rPr lang="es-MX" sz="4800" b="1" i="1" dirty="0"/>
              <a:t>Modelos de Gestión de Procesos</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823215"/>
            <a:ext cx="10972800" cy="438682"/>
          </a:xfrm>
        </p:spPr>
        <p:txBody>
          <a:bodyPr>
            <a:noAutofit/>
          </a:bodyPr>
          <a:lstStyle/>
          <a:p>
            <a:pPr marL="109728" indent="0">
              <a:buNone/>
            </a:pPr>
            <a:r>
              <a:rPr lang="es-MX" sz="3600" b="1" dirty="0">
                <a:ln w="12700">
                  <a:solidFill>
                    <a:schemeClr val="tx2">
                      <a:satMod val="155000"/>
                    </a:schemeClr>
                  </a:solidFill>
                  <a:prstDash val="solid"/>
                </a:ln>
                <a:solidFill>
                  <a:schemeClr val="bg2">
                    <a:lumMod val="25000"/>
                  </a:schemeClr>
                </a:solidFill>
                <a:effectLst>
                  <a:outerShdw blurRad="41275" dist="20320" dir="1800000" algn="tl" rotWithShape="0">
                    <a:srgbClr val="000000">
                      <a:alpha val="40000"/>
                    </a:srgbClr>
                  </a:outerShdw>
                </a:effectLst>
              </a:rPr>
              <a:t>Interacción entre los principales modelos</a:t>
            </a:r>
          </a:p>
          <a:p>
            <a:pPr marL="109728" indent="0" algn="just">
              <a:buNone/>
            </a:pPr>
            <a:endParaRPr lang="es-MX" sz="3600" b="1" dirty="0">
              <a:ln w="12700">
                <a:solidFill>
                  <a:schemeClr val="tx2">
                    <a:satMod val="155000"/>
                  </a:schemeClr>
                </a:solidFill>
                <a:prstDash val="solid"/>
              </a:ln>
              <a:solidFill>
                <a:schemeClr val="bg2">
                  <a:lumMod val="25000"/>
                </a:schemeClr>
              </a:solidFill>
              <a:effectLst>
                <a:outerShdw blurRad="41275" dist="20320" dir="1800000" algn="tl" rotWithShape="0">
                  <a:srgbClr val="000000">
                    <a:alpha val="40000"/>
                  </a:srgbClr>
                </a:outerShdw>
              </a:effectLst>
            </a:endParaRPr>
          </a:p>
          <a:p>
            <a:pPr marL="109728" indent="0" algn="just">
              <a:buNone/>
            </a:pPr>
            <a:endParaRPr lang="es-MX" sz="3200" b="1" dirty="0">
              <a:ln w="12700">
                <a:solidFill>
                  <a:schemeClr val="tx2">
                    <a:satMod val="155000"/>
                  </a:schemeClr>
                </a:solidFill>
                <a:prstDash val="solid"/>
              </a:ln>
              <a:solidFill>
                <a:schemeClr val="bg2">
                  <a:lumMod val="25000"/>
                </a:schemeClr>
              </a:solidFill>
              <a:effectLst>
                <a:outerShdw blurRad="41275" dist="20320" dir="1800000" algn="tl" rotWithShape="0">
                  <a:srgbClr val="000000">
                    <a:alpha val="40000"/>
                  </a:srgbClr>
                </a:outerShdw>
              </a:effectLst>
            </a:endParaRPr>
          </a:p>
        </p:txBody>
      </p:sp>
      <p:pic>
        <p:nvPicPr>
          <p:cNvPr id="2" name="Picture 1">
            <a:extLst>
              <a:ext uri="{FF2B5EF4-FFF2-40B4-BE49-F238E27FC236}">
                <a16:creationId xmlns:a16="http://schemas.microsoft.com/office/drawing/2014/main" id="{B4062EE4-93A8-4A43-B0F6-501428F35F8E}"/>
              </a:ext>
            </a:extLst>
          </p:cNvPr>
          <p:cNvPicPr>
            <a:picLocks noChangeAspect="1"/>
          </p:cNvPicPr>
          <p:nvPr/>
        </p:nvPicPr>
        <p:blipFill rotWithShape="1">
          <a:blip r:embed="rId2"/>
          <a:srcRect l="11329" t="41269" r="54332" b="19978"/>
          <a:stretch/>
        </p:blipFill>
        <p:spPr>
          <a:xfrm>
            <a:off x="2578608" y="2016456"/>
            <a:ext cx="6986016" cy="4741664"/>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1717276198"/>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17564" y="669925"/>
            <a:ext cx="10555236" cy="1066800"/>
          </a:xfrm>
        </p:spPr>
        <p:txBody>
          <a:bodyPr>
            <a:noAutofit/>
          </a:bodyPr>
          <a:lstStyle/>
          <a:p>
            <a:r>
              <a:rPr lang="es-MX" sz="7200" b="1" i="1" dirty="0"/>
              <a:t>Lean</a:t>
            </a:r>
          </a:p>
        </p:txBody>
      </p:sp>
      <p:sp>
        <p:nvSpPr>
          <p:cNvPr id="5" name="Rectangle 3">
            <a:extLst>
              <a:ext uri="{FF2B5EF4-FFF2-40B4-BE49-F238E27FC236}">
                <a16:creationId xmlns:a16="http://schemas.microsoft.com/office/drawing/2014/main" id="{199E8612-5080-4D79-A6C5-BA70CEB41297}"/>
              </a:ext>
            </a:extLst>
          </p:cNvPr>
          <p:cNvSpPr txBox="1">
            <a:spLocks noChangeArrowheads="1"/>
          </p:cNvSpPr>
          <p:nvPr/>
        </p:nvSpPr>
        <p:spPr>
          <a:xfrm>
            <a:off x="438035" y="2094800"/>
            <a:ext cx="6312584" cy="1836482"/>
          </a:xfrm>
          <a:prstGeom prst="rect">
            <a:avLst/>
          </a:prstGeom>
          <a:solidFill>
            <a:srgbClr val="54575A">
              <a:alpha val="54000"/>
            </a:srgbClr>
          </a:solidFill>
          <a:ln w="28575">
            <a:noFill/>
            <a:miter lim="800000"/>
            <a:headEnd/>
            <a:tailEnd/>
          </a:ln>
          <a:effectLst>
            <a:innerShdw blurRad="63500" dist="50800" dir="13500000">
              <a:prstClr val="black">
                <a:alpha val="50000"/>
              </a:prstClr>
            </a:innerShdw>
          </a:effectLst>
        </p:spPr>
        <p:txBody>
          <a:bodyPr vert="horz">
            <a:normAutofit lnSpcReduction="10000"/>
          </a:bodyPr>
          <a:lstStyle>
            <a:lvl1pPr marL="365760" indent="-256032" algn="l" rtl="0" eaLnBrk="1" latinLnBrk="0" hangingPunct="1">
              <a:spcBef>
                <a:spcPts val="300"/>
              </a:spcBef>
              <a:buClr>
                <a:schemeClr val="accent3"/>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buClr>
              <a:buFont typeface="Wingdings 2" panose="05020102010507070707" pitchFamily="18" charset="2"/>
              <a:buChar char=""/>
              <a:defRPr kumimoji="0" sz="1400" kern="1200" baseline="0">
                <a:solidFill>
                  <a:schemeClr val="tx2"/>
                </a:solidFill>
                <a:latin typeface="+mn-lt"/>
                <a:ea typeface="+mn-ea"/>
                <a:cs typeface="+mn-cs"/>
              </a:defRPr>
            </a:lvl9pPr>
          </a:lstStyle>
          <a:p>
            <a:pPr marL="0" indent="0" algn="ctr">
              <a:lnSpc>
                <a:spcPct val="125000"/>
              </a:lnSpc>
              <a:buFontTx/>
              <a:buNone/>
            </a:pPr>
            <a:r>
              <a:rPr lang="es-ES_tradnl" altLang="en-US" sz="2400" b="1" dirty="0">
                <a:solidFill>
                  <a:srgbClr val="FFFFFF"/>
                </a:solidFill>
                <a:latin typeface="Calibri"/>
                <a:cs typeface="Calibri"/>
              </a:rPr>
              <a:t>Una definición de manufactura:</a:t>
            </a:r>
            <a:br>
              <a:rPr lang="es-ES_tradnl" altLang="en-US" sz="2400" b="1" dirty="0">
                <a:solidFill>
                  <a:srgbClr val="FFFFFF"/>
                </a:solidFill>
                <a:latin typeface="Calibri"/>
                <a:cs typeface="Calibri"/>
              </a:rPr>
            </a:br>
            <a:r>
              <a:rPr lang="es-ES_tradnl" altLang="en-US" sz="2400" b="1" dirty="0">
                <a:solidFill>
                  <a:srgbClr val="FFFFFF"/>
                </a:solidFill>
                <a:latin typeface="Calibri"/>
                <a:cs typeface="Calibri"/>
              </a:rPr>
              <a:t>Una filosofía que </a:t>
            </a:r>
            <a:r>
              <a:rPr lang="es-ES_tradnl" altLang="en-US" sz="2400" b="1" u="sng" dirty="0">
                <a:solidFill>
                  <a:srgbClr val="FFFFFF"/>
                </a:solidFill>
                <a:latin typeface="Calibri"/>
                <a:cs typeface="Calibri"/>
              </a:rPr>
              <a:t>acorta el tiempo de respuesta</a:t>
            </a:r>
            <a:r>
              <a:rPr lang="es-ES_tradnl" altLang="en-US" sz="2400" b="1" dirty="0">
                <a:solidFill>
                  <a:srgbClr val="FFFFFF"/>
                </a:solidFill>
                <a:latin typeface="Calibri"/>
                <a:cs typeface="Calibri"/>
              </a:rPr>
              <a:t> entre la orden del cliente y el embarque mediante la </a:t>
            </a:r>
            <a:r>
              <a:rPr lang="es-ES_tradnl" altLang="en-US" sz="2400" b="1" u="sng" dirty="0">
                <a:solidFill>
                  <a:srgbClr val="FFFFFF"/>
                </a:solidFill>
                <a:latin typeface="Calibri"/>
                <a:cs typeface="Calibri"/>
              </a:rPr>
              <a:t>eliminación del desperdicio</a:t>
            </a:r>
            <a:r>
              <a:rPr lang="es-ES_tradnl" altLang="en-US" sz="2400" b="1" dirty="0">
                <a:solidFill>
                  <a:srgbClr val="FFFFFF"/>
                </a:solidFill>
                <a:latin typeface="Calibri"/>
                <a:cs typeface="Calibri"/>
              </a:rPr>
              <a:t>. </a:t>
            </a:r>
          </a:p>
        </p:txBody>
      </p:sp>
      <p:sp>
        <p:nvSpPr>
          <p:cNvPr id="6" name="Rectangle 4">
            <a:extLst>
              <a:ext uri="{FF2B5EF4-FFF2-40B4-BE49-F238E27FC236}">
                <a16:creationId xmlns:a16="http://schemas.microsoft.com/office/drawing/2014/main" id="{0DB3DEA9-18A7-4744-A7AD-05570DC7F376}"/>
              </a:ext>
            </a:extLst>
          </p:cNvPr>
          <p:cNvSpPr>
            <a:spLocks noChangeArrowheads="1"/>
          </p:cNvSpPr>
          <p:nvPr/>
        </p:nvSpPr>
        <p:spPr bwMode="auto">
          <a:xfrm>
            <a:off x="7487421" y="3044243"/>
            <a:ext cx="4500148" cy="2735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57150">
                <a:solidFill>
                  <a:srgbClr val="0033CC"/>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eaLnBrk="0" hangingPunct="0">
              <a:buClr>
                <a:srgbClr val="0067C6"/>
              </a:buClr>
              <a:buChar char="•"/>
              <a:defRPr sz="2800">
                <a:solidFill>
                  <a:srgbClr val="292929"/>
                </a:solidFill>
                <a:latin typeface="Arial" charset="0"/>
              </a:defRPr>
            </a:lvl1pPr>
            <a:lvl2pPr marL="581025" indent="-236538" eaLnBrk="0" hangingPunct="0">
              <a:buClr>
                <a:srgbClr val="0067C6"/>
              </a:buClr>
              <a:buChar char="•"/>
              <a:defRPr sz="2400">
                <a:solidFill>
                  <a:srgbClr val="292929"/>
                </a:solidFill>
                <a:latin typeface="Arial" charset="0"/>
              </a:defRPr>
            </a:lvl2pPr>
            <a:lvl3pPr marL="800100" indent="-217488" eaLnBrk="0" hangingPunct="0">
              <a:buClr>
                <a:srgbClr val="0067C6"/>
              </a:buClr>
              <a:buChar char="•"/>
              <a:defRPr sz="2000">
                <a:solidFill>
                  <a:srgbClr val="292929"/>
                </a:solidFill>
                <a:latin typeface="Arial" charset="0"/>
              </a:defRPr>
            </a:lvl3pPr>
            <a:lvl4pPr marL="1028700" indent="-227013" eaLnBrk="0" hangingPunct="0">
              <a:buClr>
                <a:srgbClr val="0067C6"/>
              </a:buClr>
              <a:buChar char="•"/>
              <a:defRPr sz="2000">
                <a:solidFill>
                  <a:srgbClr val="292929"/>
                </a:solidFill>
                <a:latin typeface="Arial" charset="0"/>
              </a:defRPr>
            </a:lvl4pPr>
            <a:lvl5pPr marL="2057400" indent="-228600" eaLnBrk="0" hangingPunct="0">
              <a:buClr>
                <a:srgbClr val="FFFF00"/>
              </a:buClr>
              <a:buSzPct val="65000"/>
              <a:buFont typeface="Monotype Sorts" pitchFamily="2" charset="2"/>
              <a:buChar char="l"/>
              <a:defRPr sz="2000">
                <a:solidFill>
                  <a:schemeClr val="bg1"/>
                </a:solidFill>
                <a:latin typeface="Arial" charset="0"/>
              </a:defRPr>
            </a:lvl5pPr>
            <a:lvl6pPr marL="25146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6pPr>
            <a:lvl7pPr marL="29718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7pPr>
            <a:lvl8pPr marL="34290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8pPr>
            <a:lvl9pPr marL="38862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9pPr>
          </a:lstStyle>
          <a:p>
            <a:pPr algn="ctr" eaLnBrk="1" hangingPunct="1">
              <a:lnSpc>
                <a:spcPct val="125000"/>
              </a:lnSpc>
              <a:buNone/>
            </a:pPr>
            <a:r>
              <a:rPr lang="es-ES_tradnl" altLang="en-US" sz="3200" b="1" dirty="0">
                <a:solidFill>
                  <a:schemeClr val="bg2">
                    <a:lumMod val="50000"/>
                  </a:schemeClr>
                </a:solidFill>
              </a:rPr>
              <a:t>Metas:</a:t>
            </a:r>
          </a:p>
          <a:p>
            <a:pPr marL="342900" indent="-342900" algn="ctr" eaLnBrk="1" hangingPunct="1">
              <a:lnSpc>
                <a:spcPct val="125000"/>
              </a:lnSpc>
              <a:buClr>
                <a:schemeClr val="bg2">
                  <a:lumMod val="50000"/>
                </a:schemeClr>
              </a:buClr>
              <a:buFont typeface="Wingdings" charset="2"/>
              <a:buChar char="²"/>
            </a:pPr>
            <a:r>
              <a:rPr lang="es-ES_tradnl" altLang="en-US" sz="2400" dirty="0"/>
              <a:t>Mejorar la Calidad</a:t>
            </a:r>
          </a:p>
          <a:p>
            <a:pPr marL="342900" indent="-342900" algn="ctr" eaLnBrk="1" hangingPunct="1">
              <a:lnSpc>
                <a:spcPct val="125000"/>
              </a:lnSpc>
              <a:buClr>
                <a:schemeClr val="bg2">
                  <a:lumMod val="50000"/>
                </a:schemeClr>
              </a:buClr>
              <a:buFont typeface="Wingdings" charset="2"/>
              <a:buChar char="²"/>
            </a:pPr>
            <a:r>
              <a:rPr lang="es-ES_tradnl" altLang="en-US" sz="2400" dirty="0"/>
              <a:t>Eliminar </a:t>
            </a:r>
            <a:r>
              <a:rPr lang="es-ES_tradnl" altLang="en-US" sz="2400" b="1" i="1" dirty="0"/>
              <a:t>desperdicio</a:t>
            </a:r>
          </a:p>
          <a:p>
            <a:pPr marL="342900" indent="-342900" algn="ctr" eaLnBrk="1" hangingPunct="1">
              <a:lnSpc>
                <a:spcPct val="125000"/>
              </a:lnSpc>
              <a:buClr>
                <a:schemeClr val="bg2">
                  <a:lumMod val="50000"/>
                </a:schemeClr>
              </a:buClr>
              <a:buFont typeface="Wingdings" charset="2"/>
              <a:buChar char="²"/>
            </a:pPr>
            <a:r>
              <a:rPr lang="es-ES_tradnl" altLang="en-US" sz="2400" dirty="0"/>
              <a:t>Reducir tiempo de respuesta</a:t>
            </a:r>
          </a:p>
          <a:p>
            <a:pPr marL="342900" indent="-342900" algn="ctr" eaLnBrk="1" hangingPunct="1">
              <a:lnSpc>
                <a:spcPct val="125000"/>
              </a:lnSpc>
              <a:buClr>
                <a:schemeClr val="bg2">
                  <a:lumMod val="50000"/>
                </a:schemeClr>
              </a:buClr>
              <a:buFont typeface="Wingdings" charset="2"/>
              <a:buChar char="²"/>
            </a:pPr>
            <a:r>
              <a:rPr lang="es-ES_tradnl" altLang="en-US" sz="2400" dirty="0"/>
              <a:t>Reducir costos totales</a:t>
            </a:r>
            <a:endParaRPr lang="es-ES_tradnl" altLang="en-US" sz="2400" b="1" dirty="0"/>
          </a:p>
        </p:txBody>
      </p:sp>
      <p:sp>
        <p:nvSpPr>
          <p:cNvPr id="7" name="Rectangle 5">
            <a:extLst>
              <a:ext uri="{FF2B5EF4-FFF2-40B4-BE49-F238E27FC236}">
                <a16:creationId xmlns:a16="http://schemas.microsoft.com/office/drawing/2014/main" id="{B1624CBC-B18E-4939-BFE2-46D06C34330B}"/>
              </a:ext>
            </a:extLst>
          </p:cNvPr>
          <p:cNvSpPr>
            <a:spLocks noChangeArrowheads="1"/>
          </p:cNvSpPr>
          <p:nvPr/>
        </p:nvSpPr>
        <p:spPr bwMode="auto">
          <a:xfrm>
            <a:off x="445908" y="4157418"/>
            <a:ext cx="6322109" cy="2126545"/>
          </a:xfrm>
          <a:prstGeom prst="rect">
            <a:avLst/>
          </a:prstGeom>
          <a:solidFill>
            <a:srgbClr val="54575A">
              <a:alpha val="54000"/>
            </a:srgbClr>
          </a:solidFill>
          <a:ln w="28575">
            <a:noFill/>
            <a:miter lim="800000"/>
            <a:headEnd/>
            <a:tailEnd/>
          </a:ln>
          <a:effectLst>
            <a:innerShdw blurRad="63500" dist="50800" dir="13500000">
              <a:prstClr val="black">
                <a:alpha val="50000"/>
              </a:prstClr>
            </a:innerShdw>
          </a:effectLst>
          <a:extLst/>
        </p:spPr>
        <p:txBody>
          <a:bodyPr/>
          <a:lstStyle>
            <a:lvl1pPr eaLnBrk="0" hangingPunct="0">
              <a:buClr>
                <a:srgbClr val="0067C6"/>
              </a:buClr>
              <a:buChar char="•"/>
              <a:defRPr sz="2800">
                <a:solidFill>
                  <a:srgbClr val="292929"/>
                </a:solidFill>
                <a:latin typeface="Arial" charset="0"/>
              </a:defRPr>
            </a:lvl1pPr>
            <a:lvl2pPr marL="581025" indent="-236538" eaLnBrk="0" hangingPunct="0">
              <a:buClr>
                <a:srgbClr val="0067C6"/>
              </a:buClr>
              <a:buChar char="•"/>
              <a:defRPr sz="2400">
                <a:solidFill>
                  <a:srgbClr val="292929"/>
                </a:solidFill>
                <a:latin typeface="Arial" charset="0"/>
              </a:defRPr>
            </a:lvl2pPr>
            <a:lvl3pPr marL="800100" indent="-217488" eaLnBrk="0" hangingPunct="0">
              <a:buClr>
                <a:srgbClr val="0067C6"/>
              </a:buClr>
              <a:buChar char="•"/>
              <a:defRPr sz="2000">
                <a:solidFill>
                  <a:srgbClr val="292929"/>
                </a:solidFill>
                <a:latin typeface="Arial" charset="0"/>
              </a:defRPr>
            </a:lvl3pPr>
            <a:lvl4pPr marL="1028700" indent="-227013" eaLnBrk="0" hangingPunct="0">
              <a:buClr>
                <a:srgbClr val="0067C6"/>
              </a:buClr>
              <a:buChar char="•"/>
              <a:defRPr sz="2000">
                <a:solidFill>
                  <a:srgbClr val="292929"/>
                </a:solidFill>
                <a:latin typeface="Arial" charset="0"/>
              </a:defRPr>
            </a:lvl4pPr>
            <a:lvl5pPr marL="2057400" indent="-228600" eaLnBrk="0" hangingPunct="0">
              <a:buClr>
                <a:srgbClr val="FFFF00"/>
              </a:buClr>
              <a:buSzPct val="65000"/>
              <a:buFont typeface="Monotype Sorts" pitchFamily="2" charset="2"/>
              <a:buChar char="l"/>
              <a:defRPr sz="2000">
                <a:solidFill>
                  <a:schemeClr val="bg1"/>
                </a:solidFill>
                <a:latin typeface="Arial" charset="0"/>
              </a:defRPr>
            </a:lvl5pPr>
            <a:lvl6pPr marL="25146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6pPr>
            <a:lvl7pPr marL="29718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7pPr>
            <a:lvl8pPr marL="34290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8pPr>
            <a:lvl9pPr marL="3886200" indent="-22860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9pPr>
          </a:lstStyle>
          <a:p>
            <a:pPr algn="ctr" eaLnBrk="1" hangingPunct="1">
              <a:lnSpc>
                <a:spcPct val="125000"/>
              </a:lnSpc>
              <a:buFontTx/>
              <a:buNone/>
            </a:pPr>
            <a:r>
              <a:rPr lang="es-ES_tradnl" altLang="en-US" sz="2400" b="1" dirty="0">
                <a:solidFill>
                  <a:srgbClr val="FFFFFF"/>
                </a:solidFill>
                <a:latin typeface="Calibri"/>
                <a:cs typeface="Calibri"/>
              </a:rPr>
              <a:t>Una definición No de Manufactura:</a:t>
            </a:r>
          </a:p>
          <a:p>
            <a:pPr algn="ctr" eaLnBrk="1" hangingPunct="1">
              <a:lnSpc>
                <a:spcPct val="125000"/>
              </a:lnSpc>
              <a:buFontTx/>
              <a:buNone/>
            </a:pPr>
            <a:r>
              <a:rPr lang="es-ES_tradnl" altLang="en-US" sz="2400" b="1" dirty="0">
                <a:solidFill>
                  <a:srgbClr val="FFFFFF"/>
                </a:solidFill>
                <a:latin typeface="Calibri"/>
                <a:cs typeface="Calibri"/>
              </a:rPr>
              <a:t>Una filosofía que </a:t>
            </a:r>
            <a:r>
              <a:rPr lang="es-ES_tradnl" altLang="en-US" sz="2400" b="1" u="sng" dirty="0">
                <a:solidFill>
                  <a:srgbClr val="FFFFFF"/>
                </a:solidFill>
                <a:latin typeface="Calibri"/>
                <a:cs typeface="Calibri"/>
              </a:rPr>
              <a:t>acelera la velocidad</a:t>
            </a:r>
            <a:r>
              <a:rPr lang="es-ES_tradnl" altLang="en-US" sz="2400" b="1" dirty="0">
                <a:solidFill>
                  <a:srgbClr val="FFFFFF"/>
                </a:solidFill>
                <a:latin typeface="Calibri"/>
                <a:cs typeface="Calibri"/>
              </a:rPr>
              <a:t> de “cualquier” proceso mediante la eliminación del desperdicio en </a:t>
            </a:r>
            <a:r>
              <a:rPr lang="es-ES_tradnl" altLang="en-US" sz="2400" b="1" u="sng" dirty="0">
                <a:solidFill>
                  <a:srgbClr val="FFFFFF"/>
                </a:solidFill>
                <a:latin typeface="Calibri"/>
                <a:cs typeface="Calibri"/>
              </a:rPr>
              <a:t>todas sus formas</a:t>
            </a:r>
            <a:r>
              <a:rPr lang="es-ES_tradnl" altLang="en-US" sz="2400" b="1" dirty="0">
                <a:solidFill>
                  <a:srgbClr val="FFFFFF"/>
                </a:solidFill>
                <a:latin typeface="Calibri"/>
                <a:cs typeface="Calibri"/>
              </a:rPr>
              <a:t>.</a:t>
            </a:r>
          </a:p>
        </p:txBody>
      </p:sp>
      <p:sp>
        <p:nvSpPr>
          <p:cNvPr id="9" name="AutoShape 6">
            <a:extLst>
              <a:ext uri="{FF2B5EF4-FFF2-40B4-BE49-F238E27FC236}">
                <a16:creationId xmlns:a16="http://schemas.microsoft.com/office/drawing/2014/main" id="{FD30E6DB-C459-4276-A0F0-13DD6D6CA023}"/>
              </a:ext>
            </a:extLst>
          </p:cNvPr>
          <p:cNvSpPr>
            <a:spLocks/>
          </p:cNvSpPr>
          <p:nvPr/>
        </p:nvSpPr>
        <p:spPr bwMode="auto">
          <a:xfrm>
            <a:off x="6984439" y="3009344"/>
            <a:ext cx="566511" cy="2386294"/>
          </a:xfrm>
          <a:prstGeom prst="rightBrace">
            <a:avLst>
              <a:gd name="adj1" fmla="val 71875"/>
              <a:gd name="adj2" fmla="val 50676"/>
            </a:avLst>
          </a:prstGeom>
          <a:noFill/>
          <a:ln w="3810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hangingPunct="1"/>
            <a:endParaRPr lang="es-MX" altLang="es-MX"/>
          </a:p>
        </p:txBody>
      </p:sp>
    </p:spTree>
    <p:extLst>
      <p:ext uri="{BB962C8B-B14F-4D97-AF65-F5344CB8AC3E}">
        <p14:creationId xmlns:p14="http://schemas.microsoft.com/office/powerpoint/2010/main" val="2655859843"/>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arcador de posición de imagen 7"/>
          <p:cNvPicPr>
            <a:picLocks noGrp="1" noChangeAspect="1"/>
          </p:cNvPicPr>
          <p:nvPr>
            <p:ph type="pic" idx="1"/>
          </p:nvPr>
        </p:nvPicPr>
        <p:blipFill>
          <a:blip r:embed="rId3">
            <a:extLst>
              <a:ext uri="{28A0092B-C50C-407E-A947-70E740481C1C}">
                <a14:useLocalDpi xmlns:a14="http://schemas.microsoft.com/office/drawing/2010/main" val="0"/>
              </a:ext>
            </a:extLst>
          </a:blip>
          <a:stretch>
            <a:fillRect/>
          </a:stretch>
        </p:blipFill>
        <p:spPr>
          <a:xfrm>
            <a:off x="365585" y="474190"/>
            <a:ext cx="7243363" cy="5909620"/>
          </a:xfrm>
          <a:effectLst>
            <a:outerShdw blurRad="76200" dir="13500000" sy="23000" kx="1200000" algn="br" rotWithShape="0">
              <a:prstClr val="black">
                <a:alpha val="20000"/>
              </a:prstClr>
            </a:outerShdw>
          </a:effectLst>
          <a:scene3d>
            <a:camera prst="orthographicFront"/>
            <a:lightRig rig="twoPt" dir="t">
              <a:rot lat="0" lon="0" rev="7200000"/>
            </a:lightRig>
          </a:scene3d>
          <a:sp3d contourW="2540">
            <a:bevelT w="25400" h="19050"/>
            <a:contourClr>
              <a:srgbClr val="AEAEAE"/>
            </a:contourClr>
          </a:sp3d>
        </p:spPr>
      </p:pic>
      <p:sp>
        <p:nvSpPr>
          <p:cNvPr id="5" name="Content Placeholder 1">
            <a:extLst>
              <a:ext uri="{FF2B5EF4-FFF2-40B4-BE49-F238E27FC236}">
                <a16:creationId xmlns:a16="http://schemas.microsoft.com/office/drawing/2014/main" id="{AD93F70A-9C7F-421D-A5EC-0F722EA5D7A9}"/>
              </a:ext>
            </a:extLst>
          </p:cNvPr>
          <p:cNvSpPr>
            <a:spLocks noGrp="1"/>
          </p:cNvSpPr>
          <p:nvPr>
            <p:ph type="body" sz="half" idx="2"/>
          </p:nvPr>
        </p:nvSpPr>
        <p:spPr>
          <a:xfrm>
            <a:off x="7786838" y="2234424"/>
            <a:ext cx="4405162" cy="2516489"/>
          </a:xfrm>
        </p:spPr>
        <p:txBody>
          <a:bodyPr>
            <a:normAutofit/>
          </a:bodyPr>
          <a:lstStyle/>
          <a:p>
            <a:pPr marL="109728" indent="0">
              <a:buNone/>
            </a:pPr>
            <a:r>
              <a:rPr lang="es-MX" sz="2800" b="1" dirty="0"/>
              <a:t>Reducción del desperdicio</a:t>
            </a:r>
          </a:p>
        </p:txBody>
      </p:sp>
      <p:sp>
        <p:nvSpPr>
          <p:cNvPr id="3" name="Title 2"/>
          <p:cNvSpPr>
            <a:spLocks noGrp="1"/>
          </p:cNvSpPr>
          <p:nvPr>
            <p:ph type="title"/>
          </p:nvPr>
        </p:nvSpPr>
        <p:spPr>
          <a:xfrm rot="5400000">
            <a:off x="9579367" y="-721499"/>
            <a:ext cx="782404" cy="4468294"/>
          </a:xfrm>
        </p:spPr>
        <p:txBody>
          <a:bodyPr>
            <a:noAutofit/>
          </a:bodyPr>
          <a:lstStyle/>
          <a:p>
            <a:r>
              <a:rPr lang="es-MX" sz="6600" b="1" i="1" dirty="0"/>
              <a:t>Lean</a:t>
            </a:r>
          </a:p>
        </p:txBody>
      </p:sp>
    </p:spTree>
    <p:extLst>
      <p:ext uri="{BB962C8B-B14F-4D97-AF65-F5344CB8AC3E}">
        <p14:creationId xmlns:p14="http://schemas.microsoft.com/office/powerpoint/2010/main" val="723785000"/>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Marcador de contenido 8" descr="p_lean.png"/>
          <p:cNvPicPr>
            <a:picLocks noGrp="1" noChangeAspect="1"/>
          </p:cNvPicPr>
          <p:nvPr>
            <p:ph sz="quarter" idx="4"/>
          </p:nvPr>
        </p:nvPicPr>
        <p:blipFill>
          <a:blip r:embed="rId2" cstate="print">
            <a:extLst>
              <a:ext uri="{28A0092B-C50C-407E-A947-70E740481C1C}">
                <a14:useLocalDpi xmlns:a14="http://schemas.microsoft.com/office/drawing/2010/main" val="0"/>
              </a:ext>
            </a:extLst>
          </a:blip>
          <a:srcRect l="-34829" r="-34829"/>
          <a:stretch>
            <a:fillRect/>
          </a:stretch>
        </p:blipFill>
        <p:spPr>
          <a:xfrm>
            <a:off x="5380604" y="2170545"/>
            <a:ext cx="7110415" cy="4436783"/>
          </a:xfrm>
          <a:effectLst>
            <a:outerShdw blurRad="76200" dir="13500000" sy="23000" kx="1200000" algn="br" rotWithShape="0">
              <a:prstClr val="black">
                <a:alpha val="20000"/>
              </a:prstClr>
            </a:outerShdw>
          </a:effectLst>
        </p:spPr>
      </p:pic>
      <p:sp>
        <p:nvSpPr>
          <p:cNvPr id="5" name="Marcador de texto 4"/>
          <p:cNvSpPr>
            <a:spLocks noGrp="1"/>
          </p:cNvSpPr>
          <p:nvPr>
            <p:ph type="body" sz="half" idx="3"/>
          </p:nvPr>
        </p:nvSpPr>
        <p:spPr>
          <a:xfrm>
            <a:off x="6802967" y="1556312"/>
            <a:ext cx="5389033" cy="395608"/>
          </a:xfrm>
          <a:solidFill>
            <a:schemeClr val="tx1">
              <a:lumMod val="95000"/>
              <a:lumOff val="5000"/>
              <a:alpha val="50000"/>
            </a:schemeClr>
          </a:solidFill>
          <a:ln>
            <a:noFill/>
          </a:ln>
        </p:spPr>
        <p:txBody>
          <a:bodyPr/>
          <a:lstStyle/>
          <a:p>
            <a:r>
              <a:rPr lang="es-ES" sz="3200" dirty="0">
                <a:solidFill>
                  <a:srgbClr val="FFFFFF"/>
                </a:solidFill>
                <a:effectLst>
                  <a:outerShdw blurRad="50800" dist="38100" dir="10800000" algn="r" rotWithShape="0">
                    <a:prstClr val="black">
                      <a:alpha val="40000"/>
                    </a:prstClr>
                  </a:outerShdw>
                </a:effectLst>
              </a:rPr>
              <a:t>Pensamiento LEAN</a:t>
            </a:r>
          </a:p>
        </p:txBody>
      </p:sp>
      <p:pic>
        <p:nvPicPr>
          <p:cNvPr id="8" name="Marcador de contenido 7" descr="p_tradicional.png"/>
          <p:cNvPicPr>
            <a:picLocks noGrp="1" noChangeAspect="1"/>
          </p:cNvPicPr>
          <p:nvPr>
            <p:ph sz="quarter" idx="2"/>
          </p:nvPr>
        </p:nvPicPr>
        <p:blipFill>
          <a:blip r:embed="rId3" cstate="print">
            <a:extLst>
              <a:ext uri="{28A0092B-C50C-407E-A947-70E740481C1C}">
                <a14:useLocalDpi xmlns:a14="http://schemas.microsoft.com/office/drawing/2010/main" val="0"/>
              </a:ext>
            </a:extLst>
          </a:blip>
          <a:srcRect l="-34826" r="-34826"/>
          <a:stretch>
            <a:fillRect/>
          </a:stretch>
        </p:blipFill>
        <p:spPr>
          <a:xfrm>
            <a:off x="-802078" y="2193637"/>
            <a:ext cx="7099969" cy="4430404"/>
          </a:xfrm>
          <a:effectLst>
            <a:outerShdw blurRad="76200" dir="13500000" sy="23000" kx="1200000" algn="br" rotWithShape="0">
              <a:prstClr val="black">
                <a:alpha val="20000"/>
              </a:prstClr>
            </a:outerShdw>
          </a:effectLst>
          <a:scene3d>
            <a:camera prst="orthographicFront"/>
            <a:lightRig rig="threePt" dir="t"/>
          </a:scene3d>
          <a:sp3d>
            <a:bevelT/>
          </a:sp3d>
        </p:spPr>
      </p:pic>
      <p:sp>
        <p:nvSpPr>
          <p:cNvPr id="2" name="Marcador de texto 1"/>
          <p:cNvSpPr>
            <a:spLocks noGrp="1"/>
          </p:cNvSpPr>
          <p:nvPr>
            <p:ph type="body" idx="1"/>
          </p:nvPr>
        </p:nvSpPr>
        <p:spPr>
          <a:xfrm>
            <a:off x="508000" y="1539600"/>
            <a:ext cx="5388864" cy="395608"/>
          </a:xfrm>
          <a:solidFill>
            <a:schemeClr val="tx1">
              <a:lumMod val="95000"/>
              <a:lumOff val="5000"/>
              <a:alpha val="50000"/>
            </a:schemeClr>
          </a:solidFill>
          <a:ln>
            <a:noFill/>
          </a:ln>
        </p:spPr>
        <p:txBody>
          <a:bodyPr/>
          <a:lstStyle/>
          <a:p>
            <a:r>
              <a:rPr lang="es-ES" sz="3200" dirty="0">
                <a:solidFill>
                  <a:srgbClr val="FFFFFF"/>
                </a:solidFill>
                <a:effectLst>
                  <a:outerShdw blurRad="50800" dist="38100" dir="8100000" algn="tr" rotWithShape="0">
                    <a:prstClr val="black">
                      <a:alpha val="40000"/>
                    </a:prstClr>
                  </a:outerShdw>
                </a:effectLst>
              </a:rPr>
              <a:t>Pensamiento tradicional</a:t>
            </a:r>
          </a:p>
        </p:txBody>
      </p:sp>
      <p:sp>
        <p:nvSpPr>
          <p:cNvPr id="3" name="Title 2"/>
          <p:cNvSpPr>
            <a:spLocks noGrp="1"/>
          </p:cNvSpPr>
          <p:nvPr>
            <p:ph type="title"/>
          </p:nvPr>
        </p:nvSpPr>
        <p:spPr/>
        <p:txBody>
          <a:bodyPr>
            <a:normAutofit/>
          </a:bodyPr>
          <a:lstStyle/>
          <a:p>
            <a:r>
              <a:rPr lang="es-MX" sz="5400" b="1" i="1" dirty="0"/>
              <a:t>Lean</a:t>
            </a:r>
          </a:p>
        </p:txBody>
      </p:sp>
    </p:spTree>
    <p:extLst>
      <p:ext uri="{BB962C8B-B14F-4D97-AF65-F5344CB8AC3E}">
        <p14:creationId xmlns:p14="http://schemas.microsoft.com/office/powerpoint/2010/main" val="1332198073"/>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64727" y="806617"/>
            <a:ext cx="6637802" cy="1069848"/>
          </a:xfrm>
        </p:spPr>
        <p:txBody>
          <a:bodyPr>
            <a:normAutofit/>
          </a:bodyPr>
          <a:lstStyle/>
          <a:p>
            <a:r>
              <a:rPr lang="es-MX" sz="5400" b="1" i="1" dirty="0"/>
              <a:t>Lean</a:t>
            </a:r>
          </a:p>
        </p:txBody>
      </p:sp>
      <p:pic>
        <p:nvPicPr>
          <p:cNvPr id="2" name="Picture 1">
            <a:extLst>
              <a:ext uri="{FF2B5EF4-FFF2-40B4-BE49-F238E27FC236}">
                <a16:creationId xmlns:a16="http://schemas.microsoft.com/office/drawing/2014/main" id="{112DFAC1-0338-4E02-8487-8DF72E9746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2722" y="2186783"/>
            <a:ext cx="7049278" cy="4172299"/>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2894998579"/>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idx="4294967295"/>
          </p:nvPr>
        </p:nvSpPr>
        <p:spPr>
          <a:xfrm>
            <a:off x="389803" y="0"/>
            <a:ext cx="6237287" cy="1069975"/>
          </a:xfrm>
        </p:spPr>
        <p:txBody>
          <a:bodyPr>
            <a:normAutofit/>
          </a:bodyPr>
          <a:lstStyle/>
          <a:p>
            <a:r>
              <a:rPr lang="es-ES" sz="4400" dirty="0"/>
              <a:t>Lean </a:t>
            </a:r>
            <a:r>
              <a:rPr lang="es-ES" sz="4400" dirty="0" err="1"/>
              <a:t>Customs</a:t>
            </a:r>
            <a:endParaRPr lang="es-ES" sz="4400" dirty="0"/>
          </a:p>
        </p:txBody>
      </p:sp>
      <p:sp>
        <p:nvSpPr>
          <p:cNvPr id="4" name="CuadroTexto 3"/>
          <p:cNvSpPr txBox="1"/>
          <p:nvPr/>
        </p:nvSpPr>
        <p:spPr>
          <a:xfrm>
            <a:off x="415635" y="865620"/>
            <a:ext cx="7062713" cy="954107"/>
          </a:xfrm>
          <a:prstGeom prst="rect">
            <a:avLst/>
          </a:prstGeom>
          <a:noFill/>
        </p:spPr>
        <p:txBody>
          <a:bodyPr wrap="square" rtlCol="0">
            <a:spAutoFit/>
          </a:bodyPr>
          <a:lstStyle/>
          <a:p>
            <a:r>
              <a:rPr lang="es-MX" sz="2800" b="1" dirty="0">
                <a:solidFill>
                  <a:srgbClr val="000000"/>
                </a:solidFill>
                <a:effectLst>
                  <a:outerShdw blurRad="50800" dist="38100" dir="8100000" algn="tr" rotWithShape="0">
                    <a:schemeClr val="tx2">
                      <a:lumMod val="20000"/>
                      <a:lumOff val="80000"/>
                      <a:alpha val="40000"/>
                    </a:schemeClr>
                  </a:outerShdw>
                </a:effectLst>
              </a:rPr>
              <a:t>Eficiencias en</a:t>
            </a:r>
            <a:br>
              <a:rPr lang="es-MX" sz="2800" b="1" dirty="0">
                <a:solidFill>
                  <a:srgbClr val="000000"/>
                </a:solidFill>
                <a:effectLst>
                  <a:outerShdw blurRad="50800" dist="38100" dir="8100000" algn="tr" rotWithShape="0">
                    <a:schemeClr val="tx2">
                      <a:lumMod val="20000"/>
                      <a:lumOff val="80000"/>
                      <a:alpha val="40000"/>
                    </a:schemeClr>
                  </a:outerShdw>
                </a:effectLst>
              </a:rPr>
            </a:br>
            <a:r>
              <a:rPr lang="es-MX" sz="2800" b="1" dirty="0">
                <a:solidFill>
                  <a:srgbClr val="000000"/>
                </a:solidFill>
                <a:effectLst>
                  <a:outerShdw blurRad="50800" dist="38100" dir="8100000" algn="tr" rotWithShape="0">
                    <a:schemeClr val="tx2">
                      <a:lumMod val="20000"/>
                      <a:lumOff val="80000"/>
                      <a:alpha val="40000"/>
                    </a:schemeClr>
                  </a:outerShdw>
                </a:effectLst>
              </a:rPr>
              <a:t>Comercio Exterior</a:t>
            </a:r>
            <a:endParaRPr lang="es-ES" sz="2800" dirty="0">
              <a:solidFill>
                <a:srgbClr val="000000"/>
              </a:solidFill>
              <a:effectLst>
                <a:outerShdw blurRad="50800" dist="38100" dir="8100000" algn="tr" rotWithShape="0">
                  <a:schemeClr val="tx2">
                    <a:lumMod val="20000"/>
                    <a:lumOff val="80000"/>
                    <a:alpha val="40000"/>
                  </a:schemeClr>
                </a:outerShdw>
              </a:effectLst>
            </a:endParaRPr>
          </a:p>
        </p:txBody>
      </p:sp>
      <p:pic>
        <p:nvPicPr>
          <p:cNvPr id="5" name="Imagen 4"/>
          <p:cNvPicPr>
            <a:picLocks noChangeAspect="1"/>
          </p:cNvPicPr>
          <p:nvPr/>
        </p:nvPicPr>
        <p:blipFill>
          <a:blip r:embed="rId2"/>
          <a:stretch>
            <a:fillRect/>
          </a:stretch>
        </p:blipFill>
        <p:spPr>
          <a:xfrm>
            <a:off x="3919681" y="2133044"/>
            <a:ext cx="4023591" cy="8047182"/>
          </a:xfrm>
          <a:prstGeom prst="rect">
            <a:avLst/>
          </a:prstGeom>
        </p:spPr>
      </p:pic>
      <p:grpSp>
        <p:nvGrpSpPr>
          <p:cNvPr id="17" name="Agrupar 16"/>
          <p:cNvGrpSpPr/>
          <p:nvPr/>
        </p:nvGrpSpPr>
        <p:grpSpPr>
          <a:xfrm>
            <a:off x="422031" y="3784422"/>
            <a:ext cx="3203242" cy="1601622"/>
            <a:chOff x="422031" y="3784422"/>
            <a:chExt cx="3203242" cy="1601622"/>
          </a:xfrm>
        </p:grpSpPr>
        <p:sp>
          <p:nvSpPr>
            <p:cNvPr id="7"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s-MX"/>
            </a:p>
          </p:txBody>
        </p:sp>
        <p:sp>
          <p:nvSpPr>
            <p:cNvPr id="8"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rgbClr val="595959"/>
                  </a:solidFill>
                </a:rPr>
                <a:t>Despacho de Mercancías</a:t>
              </a:r>
            </a:p>
          </p:txBody>
        </p:sp>
      </p:grpSp>
      <p:grpSp>
        <p:nvGrpSpPr>
          <p:cNvPr id="16" name="Agrupar 15"/>
          <p:cNvGrpSpPr/>
          <p:nvPr/>
        </p:nvGrpSpPr>
        <p:grpSpPr>
          <a:xfrm>
            <a:off x="1639027" y="1896817"/>
            <a:ext cx="3203242" cy="1601622"/>
            <a:chOff x="1639027" y="1720406"/>
            <a:chExt cx="3203242" cy="1601622"/>
          </a:xfrm>
        </p:grpSpPr>
        <p:sp>
          <p:nvSpPr>
            <p:cNvPr id="9" name="Cloud 1">
              <a:extLst>
                <a:ext uri="{FF2B5EF4-FFF2-40B4-BE49-F238E27FC236}">
                  <a16:creationId xmlns:a16="http://schemas.microsoft.com/office/drawing/2014/main" id="{50A5EC17-2392-442A-9BFC-36921EDCD6BD}"/>
                </a:ext>
              </a:extLst>
            </p:cNvPr>
            <p:cNvSpPr/>
            <p:nvPr/>
          </p:nvSpPr>
          <p:spPr>
            <a:xfrm>
              <a:off x="1639027" y="1720406"/>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10" name="TextBox 3">
              <a:extLst>
                <a:ext uri="{FF2B5EF4-FFF2-40B4-BE49-F238E27FC236}">
                  <a16:creationId xmlns:a16="http://schemas.microsoft.com/office/drawing/2014/main" id="{3BB12B8B-9FB1-4154-BCEB-5A7079D83339}"/>
                </a:ext>
              </a:extLst>
            </p:cNvPr>
            <p:cNvSpPr txBox="1"/>
            <p:nvPr/>
          </p:nvSpPr>
          <p:spPr>
            <a:xfrm>
              <a:off x="1732456" y="1962280"/>
              <a:ext cx="2952007" cy="1077218"/>
            </a:xfrm>
            <a:prstGeom prst="rect">
              <a:avLst/>
            </a:prstGeom>
            <a:noFill/>
          </p:spPr>
          <p:txBody>
            <a:bodyPr wrap="square" rtlCol="0">
              <a:spAutoFit/>
            </a:bodyPr>
            <a:lstStyle/>
            <a:p>
              <a:pPr algn="ctr"/>
              <a:r>
                <a:rPr lang="es-MX" sz="3200" b="1" dirty="0">
                  <a:solidFill>
                    <a:schemeClr val="tx1">
                      <a:lumMod val="65000"/>
                      <a:lumOff val="35000"/>
                    </a:schemeClr>
                  </a:solidFill>
                </a:rPr>
                <a:t>Certificación</a:t>
              </a:r>
            </a:p>
            <a:p>
              <a:pPr algn="ctr"/>
              <a:r>
                <a:rPr lang="es-MX" sz="3200" b="1" dirty="0">
                  <a:solidFill>
                    <a:schemeClr val="tx1">
                      <a:lumMod val="65000"/>
                      <a:lumOff val="35000"/>
                    </a:schemeClr>
                  </a:solidFill>
                </a:rPr>
                <a:t>OEA</a:t>
              </a:r>
            </a:p>
          </p:txBody>
        </p:sp>
      </p:grpSp>
      <p:grpSp>
        <p:nvGrpSpPr>
          <p:cNvPr id="15" name="Agrupar 14"/>
          <p:cNvGrpSpPr/>
          <p:nvPr/>
        </p:nvGrpSpPr>
        <p:grpSpPr>
          <a:xfrm>
            <a:off x="7459439" y="1720406"/>
            <a:ext cx="3203242" cy="1601622"/>
            <a:chOff x="7459439" y="1720406"/>
            <a:chExt cx="3203242" cy="1601622"/>
          </a:xfrm>
        </p:grpSpPr>
        <p:sp>
          <p:nvSpPr>
            <p:cNvPr id="11" name="Cloud 1">
              <a:extLst>
                <a:ext uri="{FF2B5EF4-FFF2-40B4-BE49-F238E27FC236}">
                  <a16:creationId xmlns:a16="http://schemas.microsoft.com/office/drawing/2014/main" id="{50A5EC17-2392-442A-9BFC-36921EDCD6BD}"/>
                </a:ext>
              </a:extLst>
            </p:cNvPr>
            <p:cNvSpPr/>
            <p:nvPr/>
          </p:nvSpPr>
          <p:spPr>
            <a:xfrm>
              <a:off x="7459439" y="1720406"/>
              <a:ext cx="3203242" cy="1601622"/>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s-MX"/>
            </a:p>
          </p:txBody>
        </p:sp>
        <p:sp>
          <p:nvSpPr>
            <p:cNvPr id="12" name="TextBox 3">
              <a:extLst>
                <a:ext uri="{FF2B5EF4-FFF2-40B4-BE49-F238E27FC236}">
                  <a16:creationId xmlns:a16="http://schemas.microsoft.com/office/drawing/2014/main" id="{3BB12B8B-9FB1-4154-BCEB-5A7079D83339}"/>
                </a:ext>
              </a:extLst>
            </p:cNvPr>
            <p:cNvSpPr txBox="1"/>
            <p:nvPr/>
          </p:nvSpPr>
          <p:spPr>
            <a:xfrm>
              <a:off x="7552868" y="2226898"/>
              <a:ext cx="2952007" cy="584776"/>
            </a:xfrm>
            <a:prstGeom prst="rect">
              <a:avLst/>
            </a:prstGeom>
            <a:noFill/>
          </p:spPr>
          <p:txBody>
            <a:bodyPr wrap="square" rtlCol="0">
              <a:spAutoFit/>
            </a:bodyPr>
            <a:lstStyle/>
            <a:p>
              <a:pPr algn="ctr"/>
              <a:r>
                <a:rPr lang="es-MX" sz="3200" b="1" dirty="0">
                  <a:solidFill>
                    <a:srgbClr val="595959"/>
                  </a:solidFill>
                </a:rPr>
                <a:t>SECIIT</a:t>
              </a:r>
            </a:p>
          </p:txBody>
        </p:sp>
      </p:grpSp>
      <p:grpSp>
        <p:nvGrpSpPr>
          <p:cNvPr id="18" name="Agrupar 17"/>
          <p:cNvGrpSpPr/>
          <p:nvPr/>
        </p:nvGrpSpPr>
        <p:grpSpPr>
          <a:xfrm>
            <a:off x="8623521" y="3696216"/>
            <a:ext cx="3203242" cy="1601622"/>
            <a:chOff x="8623521" y="3696216"/>
            <a:chExt cx="3203242" cy="1601622"/>
          </a:xfrm>
        </p:grpSpPr>
        <p:sp>
          <p:nvSpPr>
            <p:cNvPr id="13" name="Cloud 1">
              <a:extLst>
                <a:ext uri="{FF2B5EF4-FFF2-40B4-BE49-F238E27FC236}">
                  <a16:creationId xmlns:a16="http://schemas.microsoft.com/office/drawing/2014/main" id="{50A5EC17-2392-442A-9BFC-36921EDCD6BD}"/>
                </a:ext>
              </a:extLst>
            </p:cNvPr>
            <p:cNvSpPr/>
            <p:nvPr/>
          </p:nvSpPr>
          <p:spPr>
            <a:xfrm>
              <a:off x="8623521" y="3696216"/>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dirty="0"/>
            </a:p>
          </p:txBody>
        </p:sp>
        <p:sp>
          <p:nvSpPr>
            <p:cNvPr id="14" name="TextBox 3">
              <a:extLst>
                <a:ext uri="{FF2B5EF4-FFF2-40B4-BE49-F238E27FC236}">
                  <a16:creationId xmlns:a16="http://schemas.microsoft.com/office/drawing/2014/main" id="{3BB12B8B-9FB1-4154-BCEB-5A7079D83339}"/>
                </a:ext>
              </a:extLst>
            </p:cNvPr>
            <p:cNvSpPr txBox="1"/>
            <p:nvPr/>
          </p:nvSpPr>
          <p:spPr>
            <a:xfrm>
              <a:off x="8716950" y="3973373"/>
              <a:ext cx="2952007" cy="1077218"/>
            </a:xfrm>
            <a:prstGeom prst="rect">
              <a:avLst/>
            </a:prstGeom>
            <a:noFill/>
          </p:spPr>
          <p:txBody>
            <a:bodyPr wrap="square" rtlCol="0">
              <a:spAutoFit/>
            </a:bodyPr>
            <a:lstStyle/>
            <a:p>
              <a:pPr algn="ctr"/>
              <a:r>
                <a:rPr lang="es-MX" sz="3200" b="1" dirty="0">
                  <a:solidFill>
                    <a:srgbClr val="595959"/>
                  </a:solidFill>
                </a:rPr>
                <a:t>Despacho</a:t>
              </a:r>
            </a:p>
            <a:p>
              <a:pPr algn="ctr"/>
              <a:r>
                <a:rPr lang="es-MX" sz="3200" b="1" dirty="0">
                  <a:solidFill>
                    <a:srgbClr val="595959"/>
                  </a:solidFill>
                </a:rPr>
                <a:t>Directo</a:t>
              </a:r>
            </a:p>
          </p:txBody>
        </p:sp>
      </p:grpSp>
      <p:grpSp>
        <p:nvGrpSpPr>
          <p:cNvPr id="19" name="Agrupar 18"/>
          <p:cNvGrpSpPr/>
          <p:nvPr/>
        </p:nvGrpSpPr>
        <p:grpSpPr>
          <a:xfrm>
            <a:off x="4355218" y="379678"/>
            <a:ext cx="3203242" cy="1601622"/>
            <a:chOff x="422031" y="3784422"/>
            <a:chExt cx="3203242" cy="1601622"/>
          </a:xfrm>
        </p:grpSpPr>
        <p:sp>
          <p:nvSpPr>
            <p:cNvPr id="20"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21"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chemeClr val="tx1">
                      <a:lumMod val="65000"/>
                      <a:lumOff val="35000"/>
                    </a:schemeClr>
                  </a:solidFill>
                </a:rPr>
                <a:t>Certificación</a:t>
              </a:r>
            </a:p>
            <a:p>
              <a:pPr algn="ctr"/>
              <a:r>
                <a:rPr lang="es-MX" sz="3200" b="1" dirty="0">
                  <a:solidFill>
                    <a:schemeClr val="tx1">
                      <a:lumMod val="65000"/>
                      <a:lumOff val="35000"/>
                    </a:schemeClr>
                  </a:solidFill>
                </a:rPr>
                <a:t>OEA Y CIVA</a:t>
              </a:r>
            </a:p>
          </p:txBody>
        </p:sp>
      </p:grpSp>
    </p:spTree>
    <p:extLst>
      <p:ext uri="{BB962C8B-B14F-4D97-AF65-F5344CB8AC3E}">
        <p14:creationId xmlns:p14="http://schemas.microsoft.com/office/powerpoint/2010/main" val="215226132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99408" y="1951683"/>
            <a:ext cx="7415461" cy="4368053"/>
          </a:xfrm>
        </p:spPr>
        <p:txBody>
          <a:bodyPr>
            <a:normAutofit fontScale="90000"/>
          </a:bodyPr>
          <a:lstStyle/>
          <a:p>
            <a:pPr algn="r"/>
            <a:r>
              <a:rPr lang="en-US" sz="96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Lean </a:t>
            </a:r>
            <a:br>
              <a:rPr lang="en-US" sz="96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br>
            <a:r>
              <a:rPr lang="en-US" sz="96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Trade &amp; Customs</a:t>
            </a:r>
          </a:p>
        </p:txBody>
      </p:sp>
    </p:spTree>
    <p:extLst>
      <p:ext uri="{BB962C8B-B14F-4D97-AF65-F5344CB8AC3E}">
        <p14:creationId xmlns:p14="http://schemas.microsoft.com/office/powerpoint/2010/main" val="268696793"/>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Agrupar 6"/>
          <p:cNvGrpSpPr/>
          <p:nvPr/>
        </p:nvGrpSpPr>
        <p:grpSpPr>
          <a:xfrm>
            <a:off x="474944" y="150343"/>
            <a:ext cx="3203242" cy="1601622"/>
            <a:chOff x="422031" y="3784422"/>
            <a:chExt cx="3203242" cy="1601622"/>
          </a:xfrm>
        </p:grpSpPr>
        <p:sp>
          <p:nvSpPr>
            <p:cNvPr id="8"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s-MX"/>
            </a:p>
          </p:txBody>
        </p:sp>
        <p:sp>
          <p:nvSpPr>
            <p:cNvPr id="9"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rgbClr val="595959"/>
                  </a:solidFill>
                </a:rPr>
                <a:t>Despacho de Mercancías</a:t>
              </a:r>
            </a:p>
          </p:txBody>
        </p:sp>
      </p:grpSp>
      <p:pic>
        <p:nvPicPr>
          <p:cNvPr id="12" name="Imagen 11"/>
          <p:cNvPicPr>
            <a:picLocks noChangeAspect="1"/>
          </p:cNvPicPr>
          <p:nvPr/>
        </p:nvPicPr>
        <p:blipFill>
          <a:blip r:embed="rId2"/>
          <a:stretch>
            <a:fillRect/>
          </a:stretch>
        </p:blipFill>
        <p:spPr>
          <a:xfrm flipH="1">
            <a:off x="239765" y="1991914"/>
            <a:ext cx="4046176" cy="8047182"/>
          </a:xfrm>
          <a:prstGeom prst="rect">
            <a:avLst/>
          </a:prstGeom>
        </p:spPr>
      </p:pic>
      <p:sp>
        <p:nvSpPr>
          <p:cNvPr id="13" name="Text Box 4">
            <a:extLst>
              <a:ext uri="{FF2B5EF4-FFF2-40B4-BE49-F238E27FC236}">
                <a16:creationId xmlns:a16="http://schemas.microsoft.com/office/drawing/2014/main" id="{8A88F1C7-0672-4282-A1EE-4F2506F0379E}"/>
              </a:ext>
            </a:extLst>
          </p:cNvPr>
          <p:cNvSpPr txBox="1">
            <a:spLocks noChangeArrowheads="1"/>
          </p:cNvSpPr>
          <p:nvPr/>
        </p:nvSpPr>
        <p:spPr bwMode="auto">
          <a:xfrm>
            <a:off x="4022411" y="1100992"/>
            <a:ext cx="2944448" cy="14746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buClrTx/>
            </a:pPr>
            <a:r>
              <a:rPr lang="es-ES_tradnl" altLang="en-US" sz="3600" b="1" dirty="0">
                <a:solidFill>
                  <a:schemeClr val="tx1"/>
                </a:solidFill>
                <a:latin typeface="+mn-lt"/>
              </a:rPr>
              <a:t>Beneficios</a:t>
            </a:r>
          </a:p>
          <a:p>
            <a:pPr algn="r">
              <a:spcBef>
                <a:spcPct val="50000"/>
              </a:spcBef>
              <a:buClrTx/>
            </a:pPr>
            <a:r>
              <a:rPr lang="es-ES_tradnl" altLang="en-US" sz="3200" dirty="0">
                <a:solidFill>
                  <a:schemeClr val="tx1"/>
                </a:solidFill>
                <a:latin typeface="+mn-lt"/>
              </a:rPr>
              <a:t>Reducción Previos AA - RO</a:t>
            </a:r>
          </a:p>
        </p:txBody>
      </p:sp>
      <p:sp>
        <p:nvSpPr>
          <p:cNvPr id="14" name="Arrow: Right 5">
            <a:extLst>
              <a:ext uri="{FF2B5EF4-FFF2-40B4-BE49-F238E27FC236}">
                <a16:creationId xmlns:a16="http://schemas.microsoft.com/office/drawing/2014/main" id="{F8B06301-AC27-43C8-AF58-07BBCCC46BB5}"/>
              </a:ext>
            </a:extLst>
          </p:cNvPr>
          <p:cNvSpPr/>
          <p:nvPr/>
        </p:nvSpPr>
        <p:spPr>
          <a:xfrm>
            <a:off x="7347767" y="1523785"/>
            <a:ext cx="942685" cy="738553"/>
          </a:xfrm>
          <a:prstGeom prst="rightArrow">
            <a:avLst/>
          </a:prstGeom>
          <a:solidFill>
            <a:srgbClr val="54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Text Box 4">
            <a:extLst>
              <a:ext uri="{FF2B5EF4-FFF2-40B4-BE49-F238E27FC236}">
                <a16:creationId xmlns:a16="http://schemas.microsoft.com/office/drawing/2014/main" id="{C64C1CC6-CAF6-4E73-AC9E-2DDD42804286}"/>
              </a:ext>
            </a:extLst>
          </p:cNvPr>
          <p:cNvSpPr txBox="1">
            <a:spLocks noChangeArrowheads="1"/>
          </p:cNvSpPr>
          <p:nvPr/>
        </p:nvSpPr>
        <p:spPr bwMode="auto">
          <a:xfrm>
            <a:off x="8536605" y="613570"/>
            <a:ext cx="2910205" cy="30910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spcBef>
                <a:spcPct val="50000"/>
              </a:spcBef>
              <a:buClrTx/>
            </a:pPr>
            <a:r>
              <a:rPr lang="es-ES_tradnl" altLang="en-US" sz="3200" b="1" dirty="0">
                <a:solidFill>
                  <a:schemeClr val="tx1"/>
                </a:solidFill>
                <a:latin typeface="+mn-lt"/>
              </a:rPr>
              <a:t>Desperdicios:</a:t>
            </a:r>
          </a:p>
          <a:p>
            <a:pPr marL="342900" indent="-342900">
              <a:spcBef>
                <a:spcPct val="50000"/>
              </a:spcBef>
              <a:buClrTx/>
              <a:buFont typeface="Arial" panose="020B0604020202020204" pitchFamily="34" charset="0"/>
              <a:buChar char="•"/>
            </a:pPr>
            <a:r>
              <a:rPr lang="es-ES_tradnl" altLang="en-US" sz="3200" dirty="0">
                <a:solidFill>
                  <a:schemeClr val="tx1"/>
                </a:solidFill>
                <a:latin typeface="+mn-lt"/>
              </a:rPr>
              <a:t>Movimientos</a:t>
            </a:r>
          </a:p>
          <a:p>
            <a:pPr marL="342900" indent="-342900">
              <a:spcBef>
                <a:spcPct val="50000"/>
              </a:spcBef>
              <a:buClrTx/>
              <a:buFont typeface="Arial" panose="020B0604020202020204" pitchFamily="34" charset="0"/>
              <a:buChar char="•"/>
            </a:pPr>
            <a:r>
              <a:rPr lang="es-ES_tradnl" altLang="en-US" sz="3200" dirty="0">
                <a:solidFill>
                  <a:schemeClr val="tx1"/>
                </a:solidFill>
                <a:latin typeface="+mn-lt"/>
              </a:rPr>
              <a:t>Transportación</a:t>
            </a:r>
          </a:p>
          <a:p>
            <a:pPr marL="342900" indent="-342900">
              <a:spcBef>
                <a:spcPct val="50000"/>
              </a:spcBef>
              <a:buClrTx/>
              <a:buFont typeface="Arial" panose="020B0604020202020204" pitchFamily="34" charset="0"/>
              <a:buChar char="•"/>
            </a:pPr>
            <a:r>
              <a:rPr lang="es-ES_tradnl" altLang="en-US" sz="3200" dirty="0">
                <a:solidFill>
                  <a:schemeClr val="tx1"/>
                </a:solidFill>
                <a:latin typeface="+mn-lt"/>
              </a:rPr>
              <a:t>Espera</a:t>
            </a:r>
          </a:p>
          <a:p>
            <a:pPr marL="342900" indent="-342900">
              <a:spcBef>
                <a:spcPct val="50000"/>
              </a:spcBef>
              <a:buClrTx/>
              <a:buFont typeface="Arial" panose="020B0604020202020204" pitchFamily="34" charset="0"/>
              <a:buChar char="•"/>
            </a:pPr>
            <a:r>
              <a:rPr lang="es-ES_tradnl" altLang="en-US" sz="3200" dirty="0">
                <a:solidFill>
                  <a:schemeClr val="tx1"/>
                </a:solidFill>
                <a:latin typeface="+mn-lt"/>
              </a:rPr>
              <a:t>Defectos</a:t>
            </a:r>
          </a:p>
        </p:txBody>
      </p:sp>
    </p:spTree>
    <p:extLst>
      <p:ext uri="{BB962C8B-B14F-4D97-AF65-F5344CB8AC3E}">
        <p14:creationId xmlns:p14="http://schemas.microsoft.com/office/powerpoint/2010/main" val="399033609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Agrupar 4"/>
          <p:cNvGrpSpPr/>
          <p:nvPr/>
        </p:nvGrpSpPr>
        <p:grpSpPr>
          <a:xfrm>
            <a:off x="474944" y="150343"/>
            <a:ext cx="3203242" cy="1601622"/>
            <a:chOff x="422031" y="3784422"/>
            <a:chExt cx="3203242" cy="1601622"/>
          </a:xfrm>
        </p:grpSpPr>
        <p:sp>
          <p:nvSpPr>
            <p:cNvPr id="6"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7"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chemeClr val="tx1">
                      <a:lumMod val="65000"/>
                      <a:lumOff val="35000"/>
                    </a:schemeClr>
                  </a:solidFill>
                </a:rPr>
                <a:t>Certificación</a:t>
              </a:r>
            </a:p>
            <a:p>
              <a:pPr algn="ctr"/>
              <a:r>
                <a:rPr lang="es-MX" sz="3200" b="1" dirty="0">
                  <a:solidFill>
                    <a:schemeClr val="tx1">
                      <a:lumMod val="65000"/>
                      <a:lumOff val="35000"/>
                    </a:schemeClr>
                  </a:solidFill>
                </a:rPr>
                <a:t>OEA</a:t>
              </a:r>
            </a:p>
          </p:txBody>
        </p:sp>
      </p:grpSp>
      <p:pic>
        <p:nvPicPr>
          <p:cNvPr id="8" name="Imagen 7"/>
          <p:cNvPicPr>
            <a:picLocks noChangeAspect="1"/>
          </p:cNvPicPr>
          <p:nvPr/>
        </p:nvPicPr>
        <p:blipFill>
          <a:blip r:embed="rId2"/>
          <a:stretch>
            <a:fillRect/>
          </a:stretch>
        </p:blipFill>
        <p:spPr>
          <a:xfrm flipH="1">
            <a:off x="239765" y="1991914"/>
            <a:ext cx="4046176" cy="8047182"/>
          </a:xfrm>
          <a:prstGeom prst="rect">
            <a:avLst/>
          </a:prstGeom>
        </p:spPr>
      </p:pic>
      <p:sp>
        <p:nvSpPr>
          <p:cNvPr id="9" name="Text Box 4">
            <a:extLst>
              <a:ext uri="{FF2B5EF4-FFF2-40B4-BE49-F238E27FC236}">
                <a16:creationId xmlns:a16="http://schemas.microsoft.com/office/drawing/2014/main" id="{925FA91E-D60D-48E0-B33B-E7D77F52B32D}"/>
              </a:ext>
            </a:extLst>
          </p:cNvPr>
          <p:cNvSpPr txBox="1">
            <a:spLocks noChangeArrowheads="1"/>
          </p:cNvSpPr>
          <p:nvPr/>
        </p:nvSpPr>
        <p:spPr bwMode="auto">
          <a:xfrm>
            <a:off x="3545056" y="416585"/>
            <a:ext cx="3113936" cy="37399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buClrTx/>
            </a:pPr>
            <a:r>
              <a:rPr lang="es-ES_tradnl" altLang="en-US" sz="2800" b="1" dirty="0">
                <a:solidFill>
                  <a:schemeClr val="tx1"/>
                </a:solidFill>
                <a:latin typeface="+mn-lt"/>
              </a:rPr>
              <a:t>Beneficios</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Despacho Conjunto Trafico Aéreo (CIVA A)</a:t>
            </a:r>
          </a:p>
          <a:p>
            <a:pPr marL="342900" indent="-342900" algn="r">
              <a:spcBef>
                <a:spcPts val="600"/>
              </a:spcBef>
              <a:buFont typeface="Arial" panose="020B0604020202020204" pitchFamily="34" charset="0"/>
              <a:buChar char="•"/>
            </a:pPr>
            <a:r>
              <a:rPr lang="es-ES_tradnl" altLang="en-US" sz="2400" dirty="0">
                <a:solidFill>
                  <a:schemeClr val="tx1"/>
                </a:solidFill>
                <a:latin typeface="+mn-lt"/>
              </a:rPr>
              <a:t>V5 (CIVA AAA)</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Carriles FAST / Exprés</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Consolidación CT / F4</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RO</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Tránsitos Internos</a:t>
            </a:r>
          </a:p>
          <a:p>
            <a:pPr marL="342900" indent="-342900" algn="r">
              <a:spcBef>
                <a:spcPts val="600"/>
              </a:spcBef>
              <a:buClrTx/>
              <a:buFont typeface="Arial" panose="020B0604020202020204" pitchFamily="34" charset="0"/>
              <a:buChar char="•"/>
            </a:pPr>
            <a:r>
              <a:rPr lang="es-ES_tradnl" altLang="en-US" sz="2400" dirty="0">
                <a:solidFill>
                  <a:schemeClr val="tx1"/>
                </a:solidFill>
                <a:latin typeface="+mn-lt"/>
              </a:rPr>
              <a:t>Despacho Domicilio </a:t>
            </a:r>
            <a:r>
              <a:rPr lang="es-ES_tradnl" altLang="en-US" sz="2400" dirty="0" err="1">
                <a:solidFill>
                  <a:schemeClr val="tx1"/>
                </a:solidFill>
                <a:latin typeface="+mn-lt"/>
              </a:rPr>
              <a:t>Exportacion</a:t>
            </a:r>
            <a:endParaRPr lang="es-ES_tradnl" altLang="en-US" sz="2400" dirty="0">
              <a:solidFill>
                <a:schemeClr val="tx1"/>
              </a:solidFill>
              <a:latin typeface="+mn-lt"/>
            </a:endParaRPr>
          </a:p>
        </p:txBody>
      </p:sp>
      <p:sp>
        <p:nvSpPr>
          <p:cNvPr id="10" name="Text Box 4">
            <a:extLst>
              <a:ext uri="{FF2B5EF4-FFF2-40B4-BE49-F238E27FC236}">
                <a16:creationId xmlns:a16="http://schemas.microsoft.com/office/drawing/2014/main" id="{CB484592-C4B4-4721-A68B-96AE8958FC98}"/>
              </a:ext>
            </a:extLst>
          </p:cNvPr>
          <p:cNvSpPr txBox="1">
            <a:spLocks noChangeArrowheads="1"/>
          </p:cNvSpPr>
          <p:nvPr/>
        </p:nvSpPr>
        <p:spPr bwMode="auto">
          <a:xfrm>
            <a:off x="7936926" y="512698"/>
            <a:ext cx="3739173" cy="324486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spcBef>
                <a:spcPct val="50000"/>
              </a:spcBef>
              <a:buClrTx/>
            </a:pPr>
            <a:r>
              <a:rPr lang="es-ES_tradnl" altLang="en-US" sz="2800" b="1" dirty="0">
                <a:solidFill>
                  <a:schemeClr val="tx1"/>
                </a:solidFill>
                <a:effectLst>
                  <a:outerShdw blurRad="288925" dir="11820000" algn="tl" rotWithShape="0">
                    <a:schemeClr val="bg2">
                      <a:lumMod val="25000"/>
                      <a:alpha val="79000"/>
                    </a:schemeClr>
                  </a:outerShdw>
                </a:effectLst>
                <a:latin typeface="+mn-lt"/>
              </a:rPr>
              <a:t>Desperdicios:</a:t>
            </a:r>
          </a:p>
          <a:p>
            <a:pPr marL="342900" indent="-342900">
              <a:spcBef>
                <a:spcPct val="50000"/>
              </a:spcBef>
              <a:buClrTx/>
              <a:buFont typeface="Arial" panose="020B0604020202020204" pitchFamily="34" charset="0"/>
              <a:buChar char="•"/>
            </a:pPr>
            <a:r>
              <a:rPr lang="es-ES_tradnl" altLang="en-US" sz="2800" dirty="0">
                <a:solidFill>
                  <a:schemeClr val="tx1"/>
                </a:solidFill>
                <a:effectLst>
                  <a:outerShdw blurRad="288925" dir="11820000" algn="tl" rotWithShape="0">
                    <a:schemeClr val="bg2">
                      <a:lumMod val="25000"/>
                      <a:alpha val="79000"/>
                    </a:schemeClr>
                  </a:outerShdw>
                </a:effectLst>
                <a:latin typeface="+mn-lt"/>
              </a:rPr>
              <a:t>Movimientos</a:t>
            </a:r>
          </a:p>
          <a:p>
            <a:pPr marL="342900" indent="-342900">
              <a:spcBef>
                <a:spcPct val="50000"/>
              </a:spcBef>
              <a:buClrTx/>
              <a:buFont typeface="Arial" panose="020B0604020202020204" pitchFamily="34" charset="0"/>
              <a:buChar char="•"/>
            </a:pPr>
            <a:r>
              <a:rPr lang="es-ES_tradnl" altLang="en-US" sz="2800" dirty="0">
                <a:solidFill>
                  <a:schemeClr val="tx1"/>
                </a:solidFill>
                <a:effectLst>
                  <a:outerShdw blurRad="288925" dir="11820000" algn="tl" rotWithShape="0">
                    <a:schemeClr val="bg2">
                      <a:lumMod val="25000"/>
                      <a:alpha val="79000"/>
                    </a:schemeClr>
                  </a:outerShdw>
                </a:effectLst>
                <a:latin typeface="+mn-lt"/>
              </a:rPr>
              <a:t>Transportación</a:t>
            </a:r>
          </a:p>
          <a:p>
            <a:pPr marL="342900" indent="-342900">
              <a:spcBef>
                <a:spcPct val="50000"/>
              </a:spcBef>
              <a:buClrTx/>
              <a:buFont typeface="Arial" panose="020B0604020202020204" pitchFamily="34" charset="0"/>
              <a:buChar char="•"/>
            </a:pPr>
            <a:r>
              <a:rPr lang="es-ES_tradnl" altLang="en-US" sz="2800" dirty="0">
                <a:solidFill>
                  <a:schemeClr val="tx1"/>
                </a:solidFill>
                <a:effectLst>
                  <a:outerShdw blurRad="288925" dir="11820000" algn="tl" rotWithShape="0">
                    <a:schemeClr val="bg2">
                      <a:lumMod val="25000"/>
                      <a:alpha val="79000"/>
                    </a:schemeClr>
                  </a:outerShdw>
                </a:effectLst>
                <a:latin typeface="+mn-lt"/>
              </a:rPr>
              <a:t>Espera</a:t>
            </a:r>
          </a:p>
          <a:p>
            <a:pPr marL="342900" indent="-342900">
              <a:spcBef>
                <a:spcPct val="50000"/>
              </a:spcBef>
              <a:buClrTx/>
              <a:buFont typeface="Arial" panose="020B0604020202020204" pitchFamily="34" charset="0"/>
              <a:buChar char="•"/>
            </a:pPr>
            <a:r>
              <a:rPr lang="es-ES_tradnl" altLang="en-US" sz="2800" dirty="0">
                <a:solidFill>
                  <a:schemeClr val="tx1"/>
                </a:solidFill>
                <a:effectLst>
                  <a:outerShdw blurRad="288925" dir="11820000" algn="tl" rotWithShape="0">
                    <a:schemeClr val="bg2">
                      <a:lumMod val="25000"/>
                      <a:alpha val="79000"/>
                    </a:schemeClr>
                  </a:outerShdw>
                </a:effectLst>
                <a:latin typeface="+mn-lt"/>
              </a:rPr>
              <a:t>Defectos</a:t>
            </a:r>
          </a:p>
          <a:p>
            <a:pPr marL="342900" indent="-342900">
              <a:spcBef>
                <a:spcPct val="50000"/>
              </a:spcBef>
              <a:buClrTx/>
              <a:buFont typeface="Arial" panose="020B0604020202020204" pitchFamily="34" charset="0"/>
              <a:buChar char="•"/>
            </a:pPr>
            <a:r>
              <a:rPr lang="es-ES_tradnl" altLang="en-US" sz="2800" dirty="0">
                <a:solidFill>
                  <a:schemeClr val="tx1"/>
                </a:solidFill>
                <a:effectLst>
                  <a:outerShdw blurRad="288925" dir="11820000" algn="tl" rotWithShape="0">
                    <a:schemeClr val="bg2">
                      <a:lumMod val="25000"/>
                      <a:alpha val="79000"/>
                    </a:schemeClr>
                  </a:outerShdw>
                </a:effectLst>
                <a:latin typeface="+mn-lt"/>
              </a:rPr>
              <a:t>Sobre Procesamiento</a:t>
            </a:r>
          </a:p>
        </p:txBody>
      </p:sp>
      <p:sp>
        <p:nvSpPr>
          <p:cNvPr id="11" name="Arrow: Right 21">
            <a:extLst>
              <a:ext uri="{FF2B5EF4-FFF2-40B4-BE49-F238E27FC236}">
                <a16:creationId xmlns:a16="http://schemas.microsoft.com/office/drawing/2014/main" id="{4EA170D7-2C76-4973-AED0-B9903154FB50}"/>
              </a:ext>
            </a:extLst>
          </p:cNvPr>
          <p:cNvSpPr/>
          <p:nvPr/>
        </p:nvSpPr>
        <p:spPr>
          <a:xfrm>
            <a:off x="6813014" y="1841326"/>
            <a:ext cx="942685" cy="738553"/>
          </a:xfrm>
          <a:prstGeom prst="rightArrow">
            <a:avLst/>
          </a:prstGeom>
          <a:solidFill>
            <a:srgbClr val="54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241368421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Agrupar 4"/>
          <p:cNvGrpSpPr/>
          <p:nvPr/>
        </p:nvGrpSpPr>
        <p:grpSpPr>
          <a:xfrm>
            <a:off x="474944" y="150343"/>
            <a:ext cx="3203242" cy="1601622"/>
            <a:chOff x="422031" y="3784422"/>
            <a:chExt cx="3203242" cy="1601622"/>
          </a:xfrm>
        </p:grpSpPr>
        <p:sp>
          <p:nvSpPr>
            <p:cNvPr id="6"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7"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chemeClr val="tx1">
                      <a:lumMod val="65000"/>
                      <a:lumOff val="35000"/>
                    </a:schemeClr>
                  </a:solidFill>
                </a:rPr>
                <a:t>Certificación</a:t>
              </a:r>
            </a:p>
            <a:p>
              <a:pPr algn="ctr"/>
              <a:r>
                <a:rPr lang="es-MX" sz="3200" b="1" dirty="0">
                  <a:solidFill>
                    <a:schemeClr val="tx1">
                      <a:lumMod val="65000"/>
                      <a:lumOff val="35000"/>
                    </a:schemeClr>
                  </a:solidFill>
                </a:rPr>
                <a:t>OEA Y CIVA</a:t>
              </a:r>
            </a:p>
          </p:txBody>
        </p:sp>
      </p:grpSp>
      <p:pic>
        <p:nvPicPr>
          <p:cNvPr id="8" name="Imagen 7"/>
          <p:cNvPicPr>
            <a:picLocks noChangeAspect="1"/>
          </p:cNvPicPr>
          <p:nvPr/>
        </p:nvPicPr>
        <p:blipFill>
          <a:blip r:embed="rId2"/>
          <a:stretch>
            <a:fillRect/>
          </a:stretch>
        </p:blipFill>
        <p:spPr>
          <a:xfrm flipH="1">
            <a:off x="239765" y="1991914"/>
            <a:ext cx="4046176" cy="8047182"/>
          </a:xfrm>
          <a:prstGeom prst="rect">
            <a:avLst/>
          </a:prstGeom>
        </p:spPr>
      </p:pic>
      <p:sp>
        <p:nvSpPr>
          <p:cNvPr id="11" name="Arrow: Right 21">
            <a:extLst>
              <a:ext uri="{FF2B5EF4-FFF2-40B4-BE49-F238E27FC236}">
                <a16:creationId xmlns:a16="http://schemas.microsoft.com/office/drawing/2014/main" id="{4EA170D7-2C76-4973-AED0-B9903154FB50}"/>
              </a:ext>
            </a:extLst>
          </p:cNvPr>
          <p:cNvSpPr/>
          <p:nvPr/>
        </p:nvSpPr>
        <p:spPr>
          <a:xfrm>
            <a:off x="6813014" y="1841326"/>
            <a:ext cx="942685" cy="738553"/>
          </a:xfrm>
          <a:prstGeom prst="rightArrow">
            <a:avLst/>
          </a:prstGeom>
          <a:solidFill>
            <a:srgbClr val="54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Text Box 4">
            <a:extLst>
              <a:ext uri="{FF2B5EF4-FFF2-40B4-BE49-F238E27FC236}">
                <a16:creationId xmlns:a16="http://schemas.microsoft.com/office/drawing/2014/main" id="{925FA91E-D60D-48E0-B33B-E7D77F52B32D}"/>
              </a:ext>
            </a:extLst>
          </p:cNvPr>
          <p:cNvSpPr txBox="1">
            <a:spLocks noChangeArrowheads="1"/>
          </p:cNvSpPr>
          <p:nvPr/>
        </p:nvSpPr>
        <p:spPr bwMode="auto">
          <a:xfrm>
            <a:off x="2786739" y="628279"/>
            <a:ext cx="3872248" cy="37399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buClrTx/>
            </a:pPr>
            <a:r>
              <a:rPr lang="es-ES_tradnl" altLang="en-US" sz="3200" b="1" dirty="0">
                <a:solidFill>
                  <a:schemeClr val="tx1"/>
                </a:solidFill>
                <a:latin typeface="+mn-lt"/>
              </a:rPr>
              <a:t>Beneficios</a:t>
            </a:r>
          </a:p>
          <a:p>
            <a:pPr marL="342900" indent="-342900" algn="r">
              <a:spcBef>
                <a:spcPct val="50000"/>
              </a:spcBef>
              <a:buClrTx/>
              <a:buFont typeface="Arial" panose="020B0604020202020204" pitchFamily="34" charset="0"/>
              <a:buChar char="•"/>
            </a:pPr>
            <a:r>
              <a:rPr lang="es-ES_tradnl" altLang="en-US" sz="2800" dirty="0">
                <a:solidFill>
                  <a:schemeClr val="tx1"/>
                </a:solidFill>
                <a:latin typeface="+mn-lt"/>
              </a:rPr>
              <a:t>Consolidación de Embarques (OEA-CIVA)</a:t>
            </a:r>
          </a:p>
          <a:p>
            <a:pPr marL="342900" indent="-342900" algn="r">
              <a:spcBef>
                <a:spcPct val="50000"/>
              </a:spcBef>
              <a:buClrTx/>
              <a:buFont typeface="Arial" panose="020B0604020202020204" pitchFamily="34" charset="0"/>
              <a:buChar char="•"/>
            </a:pPr>
            <a:r>
              <a:rPr lang="es-ES_tradnl" altLang="en-US" sz="2800" dirty="0">
                <a:solidFill>
                  <a:schemeClr val="tx1"/>
                </a:solidFill>
                <a:latin typeface="+mn-lt"/>
              </a:rPr>
              <a:t>Aviso Electrónico y Pedimentos Consolidados (OEA-CIVA AAA)</a:t>
            </a:r>
          </a:p>
        </p:txBody>
      </p:sp>
      <p:sp>
        <p:nvSpPr>
          <p:cNvPr id="13" name="Text Box 4">
            <a:extLst>
              <a:ext uri="{FF2B5EF4-FFF2-40B4-BE49-F238E27FC236}">
                <a16:creationId xmlns:a16="http://schemas.microsoft.com/office/drawing/2014/main" id="{CB484592-C4B4-4721-A68B-96AE8958FC98}"/>
              </a:ext>
            </a:extLst>
          </p:cNvPr>
          <p:cNvSpPr txBox="1">
            <a:spLocks noChangeArrowheads="1"/>
          </p:cNvSpPr>
          <p:nvPr/>
        </p:nvSpPr>
        <p:spPr bwMode="auto">
          <a:xfrm>
            <a:off x="7935994" y="618546"/>
            <a:ext cx="4256006" cy="3562408"/>
          </a:xfrm>
          <a:prstGeom prst="rect">
            <a:avLst/>
          </a:prstGeom>
          <a:noFill/>
          <a:ln>
            <a:noFill/>
          </a:ln>
          <a:effectLst>
            <a:outerShdw dist="35921" dir="12420000" algn="ctr" rotWithShape="0">
              <a:schemeClr val="bg2">
                <a:lumMod val="50000"/>
                <a:alpha val="43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spcBef>
                <a:spcPct val="50000"/>
              </a:spcBef>
              <a:buClrTx/>
            </a:pPr>
            <a:r>
              <a:rPr lang="es-ES_tradnl" altLang="en-US" sz="2800" b="1" dirty="0">
                <a:solidFill>
                  <a:schemeClr val="tx1"/>
                </a:solidFill>
                <a:latin typeface="+mn-lt"/>
              </a:rPr>
              <a:t>Desperdicios:</a:t>
            </a:r>
          </a:p>
          <a:p>
            <a:pPr marL="342900" indent="-342900">
              <a:spcBef>
                <a:spcPct val="50000"/>
              </a:spcBef>
              <a:buClrTx/>
              <a:buFont typeface="Arial" panose="020B0604020202020204" pitchFamily="34" charset="0"/>
              <a:buChar char="•"/>
            </a:pPr>
            <a:r>
              <a:rPr lang="es-ES_tradnl" altLang="en-US" sz="2800" dirty="0">
                <a:solidFill>
                  <a:schemeClr val="tx1"/>
                </a:solidFill>
                <a:latin typeface="+mn-lt"/>
              </a:rPr>
              <a:t>Movimientos</a:t>
            </a:r>
          </a:p>
          <a:p>
            <a:pPr marL="342900" indent="-342900">
              <a:spcBef>
                <a:spcPct val="50000"/>
              </a:spcBef>
              <a:buClrTx/>
              <a:buFont typeface="Arial" panose="020B0604020202020204" pitchFamily="34" charset="0"/>
              <a:buChar char="•"/>
            </a:pPr>
            <a:r>
              <a:rPr lang="es-ES_tradnl" altLang="en-US" sz="2800" dirty="0">
                <a:solidFill>
                  <a:schemeClr val="tx1"/>
                </a:solidFill>
                <a:latin typeface="+mn-lt"/>
              </a:rPr>
              <a:t>Transportación</a:t>
            </a:r>
          </a:p>
          <a:p>
            <a:pPr marL="342900" indent="-342900">
              <a:spcBef>
                <a:spcPct val="50000"/>
              </a:spcBef>
              <a:buClrTx/>
              <a:buFont typeface="Arial" panose="020B0604020202020204" pitchFamily="34" charset="0"/>
              <a:buChar char="•"/>
            </a:pPr>
            <a:r>
              <a:rPr lang="es-ES_tradnl" altLang="en-US" sz="2800" dirty="0">
                <a:solidFill>
                  <a:schemeClr val="tx1"/>
                </a:solidFill>
                <a:latin typeface="+mn-lt"/>
              </a:rPr>
              <a:t>Espera</a:t>
            </a:r>
          </a:p>
          <a:p>
            <a:pPr marL="342900" indent="-342900">
              <a:spcBef>
                <a:spcPct val="50000"/>
              </a:spcBef>
              <a:buClrTx/>
              <a:buFont typeface="Arial" panose="020B0604020202020204" pitchFamily="34" charset="0"/>
              <a:buChar char="•"/>
            </a:pPr>
            <a:r>
              <a:rPr lang="es-ES_tradnl" altLang="en-US" sz="2800" dirty="0">
                <a:solidFill>
                  <a:schemeClr val="tx1"/>
                </a:solidFill>
                <a:latin typeface="+mn-lt"/>
              </a:rPr>
              <a:t>Defectos</a:t>
            </a:r>
          </a:p>
          <a:p>
            <a:pPr marL="342900" indent="-342900">
              <a:spcBef>
                <a:spcPct val="50000"/>
              </a:spcBef>
              <a:buClrTx/>
              <a:buFont typeface="Arial" panose="020B0604020202020204" pitchFamily="34" charset="0"/>
              <a:buChar char="•"/>
            </a:pPr>
            <a:r>
              <a:rPr lang="es-ES_tradnl" altLang="en-US" sz="2800" dirty="0">
                <a:solidFill>
                  <a:schemeClr val="tx1"/>
                </a:solidFill>
                <a:latin typeface="+mn-lt"/>
              </a:rPr>
              <a:t>Sobre Procesamiento</a:t>
            </a:r>
          </a:p>
        </p:txBody>
      </p:sp>
    </p:spTree>
    <p:extLst>
      <p:ext uri="{BB962C8B-B14F-4D97-AF65-F5344CB8AC3E}">
        <p14:creationId xmlns:p14="http://schemas.microsoft.com/office/powerpoint/2010/main" val="358932231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Agrupar 4"/>
          <p:cNvGrpSpPr/>
          <p:nvPr/>
        </p:nvGrpSpPr>
        <p:grpSpPr>
          <a:xfrm>
            <a:off x="474944" y="150343"/>
            <a:ext cx="3203242" cy="1601622"/>
            <a:chOff x="422031" y="3784422"/>
            <a:chExt cx="3203242" cy="1601622"/>
          </a:xfrm>
        </p:grpSpPr>
        <p:sp>
          <p:nvSpPr>
            <p:cNvPr id="6"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s-MX"/>
            </a:p>
          </p:txBody>
        </p:sp>
        <p:sp>
          <p:nvSpPr>
            <p:cNvPr id="7" name="TextBox 3">
              <a:extLst>
                <a:ext uri="{FF2B5EF4-FFF2-40B4-BE49-F238E27FC236}">
                  <a16:creationId xmlns:a16="http://schemas.microsoft.com/office/drawing/2014/main" id="{3BB12B8B-9FB1-4154-BCEB-5A7079D83339}"/>
                </a:ext>
              </a:extLst>
            </p:cNvPr>
            <p:cNvSpPr txBox="1"/>
            <p:nvPr/>
          </p:nvSpPr>
          <p:spPr>
            <a:xfrm>
              <a:off x="550735" y="4326195"/>
              <a:ext cx="2952007" cy="584776"/>
            </a:xfrm>
            <a:prstGeom prst="rect">
              <a:avLst/>
            </a:prstGeom>
            <a:noFill/>
          </p:spPr>
          <p:txBody>
            <a:bodyPr wrap="square" rtlCol="0">
              <a:spAutoFit/>
            </a:bodyPr>
            <a:lstStyle/>
            <a:p>
              <a:pPr algn="ctr"/>
              <a:r>
                <a:rPr lang="es-MX" sz="3200" b="1" dirty="0">
                  <a:solidFill>
                    <a:srgbClr val="595959"/>
                  </a:solidFill>
                </a:rPr>
                <a:t>SECIIT</a:t>
              </a:r>
            </a:p>
          </p:txBody>
        </p:sp>
      </p:grpSp>
      <p:pic>
        <p:nvPicPr>
          <p:cNvPr id="8" name="Imagen 7"/>
          <p:cNvPicPr>
            <a:picLocks noChangeAspect="1"/>
          </p:cNvPicPr>
          <p:nvPr/>
        </p:nvPicPr>
        <p:blipFill>
          <a:blip r:embed="rId2"/>
          <a:stretch>
            <a:fillRect/>
          </a:stretch>
        </p:blipFill>
        <p:spPr>
          <a:xfrm flipH="1">
            <a:off x="239765" y="1991914"/>
            <a:ext cx="4046176" cy="8047182"/>
          </a:xfrm>
          <a:prstGeom prst="rect">
            <a:avLst/>
          </a:prstGeom>
        </p:spPr>
      </p:pic>
      <p:sp>
        <p:nvSpPr>
          <p:cNvPr id="9" name="Text Box 4">
            <a:extLst>
              <a:ext uri="{FF2B5EF4-FFF2-40B4-BE49-F238E27FC236}">
                <a16:creationId xmlns:a16="http://schemas.microsoft.com/office/drawing/2014/main" id="{AB1FBF2E-AB16-4C8F-BA68-D4AE1E9648BF}"/>
              </a:ext>
            </a:extLst>
          </p:cNvPr>
          <p:cNvSpPr txBox="1">
            <a:spLocks noChangeArrowheads="1"/>
          </p:cNvSpPr>
          <p:nvPr/>
        </p:nvSpPr>
        <p:spPr bwMode="auto">
          <a:xfrm>
            <a:off x="2980650" y="789384"/>
            <a:ext cx="3113936" cy="37399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buClrTx/>
            </a:pPr>
            <a:r>
              <a:rPr lang="es-ES_tradnl" altLang="en-US" sz="3200" b="1" dirty="0">
                <a:solidFill>
                  <a:schemeClr val="tx1"/>
                </a:solidFill>
                <a:latin typeface="+mn-lt"/>
              </a:rPr>
              <a:t>Beneficios</a:t>
            </a:r>
          </a:p>
          <a:p>
            <a:pPr marL="342900" indent="-342900" algn="r">
              <a:spcBef>
                <a:spcPct val="50000"/>
              </a:spcBef>
              <a:buClrTx/>
              <a:buFont typeface="Arial" panose="020B0604020202020204" pitchFamily="34" charset="0"/>
              <a:buChar char="•"/>
            </a:pPr>
            <a:r>
              <a:rPr lang="es-ES_tradnl" altLang="en-US" sz="2800" dirty="0">
                <a:solidFill>
                  <a:schemeClr val="tx1"/>
                </a:solidFill>
                <a:latin typeface="+mn-lt"/>
              </a:rPr>
              <a:t>Aviso Electrónico y Pedimentos Consolidados</a:t>
            </a:r>
          </a:p>
          <a:p>
            <a:pPr marL="342900" indent="-342900" algn="r">
              <a:spcBef>
                <a:spcPct val="50000"/>
              </a:spcBef>
              <a:buClrTx/>
              <a:buFont typeface="Arial" panose="020B0604020202020204" pitchFamily="34" charset="0"/>
              <a:buChar char="•"/>
            </a:pPr>
            <a:r>
              <a:rPr lang="es-ES_tradnl" altLang="en-US" sz="2800" dirty="0">
                <a:solidFill>
                  <a:schemeClr val="tx1"/>
                </a:solidFill>
                <a:latin typeface="+mn-lt"/>
              </a:rPr>
              <a:t>Impresión Simplificada del Pedimento </a:t>
            </a:r>
          </a:p>
        </p:txBody>
      </p:sp>
      <p:sp>
        <p:nvSpPr>
          <p:cNvPr id="10" name="Text Box 4">
            <a:extLst>
              <a:ext uri="{FF2B5EF4-FFF2-40B4-BE49-F238E27FC236}">
                <a16:creationId xmlns:a16="http://schemas.microsoft.com/office/drawing/2014/main" id="{40A53061-EC82-4FB7-A70A-011CBDB62289}"/>
              </a:ext>
            </a:extLst>
          </p:cNvPr>
          <p:cNvSpPr txBox="1">
            <a:spLocks noChangeArrowheads="1"/>
          </p:cNvSpPr>
          <p:nvPr/>
        </p:nvSpPr>
        <p:spPr bwMode="auto">
          <a:xfrm>
            <a:off x="7280187" y="458670"/>
            <a:ext cx="4501737" cy="42515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nSpc>
                <a:spcPct val="90000"/>
              </a:lnSpc>
              <a:spcBef>
                <a:spcPct val="50000"/>
              </a:spcBef>
              <a:buClrTx/>
            </a:pPr>
            <a:r>
              <a:rPr lang="es-ES_tradnl" altLang="en-US" sz="3200" b="1" dirty="0">
                <a:solidFill>
                  <a:schemeClr val="tx1"/>
                </a:solidFill>
                <a:effectLst>
                  <a:outerShdw blurRad="152400" dist="38100" dir="13920000" algn="tl" rotWithShape="0">
                    <a:schemeClr val="tx2">
                      <a:lumMod val="75000"/>
                      <a:alpha val="74000"/>
                    </a:schemeClr>
                  </a:outerShdw>
                </a:effectLst>
                <a:latin typeface="+mn-lt"/>
              </a:rPr>
              <a:t>Desperdicios:</a:t>
            </a:r>
          </a:p>
          <a:p>
            <a:pPr marL="342900" indent="-342900">
              <a:lnSpc>
                <a:spcPct val="90000"/>
              </a:lnSpc>
              <a:spcBef>
                <a:spcPct val="50000"/>
              </a:spcBef>
              <a:buClrTx/>
              <a:buFont typeface="Arial" panose="020B0604020202020204" pitchFamily="34" charset="0"/>
              <a:buChar char="•"/>
            </a:pPr>
            <a:r>
              <a:rPr lang="es-ES_tradnl" altLang="en-US" sz="3200" dirty="0">
                <a:solidFill>
                  <a:schemeClr val="tx1"/>
                </a:solidFill>
                <a:effectLst>
                  <a:outerShdw blurRad="152400" dist="38100" dir="13920000" algn="tl" rotWithShape="0">
                    <a:schemeClr val="tx2">
                      <a:lumMod val="75000"/>
                      <a:alpha val="74000"/>
                    </a:schemeClr>
                  </a:outerShdw>
                </a:effectLst>
                <a:latin typeface="+mn-lt"/>
              </a:rPr>
              <a:t>Movimientos</a:t>
            </a:r>
          </a:p>
          <a:p>
            <a:pPr marL="342900" indent="-342900">
              <a:lnSpc>
                <a:spcPct val="90000"/>
              </a:lnSpc>
              <a:spcBef>
                <a:spcPct val="50000"/>
              </a:spcBef>
              <a:buClrTx/>
              <a:buFont typeface="Arial" panose="020B0604020202020204" pitchFamily="34" charset="0"/>
              <a:buChar char="•"/>
            </a:pPr>
            <a:r>
              <a:rPr lang="es-ES_tradnl" altLang="en-US" sz="3200" dirty="0">
                <a:solidFill>
                  <a:schemeClr val="tx1"/>
                </a:solidFill>
                <a:effectLst>
                  <a:outerShdw blurRad="152400" dist="38100" dir="13920000" algn="tl" rotWithShape="0">
                    <a:schemeClr val="tx2">
                      <a:lumMod val="75000"/>
                      <a:alpha val="74000"/>
                    </a:schemeClr>
                  </a:outerShdw>
                </a:effectLst>
                <a:latin typeface="+mn-lt"/>
              </a:rPr>
              <a:t>Transportación</a:t>
            </a:r>
          </a:p>
          <a:p>
            <a:pPr marL="342900" indent="-342900">
              <a:lnSpc>
                <a:spcPct val="90000"/>
              </a:lnSpc>
              <a:spcBef>
                <a:spcPct val="50000"/>
              </a:spcBef>
              <a:buClrTx/>
              <a:buFont typeface="Arial" panose="020B0604020202020204" pitchFamily="34" charset="0"/>
              <a:buChar char="•"/>
            </a:pPr>
            <a:r>
              <a:rPr lang="es-ES_tradnl" altLang="en-US" sz="3200" dirty="0">
                <a:solidFill>
                  <a:schemeClr val="tx1"/>
                </a:solidFill>
                <a:effectLst>
                  <a:outerShdw blurRad="152400" dist="38100" dir="13920000" algn="tl" rotWithShape="0">
                    <a:schemeClr val="tx2">
                      <a:lumMod val="75000"/>
                      <a:alpha val="74000"/>
                    </a:schemeClr>
                  </a:outerShdw>
                </a:effectLst>
                <a:latin typeface="+mn-lt"/>
              </a:rPr>
              <a:t>Espera</a:t>
            </a:r>
          </a:p>
          <a:p>
            <a:pPr marL="342900" indent="-342900">
              <a:lnSpc>
                <a:spcPct val="90000"/>
              </a:lnSpc>
              <a:spcBef>
                <a:spcPct val="50000"/>
              </a:spcBef>
              <a:buClrTx/>
              <a:buFont typeface="Arial" panose="020B0604020202020204" pitchFamily="34" charset="0"/>
              <a:buChar char="•"/>
            </a:pPr>
            <a:r>
              <a:rPr lang="es-ES_tradnl" altLang="en-US" sz="3200" dirty="0">
                <a:solidFill>
                  <a:schemeClr val="tx1"/>
                </a:solidFill>
                <a:effectLst>
                  <a:outerShdw blurRad="152400" dist="38100" dir="13920000" algn="tl" rotWithShape="0">
                    <a:schemeClr val="tx2">
                      <a:lumMod val="75000"/>
                      <a:alpha val="74000"/>
                    </a:schemeClr>
                  </a:outerShdw>
                </a:effectLst>
                <a:latin typeface="+mn-lt"/>
              </a:rPr>
              <a:t>Defectos</a:t>
            </a:r>
          </a:p>
          <a:p>
            <a:pPr marL="342900" indent="-342900">
              <a:lnSpc>
                <a:spcPct val="90000"/>
              </a:lnSpc>
              <a:spcBef>
                <a:spcPct val="50000"/>
              </a:spcBef>
              <a:buClrTx/>
              <a:buFont typeface="Arial" panose="020B0604020202020204" pitchFamily="34" charset="0"/>
              <a:buChar char="•"/>
            </a:pPr>
            <a:r>
              <a:rPr lang="es-ES_tradnl" altLang="en-US" sz="3200" dirty="0">
                <a:solidFill>
                  <a:schemeClr val="tx1"/>
                </a:solidFill>
                <a:effectLst>
                  <a:outerShdw blurRad="152400" dist="38100" dir="13920000" algn="tl" rotWithShape="0">
                    <a:schemeClr val="tx2">
                      <a:lumMod val="75000"/>
                      <a:alpha val="74000"/>
                    </a:schemeClr>
                  </a:outerShdw>
                </a:effectLst>
                <a:latin typeface="+mn-lt"/>
              </a:rPr>
              <a:t>Sobre Procesamiento</a:t>
            </a:r>
          </a:p>
        </p:txBody>
      </p:sp>
      <p:sp>
        <p:nvSpPr>
          <p:cNvPr id="12" name="Arrow: Right 21">
            <a:extLst>
              <a:ext uri="{FF2B5EF4-FFF2-40B4-BE49-F238E27FC236}">
                <a16:creationId xmlns:a16="http://schemas.microsoft.com/office/drawing/2014/main" id="{4EA170D7-2C76-4973-AED0-B9903154FB50}"/>
              </a:ext>
            </a:extLst>
          </p:cNvPr>
          <p:cNvSpPr/>
          <p:nvPr/>
        </p:nvSpPr>
        <p:spPr>
          <a:xfrm>
            <a:off x="6230972" y="2370561"/>
            <a:ext cx="942685" cy="738553"/>
          </a:xfrm>
          <a:prstGeom prst="rightArrow">
            <a:avLst/>
          </a:prstGeom>
          <a:solidFill>
            <a:srgbClr val="54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57335679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Agrupar 4"/>
          <p:cNvGrpSpPr/>
          <p:nvPr/>
        </p:nvGrpSpPr>
        <p:grpSpPr>
          <a:xfrm>
            <a:off x="474944" y="150343"/>
            <a:ext cx="3203242" cy="1601622"/>
            <a:chOff x="422031" y="3784422"/>
            <a:chExt cx="3203242" cy="1601622"/>
          </a:xfrm>
        </p:grpSpPr>
        <p:sp>
          <p:nvSpPr>
            <p:cNvPr id="6" name="Cloud 1">
              <a:extLst>
                <a:ext uri="{FF2B5EF4-FFF2-40B4-BE49-F238E27FC236}">
                  <a16:creationId xmlns:a16="http://schemas.microsoft.com/office/drawing/2014/main" id="{50A5EC17-2392-442A-9BFC-36921EDCD6BD}"/>
                </a:ext>
              </a:extLst>
            </p:cNvPr>
            <p:cNvSpPr/>
            <p:nvPr/>
          </p:nvSpPr>
          <p:spPr>
            <a:xfrm>
              <a:off x="422031" y="3784422"/>
              <a:ext cx="3203242" cy="1601622"/>
            </a:xfrm>
            <a:prstGeom prst="cloud">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s-MX"/>
            </a:p>
          </p:txBody>
        </p:sp>
        <p:sp>
          <p:nvSpPr>
            <p:cNvPr id="7" name="TextBox 3">
              <a:extLst>
                <a:ext uri="{FF2B5EF4-FFF2-40B4-BE49-F238E27FC236}">
                  <a16:creationId xmlns:a16="http://schemas.microsoft.com/office/drawing/2014/main" id="{3BB12B8B-9FB1-4154-BCEB-5A7079D83339}"/>
                </a:ext>
              </a:extLst>
            </p:cNvPr>
            <p:cNvSpPr txBox="1"/>
            <p:nvPr/>
          </p:nvSpPr>
          <p:spPr>
            <a:xfrm>
              <a:off x="515460" y="4026296"/>
              <a:ext cx="2952007" cy="1077218"/>
            </a:xfrm>
            <a:prstGeom prst="rect">
              <a:avLst/>
            </a:prstGeom>
            <a:noFill/>
          </p:spPr>
          <p:txBody>
            <a:bodyPr wrap="square" rtlCol="0">
              <a:spAutoFit/>
            </a:bodyPr>
            <a:lstStyle/>
            <a:p>
              <a:pPr algn="ctr"/>
              <a:r>
                <a:rPr lang="es-MX" sz="3200" b="1" dirty="0">
                  <a:solidFill>
                    <a:schemeClr val="tx1">
                      <a:lumMod val="65000"/>
                      <a:lumOff val="35000"/>
                    </a:schemeClr>
                  </a:solidFill>
                </a:rPr>
                <a:t>Despacho</a:t>
              </a:r>
            </a:p>
            <a:p>
              <a:pPr algn="ctr"/>
              <a:r>
                <a:rPr lang="es-MX" sz="3200" b="1" dirty="0">
                  <a:solidFill>
                    <a:schemeClr val="tx1">
                      <a:lumMod val="65000"/>
                      <a:lumOff val="35000"/>
                    </a:schemeClr>
                  </a:solidFill>
                </a:rPr>
                <a:t>directo</a:t>
              </a:r>
            </a:p>
          </p:txBody>
        </p:sp>
      </p:grpSp>
      <p:pic>
        <p:nvPicPr>
          <p:cNvPr id="8" name="Imagen 7"/>
          <p:cNvPicPr>
            <a:picLocks noChangeAspect="1"/>
          </p:cNvPicPr>
          <p:nvPr/>
        </p:nvPicPr>
        <p:blipFill>
          <a:blip r:embed="rId2"/>
          <a:stretch>
            <a:fillRect/>
          </a:stretch>
        </p:blipFill>
        <p:spPr>
          <a:xfrm flipH="1">
            <a:off x="239765" y="1991914"/>
            <a:ext cx="4046176" cy="8047182"/>
          </a:xfrm>
          <a:prstGeom prst="rect">
            <a:avLst/>
          </a:prstGeom>
        </p:spPr>
      </p:pic>
      <p:sp>
        <p:nvSpPr>
          <p:cNvPr id="11" name="Arrow: Right 21">
            <a:extLst>
              <a:ext uri="{FF2B5EF4-FFF2-40B4-BE49-F238E27FC236}">
                <a16:creationId xmlns:a16="http://schemas.microsoft.com/office/drawing/2014/main" id="{4EA170D7-2C76-4973-AED0-B9903154FB50}"/>
              </a:ext>
            </a:extLst>
          </p:cNvPr>
          <p:cNvSpPr/>
          <p:nvPr/>
        </p:nvSpPr>
        <p:spPr>
          <a:xfrm>
            <a:off x="6813014" y="1841326"/>
            <a:ext cx="942685" cy="738553"/>
          </a:xfrm>
          <a:prstGeom prst="rightArrow">
            <a:avLst/>
          </a:prstGeom>
          <a:solidFill>
            <a:srgbClr val="54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Text Box 4">
            <a:extLst>
              <a:ext uri="{FF2B5EF4-FFF2-40B4-BE49-F238E27FC236}">
                <a16:creationId xmlns:a16="http://schemas.microsoft.com/office/drawing/2014/main" id="{22FF92AC-CB28-4856-BBAC-1E97F7F118B6}"/>
              </a:ext>
            </a:extLst>
          </p:cNvPr>
          <p:cNvSpPr txBox="1">
            <a:spLocks noChangeArrowheads="1"/>
          </p:cNvSpPr>
          <p:nvPr/>
        </p:nvSpPr>
        <p:spPr bwMode="auto">
          <a:xfrm>
            <a:off x="3245318" y="716537"/>
            <a:ext cx="3438910" cy="373998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buClrTx/>
            </a:pPr>
            <a:r>
              <a:rPr lang="es-ES_tradnl" altLang="en-US" sz="3600" b="1" dirty="0">
                <a:solidFill>
                  <a:schemeClr val="tx1"/>
                </a:solidFill>
                <a:latin typeface="+mn-lt"/>
              </a:rPr>
              <a:t>Beneficios</a:t>
            </a:r>
          </a:p>
          <a:p>
            <a:pPr marL="342900" indent="-342900" algn="r">
              <a:spcBef>
                <a:spcPct val="50000"/>
              </a:spcBef>
              <a:buClrTx/>
              <a:buFont typeface="Arial" panose="020B0604020202020204" pitchFamily="34" charset="0"/>
              <a:buChar char="•"/>
            </a:pPr>
            <a:r>
              <a:rPr lang="es-ES_tradnl" altLang="en-US" sz="3200" dirty="0">
                <a:solidFill>
                  <a:schemeClr val="tx1"/>
                </a:solidFill>
                <a:latin typeface="+mn-lt"/>
              </a:rPr>
              <a:t>Costo Propios vs Costos Agente Aduanal</a:t>
            </a:r>
          </a:p>
        </p:txBody>
      </p:sp>
      <p:sp>
        <p:nvSpPr>
          <p:cNvPr id="13" name="Text Box 4">
            <a:extLst>
              <a:ext uri="{FF2B5EF4-FFF2-40B4-BE49-F238E27FC236}">
                <a16:creationId xmlns:a16="http://schemas.microsoft.com/office/drawing/2014/main" id="{7454C013-4678-456E-BC68-DB3C3E42A83C}"/>
              </a:ext>
            </a:extLst>
          </p:cNvPr>
          <p:cNvSpPr txBox="1">
            <a:spLocks noChangeArrowheads="1"/>
          </p:cNvSpPr>
          <p:nvPr/>
        </p:nvSpPr>
        <p:spPr bwMode="auto">
          <a:xfrm>
            <a:off x="7873566" y="807301"/>
            <a:ext cx="3943635" cy="27914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spcBef>
                <a:spcPct val="50000"/>
              </a:spcBef>
              <a:buClrTx/>
            </a:pPr>
            <a:r>
              <a:rPr lang="es-ES_tradnl" altLang="en-US" sz="3200" b="1" dirty="0">
                <a:solidFill>
                  <a:schemeClr val="tx1"/>
                </a:solidFill>
                <a:effectLst>
                  <a:outerShdw blurRad="288925" dir="11820000" algn="tl" rotWithShape="0">
                    <a:schemeClr val="bg2">
                      <a:lumMod val="25000"/>
                      <a:alpha val="79000"/>
                    </a:schemeClr>
                  </a:outerShdw>
                </a:effectLst>
                <a:latin typeface="+mn-lt"/>
              </a:rPr>
              <a:t>Desperdicios:</a:t>
            </a:r>
          </a:p>
          <a:p>
            <a:pPr marL="342900" indent="-342900">
              <a:spcBef>
                <a:spcPct val="50000"/>
              </a:spcBef>
              <a:buClrTx/>
              <a:buFont typeface="Arial" panose="020B0604020202020204" pitchFamily="34" charset="0"/>
              <a:buChar char="•"/>
            </a:pPr>
            <a:r>
              <a:rPr lang="es-ES_tradnl" altLang="en-US" sz="3200" dirty="0">
                <a:solidFill>
                  <a:schemeClr val="tx1"/>
                </a:solidFill>
                <a:effectLst>
                  <a:outerShdw blurRad="288925" dir="11820000" algn="tl" rotWithShape="0">
                    <a:schemeClr val="bg2">
                      <a:lumMod val="25000"/>
                      <a:alpha val="79000"/>
                    </a:schemeClr>
                  </a:outerShdw>
                </a:effectLst>
                <a:latin typeface="+mn-lt"/>
              </a:rPr>
              <a:t>Espera</a:t>
            </a:r>
          </a:p>
          <a:p>
            <a:pPr marL="342900" indent="-342900">
              <a:spcBef>
                <a:spcPct val="50000"/>
              </a:spcBef>
              <a:buClrTx/>
              <a:buFont typeface="Arial" panose="020B0604020202020204" pitchFamily="34" charset="0"/>
              <a:buChar char="•"/>
            </a:pPr>
            <a:r>
              <a:rPr lang="es-ES_tradnl" altLang="en-US" sz="3200" dirty="0">
                <a:solidFill>
                  <a:schemeClr val="tx1"/>
                </a:solidFill>
                <a:effectLst>
                  <a:outerShdw blurRad="288925" dir="11820000" algn="tl" rotWithShape="0">
                    <a:schemeClr val="bg2">
                      <a:lumMod val="25000"/>
                      <a:alpha val="79000"/>
                    </a:schemeClr>
                  </a:outerShdw>
                </a:effectLst>
                <a:latin typeface="+mn-lt"/>
              </a:rPr>
              <a:t>Defectos</a:t>
            </a:r>
          </a:p>
          <a:p>
            <a:pPr marL="342900" indent="-342900">
              <a:spcBef>
                <a:spcPct val="50000"/>
              </a:spcBef>
              <a:buClrTx/>
              <a:buFont typeface="Arial" panose="020B0604020202020204" pitchFamily="34" charset="0"/>
              <a:buChar char="•"/>
            </a:pPr>
            <a:r>
              <a:rPr lang="es-ES_tradnl" altLang="en-US" sz="3200" dirty="0">
                <a:solidFill>
                  <a:schemeClr val="tx1"/>
                </a:solidFill>
                <a:effectLst>
                  <a:outerShdw blurRad="288925" dir="11820000" algn="tl" rotWithShape="0">
                    <a:schemeClr val="bg2">
                      <a:lumMod val="25000"/>
                      <a:alpha val="79000"/>
                    </a:schemeClr>
                  </a:outerShdw>
                </a:effectLst>
                <a:latin typeface="+mn-lt"/>
              </a:rPr>
              <a:t>Sobre Procesamiento</a:t>
            </a:r>
          </a:p>
        </p:txBody>
      </p:sp>
    </p:spTree>
    <p:extLst>
      <p:ext uri="{BB962C8B-B14F-4D97-AF65-F5344CB8AC3E}">
        <p14:creationId xmlns:p14="http://schemas.microsoft.com/office/powerpoint/2010/main" val="142101210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64907" y="407692"/>
            <a:ext cx="6237622" cy="1069848"/>
          </a:xfrm>
        </p:spPr>
        <p:txBody>
          <a:bodyPr>
            <a:normAutofit/>
          </a:bodyPr>
          <a:lstStyle/>
          <a:p>
            <a:r>
              <a:rPr lang="es-MX" sz="5400" dirty="0"/>
              <a:t>Herramientas Lean</a:t>
            </a:r>
            <a:endParaRPr lang="es-MX" sz="5400" b="1" i="1" dirty="0"/>
          </a:p>
        </p:txBody>
      </p:sp>
      <p:pic>
        <p:nvPicPr>
          <p:cNvPr id="35" name="Picture 3" descr="EPS pie assess guide 7-08-02">
            <a:extLst>
              <a:ext uri="{FF2B5EF4-FFF2-40B4-BE49-F238E27FC236}">
                <a16:creationId xmlns:a16="http://schemas.microsoft.com/office/drawing/2014/main" id="{6A967015-4029-428F-B0E1-548F618849D5}"/>
              </a:ext>
            </a:extLst>
          </p:cNvPr>
          <p:cNvPicPr>
            <a:picLocks noChangeAspect="1" noChangeArrowheads="1"/>
          </p:cNvPicPr>
          <p:nvPr/>
        </p:nvPicPr>
        <p:blipFill>
          <a:blip r:embed="rId2">
            <a:biLevel thresh="75000"/>
            <a:extLst>
              <a:ext uri="{BEBA8EAE-BF5A-486C-A8C5-ECC9F3942E4B}">
                <a14:imgProps xmlns:a14="http://schemas.microsoft.com/office/drawing/2010/main">
                  <a14:imgLayer r:embed="rId3">
                    <a14:imgEffect>
                      <a14:colorTemperature colorTemp="11200"/>
                    </a14:imgEffect>
                    <a14:imgEffect>
                      <a14:saturation sat="400000"/>
                    </a14:imgEffect>
                  </a14:imgLayer>
                </a14:imgProps>
              </a:ext>
              <a:ext uri="{28A0092B-C50C-407E-A947-70E740481C1C}">
                <a14:useLocalDpi xmlns:a14="http://schemas.microsoft.com/office/drawing/2010/main" val="0"/>
              </a:ext>
            </a:extLst>
          </a:blip>
          <a:srcRect r="-9" b="-21"/>
          <a:stretch>
            <a:fillRect/>
          </a:stretch>
        </p:blipFill>
        <p:spPr bwMode="auto">
          <a:xfrm>
            <a:off x="6623923" y="1549101"/>
            <a:ext cx="4648200" cy="4605338"/>
          </a:xfrm>
          <a:prstGeom prst="rect">
            <a:avLst/>
          </a:prstGeom>
          <a:noFill/>
          <a:ln>
            <a:noFill/>
          </a:ln>
          <a:effectLst>
            <a:outerShdw blurRad="76200" dir="13500000" sy="23000" kx="1200000" algn="br" rotWithShape="0">
              <a:prstClr val="black">
                <a:alpha val="20000"/>
              </a:prstClr>
            </a:outerShdw>
          </a:effectLst>
          <a:scene3d>
            <a:camera prst="orthographicFront"/>
            <a:lightRig rig="threePt" dir="t"/>
          </a:scene3d>
          <a:sp3d>
            <a:bevelT/>
          </a:sp3d>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Text Box 4">
            <a:extLst>
              <a:ext uri="{FF2B5EF4-FFF2-40B4-BE49-F238E27FC236}">
                <a16:creationId xmlns:a16="http://schemas.microsoft.com/office/drawing/2014/main" id="{8A88F1C7-0672-4282-A1EE-4F2506F0379E}"/>
              </a:ext>
            </a:extLst>
          </p:cNvPr>
          <p:cNvSpPr txBox="1">
            <a:spLocks noChangeArrowheads="1"/>
          </p:cNvSpPr>
          <p:nvPr/>
        </p:nvSpPr>
        <p:spPr bwMode="auto">
          <a:xfrm>
            <a:off x="3519067" y="3546239"/>
            <a:ext cx="2986088" cy="1373222"/>
          </a:xfrm>
          <a:prstGeom prst="rect">
            <a:avLst/>
          </a:prstGeom>
          <a:noFill/>
          <a:ln>
            <a:noFill/>
          </a:ln>
          <a:effectLst>
            <a:outerShdw blurRad="50800" dist="38100" dir="8100000" algn="tr" rotWithShape="0">
              <a:schemeClr val="bg2">
                <a:lumMod val="25000"/>
                <a:alpha val="67000"/>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r">
              <a:spcBef>
                <a:spcPct val="50000"/>
              </a:spcBef>
            </a:pPr>
            <a:r>
              <a:rPr lang="es-ES_tradnl" altLang="en-US" sz="2400" dirty="0">
                <a:solidFill>
                  <a:schemeClr val="tx1"/>
                </a:solidFill>
              </a:rPr>
              <a:t>Estas son las ocho (8) herramientas clave de </a:t>
            </a:r>
            <a:r>
              <a:rPr lang="es-MX" sz="2400" b="1" i="1" dirty="0"/>
              <a:t>Lean</a:t>
            </a:r>
            <a:r>
              <a:rPr lang="es-ES_tradnl" altLang="en-US" sz="2400" dirty="0">
                <a:solidFill>
                  <a:schemeClr val="tx1"/>
                </a:solidFill>
              </a:rPr>
              <a:t> </a:t>
            </a:r>
          </a:p>
        </p:txBody>
      </p:sp>
    </p:spTree>
    <p:extLst>
      <p:ext uri="{BB962C8B-B14F-4D97-AF65-F5344CB8AC3E}">
        <p14:creationId xmlns:p14="http://schemas.microsoft.com/office/powerpoint/2010/main" val="2974722063"/>
      </p:ext>
    </p:extLst>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B7C428"/>
            </a:gs>
            <a:gs pos="74000">
              <a:srgbClr val="B7C428"/>
            </a:gs>
            <a:gs pos="83000">
              <a:srgbClr val="B7C428"/>
            </a:gs>
            <a:gs pos="100000">
              <a:schemeClr val="bg1"/>
            </a:gs>
          </a:gsLst>
          <a:lin ang="5400000" scaled="1"/>
        </a:gra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5A5D3EE-FD9F-4981-A352-7184F560CCA7}"/>
              </a:ext>
            </a:extLst>
          </p:cNvPr>
          <p:cNvSpPr/>
          <p:nvPr/>
        </p:nvSpPr>
        <p:spPr>
          <a:xfrm>
            <a:off x="550400" y="369284"/>
            <a:ext cx="11096478" cy="1477108"/>
          </a:xfrm>
          <a:prstGeom prst="rect">
            <a:avLst/>
          </a:prstGeom>
          <a:noFill/>
        </p:spPr>
        <p:txBody>
          <a:bodyPr wrap="square" lIns="91440" tIns="45720" rIns="91440" bIns="45720">
            <a:normAutofit/>
          </a:bodyPr>
          <a:lstStyle/>
          <a:p>
            <a:endParaRPr lang="es-MX" sz="8500" b="0" cap="none"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endParaRPr>
          </a:p>
        </p:txBody>
      </p:sp>
      <p:sp>
        <p:nvSpPr>
          <p:cNvPr id="2" name="Título 1"/>
          <p:cNvSpPr>
            <a:spLocks noGrp="1"/>
          </p:cNvSpPr>
          <p:nvPr>
            <p:ph type="title"/>
          </p:nvPr>
        </p:nvSpPr>
        <p:spPr>
          <a:xfrm>
            <a:off x="5397110" y="2536650"/>
            <a:ext cx="6505419" cy="1520815"/>
          </a:xfrm>
        </p:spPr>
        <p:txBody>
          <a:bodyPr>
            <a:noAutofit/>
          </a:bodyPr>
          <a:lstStyle/>
          <a:p>
            <a:r>
              <a:rPr lang="es-MX" sz="66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Value Stream Map</a:t>
            </a:r>
          </a:p>
        </p:txBody>
      </p:sp>
    </p:spTree>
    <p:extLst>
      <p:ext uri="{BB962C8B-B14F-4D97-AF65-F5344CB8AC3E}">
        <p14:creationId xmlns:p14="http://schemas.microsoft.com/office/powerpoint/2010/main" val="428135648"/>
      </p:ext>
    </p:extLst>
  </p:cSld>
  <p:clrMapOvr>
    <a:masterClrMapping/>
  </p:clrMapOvr>
  <p:transition spd="slow">
    <p:randomBar dir="ver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D93F70A-9C7F-421D-A5EC-0F722EA5D7A9}"/>
              </a:ext>
            </a:extLst>
          </p:cNvPr>
          <p:cNvSpPr>
            <a:spLocks noGrp="1"/>
          </p:cNvSpPr>
          <p:nvPr>
            <p:ph type="body" idx="1"/>
          </p:nvPr>
        </p:nvSpPr>
        <p:spPr>
          <a:xfrm>
            <a:off x="5929470" y="315168"/>
            <a:ext cx="5817180" cy="1509712"/>
          </a:xfrm>
        </p:spPr>
        <p:txBody>
          <a:bodyPr>
            <a:noAutofit/>
          </a:bodyPr>
          <a:lstStyle/>
          <a:p>
            <a:pPr marL="109728" indent="0">
              <a:buNone/>
            </a:pPr>
            <a:r>
              <a:rPr lang="es-MX" sz="3200" b="1" dirty="0"/>
              <a:t>Definicion</a:t>
            </a:r>
            <a:endParaRPr lang="es-MX" sz="3200" dirty="0"/>
          </a:p>
          <a:p>
            <a:pPr marL="109728" indent="0" algn="just">
              <a:buNone/>
            </a:pPr>
            <a:r>
              <a:rPr lang="es-MX" sz="2400" dirty="0"/>
              <a:t>Es una representación visual que ayuda a entender el flujo de un producto y de información para crear una Cadena de Valor</a:t>
            </a:r>
          </a:p>
          <a:p>
            <a:pPr marL="109728" indent="0" algn="just">
              <a:buNone/>
            </a:pPr>
            <a:endParaRPr lang="es-MX" sz="2400" dirty="0"/>
          </a:p>
        </p:txBody>
      </p:sp>
      <p:sp>
        <p:nvSpPr>
          <p:cNvPr id="3" name="Title 2"/>
          <p:cNvSpPr>
            <a:spLocks noGrp="1"/>
          </p:cNvSpPr>
          <p:nvPr>
            <p:ph type="title"/>
          </p:nvPr>
        </p:nvSpPr>
        <p:spPr>
          <a:xfrm>
            <a:off x="211651" y="0"/>
            <a:ext cx="2592730" cy="1362075"/>
          </a:xfrm>
        </p:spPr>
        <p:txBody>
          <a:bodyPr>
            <a:normAutofit/>
          </a:bodyPr>
          <a:lstStyle/>
          <a:p>
            <a:pPr algn="r"/>
            <a:r>
              <a:rPr lang="es-MX" sz="6000" b="1" i="1" dirty="0"/>
              <a:t>VSM</a:t>
            </a:r>
          </a:p>
        </p:txBody>
      </p:sp>
      <p:pic>
        <p:nvPicPr>
          <p:cNvPr id="2" name="Picture 1">
            <a:extLst>
              <a:ext uri="{FF2B5EF4-FFF2-40B4-BE49-F238E27FC236}">
                <a16:creationId xmlns:a16="http://schemas.microsoft.com/office/drawing/2014/main" id="{346F1DD7-899C-49DA-9F65-673EA07022FA}"/>
              </a:ext>
            </a:extLst>
          </p:cNvPr>
          <p:cNvPicPr>
            <a:picLocks noChangeAspect="1"/>
          </p:cNvPicPr>
          <p:nvPr/>
        </p:nvPicPr>
        <p:blipFill rotWithShape="1">
          <a:blip r:embed="rId2"/>
          <a:srcRect l="35209" t="20411" r="19022" b="23176"/>
          <a:stretch/>
        </p:blipFill>
        <p:spPr>
          <a:xfrm>
            <a:off x="6025951" y="2557969"/>
            <a:ext cx="5661884" cy="3923580"/>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46419593"/>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D93F70A-9C7F-421D-A5EC-0F722EA5D7A9}"/>
              </a:ext>
            </a:extLst>
          </p:cNvPr>
          <p:cNvSpPr>
            <a:spLocks noGrp="1"/>
          </p:cNvSpPr>
          <p:nvPr>
            <p:ph type="body" idx="1"/>
          </p:nvPr>
        </p:nvSpPr>
        <p:spPr>
          <a:xfrm>
            <a:off x="5929470" y="315168"/>
            <a:ext cx="5817180" cy="1509712"/>
          </a:xfrm>
        </p:spPr>
        <p:txBody>
          <a:bodyPr>
            <a:noAutofit/>
          </a:bodyPr>
          <a:lstStyle/>
          <a:p>
            <a:pPr marL="109728" indent="0">
              <a:buNone/>
            </a:pPr>
            <a:r>
              <a:rPr lang="es-MX" sz="3200" b="1" dirty="0"/>
              <a:t>Porque</a:t>
            </a:r>
            <a:endParaRPr lang="es-MX" sz="3200" dirty="0"/>
          </a:p>
          <a:p>
            <a:pPr marL="109728" algn="just"/>
            <a:r>
              <a:rPr lang="es-MX" sz="2400" dirty="0"/>
              <a:t>Para crear una </a:t>
            </a:r>
            <a:r>
              <a:rPr lang="es-MX" sz="2400" b="1" dirty="0">
                <a:solidFill>
                  <a:schemeClr val="bg1"/>
                </a:solidFill>
              </a:rPr>
              <a:t>visión general de eficiencia total</a:t>
            </a:r>
            <a:r>
              <a:rPr lang="es-MX" sz="2400" dirty="0"/>
              <a:t> y no únicamente las eficiencias independientes de individuos o departamentos</a:t>
            </a:r>
          </a:p>
          <a:p>
            <a:pPr marL="109728" indent="0" algn="just">
              <a:buNone/>
            </a:pPr>
            <a:endParaRPr lang="es-MX" sz="2400" dirty="0"/>
          </a:p>
          <a:p>
            <a:pPr marL="109728" algn="just"/>
            <a:r>
              <a:rPr lang="es-MX" sz="2400" dirty="0"/>
              <a:t>Como punto de partida para ayudar a </a:t>
            </a:r>
            <a:r>
              <a:rPr lang="es-MX" sz="2400" b="1" dirty="0">
                <a:solidFill>
                  <a:schemeClr val="bg1"/>
                </a:solidFill>
              </a:rPr>
              <a:t>identificar los desperdicios o las operaciones que NO agregan valor e identificar oportunidades de mejora</a:t>
            </a:r>
          </a:p>
          <a:p>
            <a:pPr marL="109728" indent="0" algn="just">
              <a:buNone/>
            </a:pPr>
            <a:endParaRPr lang="es-MX" sz="2400" dirty="0"/>
          </a:p>
          <a:p>
            <a:pPr marL="109728" algn="just"/>
            <a:r>
              <a:rPr lang="es-MX" sz="2400" dirty="0"/>
              <a:t>Para ayudar a </a:t>
            </a:r>
            <a:r>
              <a:rPr lang="es-MX" sz="2400" b="1" dirty="0">
                <a:solidFill>
                  <a:schemeClr val="bg1"/>
                </a:solidFill>
              </a:rPr>
              <a:t>desarrollar métricos</a:t>
            </a:r>
            <a:r>
              <a:rPr lang="es-MX" sz="2400" dirty="0"/>
              <a:t> para monitoreo</a:t>
            </a:r>
          </a:p>
          <a:p>
            <a:pPr marL="109728" indent="0" algn="just">
              <a:buNone/>
            </a:pPr>
            <a:endParaRPr lang="es-MX" sz="2400" dirty="0"/>
          </a:p>
          <a:p>
            <a:pPr marL="109728" algn="r"/>
            <a:r>
              <a:rPr lang="es-MX" sz="2000" dirty="0"/>
              <a:t>La velocidad solo es importante si sabes a donde vas</a:t>
            </a:r>
          </a:p>
          <a:p>
            <a:pPr marL="109728" algn="r"/>
            <a:r>
              <a:rPr lang="es-MX" sz="2000" dirty="0"/>
              <a:t>- Joel Barker</a:t>
            </a:r>
          </a:p>
          <a:p>
            <a:pPr marL="109728" indent="0" algn="just">
              <a:buNone/>
            </a:pPr>
            <a:endParaRPr lang="es-MX" sz="2400" dirty="0"/>
          </a:p>
        </p:txBody>
      </p:sp>
      <p:sp>
        <p:nvSpPr>
          <p:cNvPr id="3" name="Title 2"/>
          <p:cNvSpPr>
            <a:spLocks noGrp="1"/>
          </p:cNvSpPr>
          <p:nvPr>
            <p:ph type="title"/>
          </p:nvPr>
        </p:nvSpPr>
        <p:spPr>
          <a:xfrm>
            <a:off x="211651" y="0"/>
            <a:ext cx="2592730" cy="1362075"/>
          </a:xfrm>
        </p:spPr>
        <p:txBody>
          <a:bodyPr>
            <a:normAutofit/>
          </a:bodyPr>
          <a:lstStyle/>
          <a:p>
            <a:pPr algn="r"/>
            <a:r>
              <a:rPr lang="es-MX" sz="6000" b="1" i="1" dirty="0"/>
              <a:t>VSM</a:t>
            </a:r>
          </a:p>
        </p:txBody>
      </p:sp>
    </p:spTree>
    <p:extLst>
      <p:ext uri="{BB962C8B-B14F-4D97-AF65-F5344CB8AC3E}">
        <p14:creationId xmlns:p14="http://schemas.microsoft.com/office/powerpoint/2010/main" val="2628964970"/>
      </p:ext>
    </p:extLst>
  </p:cSld>
  <p:clrMapOvr>
    <a:masterClrMapping/>
  </p:clrMapOvr>
  <p:transition spd="slow">
    <p:randomBar dir="ver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664907" y="366789"/>
            <a:ext cx="6237622" cy="1069848"/>
          </a:xfrm>
        </p:spPr>
        <p:txBody>
          <a:bodyPr>
            <a:normAutofit/>
          </a:bodyPr>
          <a:lstStyle/>
          <a:p>
            <a:r>
              <a:rPr lang="es-MX" sz="6000" b="1" i="1" dirty="0"/>
              <a:t>VSM</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4294967295"/>
          </p:nvPr>
        </p:nvSpPr>
        <p:spPr>
          <a:xfrm>
            <a:off x="5485298" y="1553248"/>
            <a:ext cx="6706702" cy="4773613"/>
          </a:xfrm>
        </p:spPr>
        <p:txBody>
          <a:bodyPr>
            <a:normAutofit/>
          </a:bodyPr>
          <a:lstStyle/>
          <a:p>
            <a:pPr marL="109728" indent="0">
              <a:buNone/>
            </a:pPr>
            <a:r>
              <a:rPr lang="es-MX" b="1" dirty="0">
                <a:solidFill>
                  <a:srgbClr val="000000"/>
                </a:solidFill>
              </a:rPr>
              <a:t>VSM Ayuda a:</a:t>
            </a:r>
          </a:p>
          <a:p>
            <a:pPr marL="109728" indent="0">
              <a:buNone/>
            </a:pPr>
            <a:endParaRPr lang="es-MX" dirty="0">
              <a:solidFill>
                <a:srgbClr val="000000"/>
              </a:solidFill>
            </a:endParaRPr>
          </a:p>
          <a:p>
            <a:pPr>
              <a:lnSpc>
                <a:spcPct val="120000"/>
              </a:lnSpc>
              <a:buClr>
                <a:schemeClr val="tx2">
                  <a:lumMod val="60000"/>
                  <a:lumOff val="40000"/>
                </a:schemeClr>
              </a:buClr>
              <a:buFont typeface="Wingdings" charset="2"/>
              <a:buChar char="²"/>
            </a:pPr>
            <a:r>
              <a:rPr lang="es-MX" dirty="0">
                <a:solidFill>
                  <a:srgbClr val="000000"/>
                </a:solidFill>
              </a:rPr>
              <a:t>Clarificar porque necesitamos ir hacia allá (Business Case)</a:t>
            </a:r>
          </a:p>
          <a:p>
            <a:pPr>
              <a:lnSpc>
                <a:spcPct val="120000"/>
              </a:lnSpc>
              <a:buClr>
                <a:schemeClr val="tx2">
                  <a:lumMod val="60000"/>
                  <a:lumOff val="40000"/>
                </a:schemeClr>
              </a:buClr>
              <a:buFont typeface="Wingdings" charset="2"/>
              <a:buChar char="²"/>
            </a:pPr>
            <a:r>
              <a:rPr lang="es-MX" dirty="0">
                <a:solidFill>
                  <a:srgbClr val="000000"/>
                </a:solidFill>
              </a:rPr>
              <a:t>Entender donde estamos (</a:t>
            </a:r>
            <a:r>
              <a:rPr lang="es-MX" dirty="0" err="1">
                <a:solidFill>
                  <a:srgbClr val="000000"/>
                </a:solidFill>
              </a:rPr>
              <a:t>Current</a:t>
            </a:r>
            <a:r>
              <a:rPr lang="es-MX" dirty="0">
                <a:solidFill>
                  <a:srgbClr val="000000"/>
                </a:solidFill>
              </a:rPr>
              <a:t> </a:t>
            </a:r>
            <a:r>
              <a:rPr lang="es-MX" dirty="0" err="1">
                <a:solidFill>
                  <a:srgbClr val="000000"/>
                </a:solidFill>
              </a:rPr>
              <a:t>State</a:t>
            </a:r>
            <a:r>
              <a:rPr lang="es-MX" dirty="0">
                <a:solidFill>
                  <a:srgbClr val="000000"/>
                </a:solidFill>
              </a:rPr>
              <a:t>)</a:t>
            </a:r>
          </a:p>
          <a:p>
            <a:pPr>
              <a:lnSpc>
                <a:spcPct val="120000"/>
              </a:lnSpc>
              <a:buClr>
                <a:schemeClr val="tx2">
                  <a:lumMod val="60000"/>
                  <a:lumOff val="40000"/>
                </a:schemeClr>
              </a:buClr>
              <a:buFont typeface="Wingdings" charset="2"/>
              <a:buChar char="²"/>
            </a:pPr>
            <a:r>
              <a:rPr lang="es-MX" dirty="0">
                <a:solidFill>
                  <a:srgbClr val="000000"/>
                </a:solidFill>
              </a:rPr>
              <a:t>Hacia donde queremos ir (Future </a:t>
            </a:r>
            <a:r>
              <a:rPr lang="es-MX" dirty="0" err="1">
                <a:solidFill>
                  <a:srgbClr val="000000"/>
                </a:solidFill>
              </a:rPr>
              <a:t>State</a:t>
            </a:r>
            <a:r>
              <a:rPr lang="es-MX" dirty="0">
                <a:solidFill>
                  <a:srgbClr val="000000"/>
                </a:solidFill>
              </a:rPr>
              <a:t>)</a:t>
            </a:r>
          </a:p>
          <a:p>
            <a:pPr>
              <a:lnSpc>
                <a:spcPct val="120000"/>
              </a:lnSpc>
              <a:buClr>
                <a:schemeClr val="tx2">
                  <a:lumMod val="60000"/>
                  <a:lumOff val="40000"/>
                </a:schemeClr>
              </a:buClr>
              <a:buFont typeface="Wingdings" charset="2"/>
              <a:buChar char="²"/>
            </a:pPr>
            <a:r>
              <a:rPr lang="es-MX" dirty="0">
                <a:solidFill>
                  <a:srgbClr val="000000"/>
                </a:solidFill>
              </a:rPr>
              <a:t>Mapear la ruta para llegar ahí (</a:t>
            </a:r>
            <a:r>
              <a:rPr lang="es-MX" dirty="0" err="1">
                <a:solidFill>
                  <a:srgbClr val="000000"/>
                </a:solidFill>
              </a:rPr>
              <a:t>Implementation</a:t>
            </a:r>
            <a:r>
              <a:rPr lang="es-MX" dirty="0">
                <a:solidFill>
                  <a:srgbClr val="000000"/>
                </a:solidFill>
              </a:rPr>
              <a:t> Plan)</a:t>
            </a:r>
          </a:p>
          <a:p>
            <a:pPr>
              <a:lnSpc>
                <a:spcPct val="120000"/>
              </a:lnSpc>
              <a:buClr>
                <a:schemeClr val="tx2">
                  <a:lumMod val="60000"/>
                  <a:lumOff val="40000"/>
                </a:schemeClr>
              </a:buClr>
              <a:buFont typeface="Wingdings" charset="2"/>
              <a:buChar char="²"/>
            </a:pPr>
            <a:r>
              <a:rPr lang="es-MX" dirty="0">
                <a:solidFill>
                  <a:srgbClr val="000000"/>
                </a:solidFill>
              </a:rPr>
              <a:t>Como lo hicimos (</a:t>
            </a:r>
            <a:r>
              <a:rPr lang="es-MX" dirty="0" err="1">
                <a:solidFill>
                  <a:srgbClr val="000000"/>
                </a:solidFill>
              </a:rPr>
              <a:t>Metrics</a:t>
            </a:r>
            <a:r>
              <a:rPr lang="es-MX" dirty="0">
                <a:solidFill>
                  <a:srgbClr val="000000"/>
                </a:solidFill>
              </a:rPr>
              <a:t>)</a:t>
            </a:r>
          </a:p>
        </p:txBody>
      </p:sp>
    </p:spTree>
    <p:extLst>
      <p:ext uri="{BB962C8B-B14F-4D97-AF65-F5344CB8AC3E}">
        <p14:creationId xmlns:p14="http://schemas.microsoft.com/office/powerpoint/2010/main" val="1522611509"/>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p:cNvSpPr>
            <a:spLocks noGrp="1"/>
          </p:cNvSpPr>
          <p:nvPr>
            <p:ph type="body" idx="1"/>
          </p:nvPr>
        </p:nvSpPr>
        <p:spPr/>
        <p:txBody>
          <a:bodyPr/>
          <a:lstStyle/>
          <a:p>
            <a:endParaRPr lang="es-ES" dirty="0"/>
          </a:p>
        </p:txBody>
      </p:sp>
      <p:sp>
        <p:nvSpPr>
          <p:cNvPr id="3" name="Título 2"/>
          <p:cNvSpPr>
            <a:spLocks noGrp="1"/>
          </p:cNvSpPr>
          <p:nvPr>
            <p:ph type="title"/>
          </p:nvPr>
        </p:nvSpPr>
        <p:spPr>
          <a:xfrm>
            <a:off x="244518" y="478713"/>
            <a:ext cx="5661377" cy="1362075"/>
          </a:xfrm>
        </p:spPr>
        <p:txBody>
          <a:bodyPr/>
          <a:lstStyle/>
          <a:p>
            <a:r>
              <a:rPr lang="es-ES" sz="5400" dirty="0"/>
              <a:t>Desafíos</a:t>
            </a:r>
          </a:p>
        </p:txBody>
      </p:sp>
      <p:pic>
        <p:nvPicPr>
          <p:cNvPr id="4" name="Picture 2" descr="7-senales-de-que-no-le-caes-bien-a-tu-jefe">
            <a:extLst>
              <a:ext uri="{FF2B5EF4-FFF2-40B4-BE49-F238E27FC236}">
                <a16:creationId xmlns:a16="http://schemas.microsoft.com/office/drawing/2014/main" id="{648E9EDB-9101-4940-BDF0-2405248D7B9E}"/>
              </a:ext>
            </a:extLst>
          </p:cNvPr>
          <p:cNvPicPr>
            <a:picLocks noGrp="1" noChangeAspect="1"/>
          </p:cNvPicPr>
          <p:nvPr isPhoto="1"/>
        </p:nvPicPr>
        <p:blipFill>
          <a:blip r:embed="rId2">
            <a:lum/>
            <a:extLst>
              <a:ext uri="{28A0092B-C50C-407E-A947-70E740481C1C}">
                <a14:useLocalDpi xmlns:a14="http://schemas.microsoft.com/office/drawing/2010/main" val="0"/>
              </a:ext>
            </a:extLst>
          </a:blip>
          <a:stretch>
            <a:fillRect/>
          </a:stretch>
        </p:blipFill>
        <p:spPr>
          <a:xfrm rot="21093446">
            <a:off x="4457599" y="1109083"/>
            <a:ext cx="5864401" cy="33278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6">
            <a:extLst>
              <a:ext uri="{FF2B5EF4-FFF2-40B4-BE49-F238E27FC236}">
                <a16:creationId xmlns:a16="http://schemas.microsoft.com/office/drawing/2014/main" id="{F73662A3-2849-4558-AE92-1C486EB8FA2B}"/>
              </a:ext>
            </a:extLst>
          </p:cNvPr>
          <p:cNvPicPr>
            <a:picLocks noGrp="1" noChangeAspect="1"/>
          </p:cNvPicPr>
          <p:nvPr isPhoto="1"/>
        </p:nvPicPr>
        <p:blipFill>
          <a:blip r:embed="rId3">
            <a:extLst>
              <a:ext uri="{28A0092B-C50C-407E-A947-70E740481C1C}">
                <a14:useLocalDpi xmlns:a14="http://schemas.microsoft.com/office/drawing/2010/main" val="0"/>
              </a:ext>
            </a:extLst>
          </a:blip>
          <a:stretch>
            <a:fillRect/>
          </a:stretch>
        </p:blipFill>
        <p:spPr>
          <a:xfrm>
            <a:off x="4315127" y="1672873"/>
            <a:ext cx="5765554" cy="3843702"/>
          </a:xfrm>
          <a:prstGeom prst="rect">
            <a:avLst/>
          </a:prstGeom>
          <a:solidFill>
            <a:srgbClr val="FFFFFF">
              <a:shade val="85000"/>
            </a:srgbClr>
          </a:solidFill>
          <a:ln w="190500" cap="sq">
            <a:solidFill>
              <a:schemeClr val="bg1"/>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6" name="Picture 4">
            <a:extLst>
              <a:ext uri="{FF2B5EF4-FFF2-40B4-BE49-F238E27FC236}">
                <a16:creationId xmlns:a16="http://schemas.microsoft.com/office/drawing/2014/main" id="{9F1CFF2F-EF81-4028-BFEA-F967DE32352D}"/>
              </a:ext>
            </a:extLst>
          </p:cNvPr>
          <p:cNvPicPr>
            <a:picLocks noGrp="1" noChangeAspect="1"/>
          </p:cNvPicPr>
          <p:nvPr isPhoto="1"/>
        </p:nvPicPr>
        <p:blipFill>
          <a:blip r:embed="rId4">
            <a:extLst>
              <a:ext uri="{28A0092B-C50C-407E-A947-70E740481C1C}">
                <a14:useLocalDpi xmlns:a14="http://schemas.microsoft.com/office/drawing/2010/main" val="0"/>
              </a:ext>
            </a:extLst>
          </a:blip>
          <a:stretch>
            <a:fillRect/>
          </a:stretch>
        </p:blipFill>
        <p:spPr>
          <a:xfrm rot="422755">
            <a:off x="4222071" y="2228670"/>
            <a:ext cx="5864955" cy="32005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Picture 7">
            <a:extLst>
              <a:ext uri="{FF2B5EF4-FFF2-40B4-BE49-F238E27FC236}">
                <a16:creationId xmlns:a16="http://schemas.microsoft.com/office/drawing/2014/main" id="{50F51F45-43D7-4088-94CE-BD016156ECAD}"/>
              </a:ext>
            </a:extLst>
          </p:cNvPr>
          <p:cNvPicPr>
            <a:picLocks noGrp="1" noChangeAspect="1"/>
          </p:cNvPicPr>
          <p:nvPr isPhoto="1"/>
        </p:nvPicPr>
        <p:blipFill>
          <a:blip r:embed="rId5">
            <a:extLst>
              <a:ext uri="{28A0092B-C50C-407E-A947-70E740481C1C}">
                <a14:useLocalDpi xmlns:a14="http://schemas.microsoft.com/office/drawing/2010/main" val="0"/>
              </a:ext>
            </a:extLst>
          </a:blip>
          <a:stretch>
            <a:fillRect/>
          </a:stretch>
        </p:blipFill>
        <p:spPr>
          <a:xfrm rot="824691">
            <a:off x="4017162" y="2633622"/>
            <a:ext cx="5865921" cy="33278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54284316"/>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17316" y="175972"/>
            <a:ext cx="10972800" cy="1066800"/>
          </a:xfrm>
        </p:spPr>
        <p:txBody>
          <a:bodyPr/>
          <a:lstStyle/>
          <a:p>
            <a:r>
              <a:rPr lang="es-MX" dirty="0"/>
              <a:t>Implementación VSM</a:t>
            </a:r>
          </a:p>
        </p:txBody>
      </p:sp>
      <p:grpSp>
        <p:nvGrpSpPr>
          <p:cNvPr id="17" name="Group 16"/>
          <p:cNvGrpSpPr/>
          <p:nvPr/>
        </p:nvGrpSpPr>
        <p:grpSpPr>
          <a:xfrm>
            <a:off x="235764" y="1673393"/>
            <a:ext cx="1630070" cy="1086713"/>
            <a:chOff x="76200" y="2667000"/>
            <a:chExt cx="1371600" cy="914400"/>
          </a:xfrm>
          <a:solidFill>
            <a:srgbClr val="54575A"/>
          </a:solidFill>
        </p:grpSpPr>
        <p:sp>
          <p:nvSpPr>
            <p:cNvPr id="5" name="Rounded Rectangle 4"/>
            <p:cNvSpPr/>
            <p:nvPr/>
          </p:nvSpPr>
          <p:spPr bwMode="auto">
            <a:xfrm>
              <a:off x="76200" y="2667000"/>
              <a:ext cx="1371600"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6" name="TextBox 5"/>
            <p:cNvSpPr txBox="1"/>
            <p:nvPr/>
          </p:nvSpPr>
          <p:spPr>
            <a:xfrm>
              <a:off x="190500" y="2874901"/>
              <a:ext cx="1143000" cy="522049"/>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600" b="1" dirty="0">
                  <a:solidFill>
                    <a:srgbClr val="FFFFFF"/>
                  </a:solidFill>
                </a:rPr>
                <a:t>Seleccionar un proceso</a:t>
              </a:r>
            </a:p>
          </p:txBody>
        </p:sp>
      </p:grpSp>
      <p:grpSp>
        <p:nvGrpSpPr>
          <p:cNvPr id="18" name="Group 17"/>
          <p:cNvGrpSpPr/>
          <p:nvPr/>
        </p:nvGrpSpPr>
        <p:grpSpPr>
          <a:xfrm>
            <a:off x="2224295" y="2492972"/>
            <a:ext cx="1630070" cy="1086713"/>
            <a:chOff x="1981200" y="3198794"/>
            <a:chExt cx="1371600" cy="914400"/>
          </a:xfrm>
          <a:solidFill>
            <a:srgbClr val="54575A"/>
          </a:solidFill>
        </p:grpSpPr>
        <p:sp>
          <p:nvSpPr>
            <p:cNvPr id="7" name="Rounded Rectangle 6"/>
            <p:cNvSpPr/>
            <p:nvPr/>
          </p:nvSpPr>
          <p:spPr bwMode="auto">
            <a:xfrm>
              <a:off x="1981200" y="3198794"/>
              <a:ext cx="1371600"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8" name="TextBox 7"/>
            <p:cNvSpPr txBox="1"/>
            <p:nvPr/>
          </p:nvSpPr>
          <p:spPr>
            <a:xfrm>
              <a:off x="2057400" y="3305128"/>
              <a:ext cx="1219200" cy="761385"/>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600" b="1" dirty="0">
                  <a:solidFill>
                    <a:srgbClr val="FFFFFF"/>
                  </a:solidFill>
                </a:rPr>
                <a:t>Mapeo del Estado Actual (VSM Actual)</a:t>
              </a:r>
            </a:p>
          </p:txBody>
        </p:sp>
      </p:grpSp>
      <p:grpSp>
        <p:nvGrpSpPr>
          <p:cNvPr id="19" name="Group 18"/>
          <p:cNvGrpSpPr/>
          <p:nvPr/>
        </p:nvGrpSpPr>
        <p:grpSpPr>
          <a:xfrm>
            <a:off x="4212826" y="3312551"/>
            <a:ext cx="1630070" cy="1086713"/>
            <a:chOff x="3905250" y="3698850"/>
            <a:chExt cx="1371600" cy="914400"/>
          </a:xfrm>
          <a:solidFill>
            <a:srgbClr val="54575A"/>
          </a:solidFill>
        </p:grpSpPr>
        <p:sp>
          <p:nvSpPr>
            <p:cNvPr id="9" name="Rounded Rectangle 8"/>
            <p:cNvSpPr/>
            <p:nvPr/>
          </p:nvSpPr>
          <p:spPr bwMode="auto">
            <a:xfrm>
              <a:off x="3905250" y="3698850"/>
              <a:ext cx="1371600"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10" name="TextBox 9"/>
            <p:cNvSpPr txBox="1"/>
            <p:nvPr/>
          </p:nvSpPr>
          <p:spPr>
            <a:xfrm>
              <a:off x="3959225" y="3708387"/>
              <a:ext cx="1219200" cy="761385"/>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600" b="1" dirty="0">
                  <a:solidFill>
                    <a:srgbClr val="FFFFFF"/>
                  </a:solidFill>
                </a:rPr>
                <a:t>Establecer una visión futura del proceso</a:t>
              </a:r>
            </a:p>
          </p:txBody>
        </p:sp>
      </p:grpSp>
      <p:grpSp>
        <p:nvGrpSpPr>
          <p:cNvPr id="20" name="Group 19"/>
          <p:cNvGrpSpPr/>
          <p:nvPr/>
        </p:nvGrpSpPr>
        <p:grpSpPr>
          <a:xfrm>
            <a:off x="6201357" y="4132129"/>
            <a:ext cx="1630070" cy="1086713"/>
            <a:chOff x="5791200" y="4140200"/>
            <a:chExt cx="1371600" cy="914400"/>
          </a:xfrm>
          <a:solidFill>
            <a:srgbClr val="54575A"/>
          </a:solidFill>
        </p:grpSpPr>
        <p:sp>
          <p:nvSpPr>
            <p:cNvPr id="11" name="Rounded Rectangle 10"/>
            <p:cNvSpPr/>
            <p:nvPr/>
          </p:nvSpPr>
          <p:spPr bwMode="auto">
            <a:xfrm>
              <a:off x="5791200" y="4140200"/>
              <a:ext cx="1371600"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12" name="TextBox 11"/>
            <p:cNvSpPr txBox="1"/>
            <p:nvPr/>
          </p:nvSpPr>
          <p:spPr>
            <a:xfrm>
              <a:off x="5818248" y="4271575"/>
              <a:ext cx="1322821" cy="718654"/>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500" b="1" dirty="0">
                  <a:solidFill>
                    <a:srgbClr val="FFFFFF"/>
                  </a:solidFill>
                </a:rPr>
                <a:t>Crear un marco del Estado Futuro (VSM Futuro)</a:t>
              </a:r>
            </a:p>
          </p:txBody>
        </p:sp>
      </p:grpSp>
      <p:grpSp>
        <p:nvGrpSpPr>
          <p:cNvPr id="21" name="Group 20"/>
          <p:cNvGrpSpPr/>
          <p:nvPr/>
        </p:nvGrpSpPr>
        <p:grpSpPr>
          <a:xfrm>
            <a:off x="8189888" y="4951709"/>
            <a:ext cx="1801345" cy="1086713"/>
            <a:chOff x="503582" y="4876800"/>
            <a:chExt cx="1515718" cy="914400"/>
          </a:xfrm>
          <a:solidFill>
            <a:srgbClr val="54575A"/>
          </a:solidFill>
        </p:grpSpPr>
        <p:sp>
          <p:nvSpPr>
            <p:cNvPr id="13" name="Rounded Rectangle 12"/>
            <p:cNvSpPr/>
            <p:nvPr/>
          </p:nvSpPr>
          <p:spPr bwMode="auto">
            <a:xfrm>
              <a:off x="503582" y="4876800"/>
              <a:ext cx="1515718"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14" name="TextBox 13"/>
            <p:cNvSpPr txBox="1"/>
            <p:nvPr/>
          </p:nvSpPr>
          <p:spPr>
            <a:xfrm>
              <a:off x="528186" y="4985472"/>
              <a:ext cx="1439570" cy="749947"/>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600" b="1" dirty="0">
                  <a:solidFill>
                    <a:srgbClr val="FFFFFF"/>
                  </a:solidFill>
                </a:rPr>
                <a:t>Construir un plan para cumplir los objetivos futuros </a:t>
              </a:r>
            </a:p>
          </p:txBody>
        </p:sp>
      </p:grpSp>
      <p:grpSp>
        <p:nvGrpSpPr>
          <p:cNvPr id="22" name="Group 21"/>
          <p:cNvGrpSpPr/>
          <p:nvPr/>
        </p:nvGrpSpPr>
        <p:grpSpPr>
          <a:xfrm>
            <a:off x="10349696" y="5771287"/>
            <a:ext cx="1630070" cy="1086713"/>
            <a:chOff x="2895600" y="4881568"/>
            <a:chExt cx="1371600" cy="914400"/>
          </a:xfrm>
          <a:solidFill>
            <a:srgbClr val="54575A"/>
          </a:solidFill>
        </p:grpSpPr>
        <p:sp>
          <p:nvSpPr>
            <p:cNvPr id="15" name="Rounded Rectangle 14"/>
            <p:cNvSpPr/>
            <p:nvPr/>
          </p:nvSpPr>
          <p:spPr bwMode="auto">
            <a:xfrm>
              <a:off x="2895600" y="4881568"/>
              <a:ext cx="1371600" cy="914400"/>
            </a:xfrm>
            <a:prstGeom prst="roundRect">
              <a:avLst/>
            </a:prstGeom>
            <a:grpFill/>
            <a:ln/>
            <a:extLst/>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fontAlgn="base">
                <a:lnSpc>
                  <a:spcPct val="110000"/>
                </a:lnSpc>
                <a:spcBef>
                  <a:spcPct val="20000"/>
                </a:spcBef>
                <a:spcAft>
                  <a:spcPct val="0"/>
                </a:spcAft>
                <a:buClr>
                  <a:srgbClr val="3367CD"/>
                </a:buClr>
              </a:pPr>
              <a:endParaRPr lang="es-MX" sz="2000" dirty="0">
                <a:solidFill>
                  <a:srgbClr val="000000"/>
                </a:solidFill>
              </a:endParaRPr>
            </a:p>
          </p:txBody>
        </p:sp>
        <p:sp>
          <p:nvSpPr>
            <p:cNvPr id="16" name="TextBox 15"/>
            <p:cNvSpPr txBox="1"/>
            <p:nvPr/>
          </p:nvSpPr>
          <p:spPr>
            <a:xfrm>
              <a:off x="2895600" y="5191035"/>
              <a:ext cx="1371600" cy="302137"/>
            </a:xfrm>
            <a:prstGeom prst="rect">
              <a:avLst/>
            </a:prstGeom>
            <a:grpFill/>
          </p:spPr>
          <p:txBody>
            <a:bodyPr wrap="square" rtlCol="0">
              <a:spAutoFit/>
            </a:bodyPr>
            <a:lstStyle/>
            <a:p>
              <a:pPr algn="ctr" fontAlgn="base">
                <a:lnSpc>
                  <a:spcPct val="110000"/>
                </a:lnSpc>
                <a:spcBef>
                  <a:spcPct val="20000"/>
                </a:spcBef>
                <a:spcAft>
                  <a:spcPct val="0"/>
                </a:spcAft>
                <a:buClr>
                  <a:srgbClr val="3367CD"/>
                </a:buClr>
              </a:pPr>
              <a:r>
                <a:rPr lang="es-MX" sz="1600" b="1" dirty="0">
                  <a:solidFill>
                    <a:srgbClr val="FFFFFF"/>
                  </a:solidFill>
                </a:rPr>
                <a:t>Implementación</a:t>
              </a:r>
            </a:p>
          </p:txBody>
        </p:sp>
      </p:grpSp>
      <p:cxnSp>
        <p:nvCxnSpPr>
          <p:cNvPr id="24" name="Elbow Connector 23"/>
          <p:cNvCxnSpPr>
            <a:stCxn id="5" idx="3"/>
            <a:endCxn id="7" idx="0"/>
          </p:cNvCxnSpPr>
          <p:nvPr/>
        </p:nvCxnSpPr>
        <p:spPr bwMode="auto">
          <a:xfrm>
            <a:off x="1865834" y="2216750"/>
            <a:ext cx="1173496" cy="276222"/>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cxnSp>
        <p:nvCxnSpPr>
          <p:cNvPr id="26" name="Elbow Connector 25"/>
          <p:cNvCxnSpPr>
            <a:stCxn id="7" idx="3"/>
            <a:endCxn id="9" idx="0"/>
          </p:cNvCxnSpPr>
          <p:nvPr/>
        </p:nvCxnSpPr>
        <p:spPr bwMode="auto">
          <a:xfrm>
            <a:off x="3854365" y="3036329"/>
            <a:ext cx="1173496" cy="276222"/>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9" idx="3"/>
            <a:endCxn id="11" idx="0"/>
          </p:cNvCxnSpPr>
          <p:nvPr/>
        </p:nvCxnSpPr>
        <p:spPr bwMode="auto">
          <a:xfrm>
            <a:off x="5842896" y="3855908"/>
            <a:ext cx="1173496" cy="276222"/>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cxnSp>
        <p:nvCxnSpPr>
          <p:cNvPr id="32" name="Elbow Connector 31"/>
          <p:cNvCxnSpPr>
            <a:stCxn id="11" idx="3"/>
            <a:endCxn id="14" idx="0"/>
          </p:cNvCxnSpPr>
          <p:nvPr/>
        </p:nvCxnSpPr>
        <p:spPr bwMode="auto">
          <a:xfrm>
            <a:off x="7831427" y="4675486"/>
            <a:ext cx="1243125" cy="405374"/>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3" idx="3"/>
            <a:endCxn id="15" idx="0"/>
          </p:cNvCxnSpPr>
          <p:nvPr/>
        </p:nvCxnSpPr>
        <p:spPr bwMode="auto">
          <a:xfrm>
            <a:off x="9991233" y="5495066"/>
            <a:ext cx="1173498" cy="276221"/>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cxnSp>
        <p:nvCxnSpPr>
          <p:cNvPr id="38" name="Elbow Connector 37"/>
          <p:cNvCxnSpPr>
            <a:stCxn id="15" idx="1"/>
            <a:endCxn id="5" idx="2"/>
          </p:cNvCxnSpPr>
          <p:nvPr/>
        </p:nvCxnSpPr>
        <p:spPr bwMode="auto">
          <a:xfrm rot="10800000">
            <a:off x="1050800" y="2760106"/>
            <a:ext cx="9298897" cy="3554538"/>
          </a:xfrm>
          <a:prstGeom prst="bentConnector2">
            <a:avLst/>
          </a:prstGeom>
          <a:ln>
            <a:solidFill>
              <a:schemeClr val="tx1"/>
            </a:solidFill>
            <a:tailEnd type="arrow"/>
          </a:ln>
          <a:extLst/>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2417363" y="5931697"/>
            <a:ext cx="3261947" cy="359073"/>
          </a:xfrm>
          <a:prstGeom prst="rect">
            <a:avLst/>
          </a:prstGeom>
          <a:solidFill>
            <a:schemeClr val="bg2">
              <a:lumMod val="90000"/>
            </a:schemeClr>
          </a:solidFill>
          <a:ln>
            <a:noFill/>
          </a:ln>
          <a:effectLst>
            <a:innerShdw blurRad="63500" dist="50800">
              <a:prstClr val="black">
                <a:alpha val="50000"/>
              </a:prstClr>
            </a:innerShdw>
          </a:effectLst>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fontAlgn="base">
              <a:lnSpc>
                <a:spcPct val="110000"/>
              </a:lnSpc>
              <a:spcBef>
                <a:spcPct val="20000"/>
              </a:spcBef>
              <a:spcAft>
                <a:spcPct val="0"/>
              </a:spcAft>
              <a:buClr>
                <a:srgbClr val="3367CD"/>
              </a:buClr>
            </a:pPr>
            <a:r>
              <a:rPr lang="es-MX" sz="1600" dirty="0">
                <a:solidFill>
                  <a:schemeClr val="tx1"/>
                </a:solidFill>
              </a:rPr>
              <a:t>Proceso de Mejora Continua</a:t>
            </a:r>
          </a:p>
        </p:txBody>
      </p:sp>
    </p:spTree>
    <p:extLst>
      <p:ext uri="{BB962C8B-B14F-4D97-AF65-F5344CB8AC3E}">
        <p14:creationId xmlns:p14="http://schemas.microsoft.com/office/powerpoint/2010/main" val="344641848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2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3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35428" y="0"/>
            <a:ext cx="10972800" cy="1066800"/>
          </a:xfrm>
        </p:spPr>
        <p:txBody>
          <a:bodyPr>
            <a:normAutofit/>
          </a:bodyPr>
          <a:lstStyle/>
          <a:p>
            <a:r>
              <a:rPr lang="es-MX" sz="4800" b="1" i="1" dirty="0"/>
              <a:t>VSM</a:t>
            </a:r>
          </a:p>
        </p:txBody>
      </p:sp>
      <p:pic>
        <p:nvPicPr>
          <p:cNvPr id="8" name="Picture 7">
            <a:extLst>
              <a:ext uri="{FF2B5EF4-FFF2-40B4-BE49-F238E27FC236}">
                <a16:creationId xmlns:a16="http://schemas.microsoft.com/office/drawing/2014/main" id="{469F39D3-1E53-4ECC-9D69-015DF271FCA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73295" y="6059978"/>
            <a:ext cx="737090" cy="432840"/>
          </a:xfrm>
          <a:prstGeom prst="rect">
            <a:avLst/>
          </a:prstGeom>
          <a:noFill/>
          <a:ln>
            <a:noFill/>
          </a:ln>
        </p:spPr>
      </p:pic>
      <p:pic>
        <p:nvPicPr>
          <p:cNvPr id="6" name="Picture 5">
            <a:extLst>
              <a:ext uri="{FF2B5EF4-FFF2-40B4-BE49-F238E27FC236}">
                <a16:creationId xmlns:a16="http://schemas.microsoft.com/office/drawing/2014/main" id="{E61B4D84-E91A-40C2-A1EC-169CC10B55C9}"/>
              </a:ext>
            </a:extLst>
          </p:cNvPr>
          <p:cNvPicPr>
            <a:picLocks noChangeAspect="1"/>
          </p:cNvPicPr>
          <p:nvPr/>
        </p:nvPicPr>
        <p:blipFill rotWithShape="1">
          <a:blip r:embed="rId4"/>
          <a:srcRect l="10240" t="30760" r="36827" b="19728"/>
          <a:stretch/>
        </p:blipFill>
        <p:spPr>
          <a:xfrm>
            <a:off x="298099" y="1066800"/>
            <a:ext cx="10340593" cy="5437969"/>
          </a:xfrm>
          <a:prstGeom prst="rect">
            <a:avLst/>
          </a:prstGeom>
        </p:spPr>
      </p:pic>
    </p:spTree>
    <p:extLst>
      <p:ext uri="{BB962C8B-B14F-4D97-AF65-F5344CB8AC3E}">
        <p14:creationId xmlns:p14="http://schemas.microsoft.com/office/powerpoint/2010/main" val="1250238498"/>
      </p:ext>
    </p:extLst>
  </p:cSld>
  <p:clrMapOvr>
    <a:masterClrMapping/>
  </p:clrMapOvr>
  <p:transition spd="slow">
    <p:randomBar dir="ver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49134" y="0"/>
            <a:ext cx="10972800" cy="1066800"/>
          </a:xfrm>
        </p:spPr>
        <p:txBody>
          <a:bodyPr>
            <a:normAutofit/>
          </a:bodyPr>
          <a:lstStyle/>
          <a:p>
            <a:r>
              <a:rPr lang="es-MX" sz="4400" b="1" i="1" dirty="0"/>
              <a:t>VSM</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4294967295"/>
          </p:nvPr>
        </p:nvSpPr>
        <p:spPr>
          <a:xfrm>
            <a:off x="160944" y="810696"/>
            <a:ext cx="10972800" cy="704850"/>
          </a:xfrm>
        </p:spPr>
        <p:txBody>
          <a:bodyPr>
            <a:normAutofit/>
          </a:bodyPr>
          <a:lstStyle/>
          <a:p>
            <a:pPr marL="109728" indent="0">
              <a:buNone/>
            </a:pPr>
            <a:r>
              <a:rPr lang="es-MX" b="1" dirty="0">
                <a:solidFill>
                  <a:srgbClr val="000000"/>
                </a:solidFill>
              </a:rPr>
              <a:t>Elementos:</a:t>
            </a:r>
          </a:p>
        </p:txBody>
      </p:sp>
      <p:sp>
        <p:nvSpPr>
          <p:cNvPr id="6" name="AutoShape 2">
            <a:extLst>
              <a:ext uri="{FF2B5EF4-FFF2-40B4-BE49-F238E27FC236}">
                <a16:creationId xmlns:a16="http://schemas.microsoft.com/office/drawing/2014/main" id="{AFAB2780-301D-4B12-A6F5-684B1FC9D873}"/>
              </a:ext>
            </a:extLst>
          </p:cNvPr>
          <p:cNvSpPr>
            <a:spLocks noChangeArrowheads="1"/>
          </p:cNvSpPr>
          <p:nvPr/>
        </p:nvSpPr>
        <p:spPr bwMode="auto">
          <a:xfrm>
            <a:off x="3733800" y="1752600"/>
            <a:ext cx="5105400" cy="1828800"/>
          </a:xfrm>
          <a:prstGeom prst="triangle">
            <a:avLst>
              <a:gd name="adj" fmla="val 41667"/>
            </a:avLst>
          </a:prstGeom>
          <a:solidFill>
            <a:srgbClr val="C0C0C0"/>
          </a:solidFill>
          <a:ln w="31750">
            <a:solidFill>
              <a:schemeClr val="tx1"/>
            </a:solidFill>
            <a:prstDash val="dash"/>
            <a:miter lim="800000"/>
            <a:headEnd/>
            <a:tailEnd/>
          </a:ln>
        </p:spPr>
        <p:txBody>
          <a:bodyPr wrap="none" lIns="0" tIns="0"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2000" b="1">
                <a:solidFill>
                  <a:srgbClr val="003366"/>
                </a:solidFill>
              </a:rPr>
              <a:t>Information</a:t>
            </a:r>
          </a:p>
        </p:txBody>
      </p:sp>
      <p:sp>
        <p:nvSpPr>
          <p:cNvPr id="7" name="Rectangle 3">
            <a:extLst>
              <a:ext uri="{FF2B5EF4-FFF2-40B4-BE49-F238E27FC236}">
                <a16:creationId xmlns:a16="http://schemas.microsoft.com/office/drawing/2014/main" id="{AA44EF43-9BD6-4197-AAFC-15C91B4B7C47}"/>
              </a:ext>
            </a:extLst>
          </p:cNvPr>
          <p:cNvSpPr>
            <a:spLocks noChangeArrowheads="1"/>
          </p:cNvSpPr>
          <p:nvPr/>
        </p:nvSpPr>
        <p:spPr bwMode="auto">
          <a:xfrm>
            <a:off x="2057400" y="5410200"/>
            <a:ext cx="8305800" cy="1295400"/>
          </a:xfrm>
          <a:prstGeom prst="rect">
            <a:avLst/>
          </a:prstGeom>
          <a:solidFill>
            <a:srgbClr val="FFFF99"/>
          </a:solidFill>
          <a:ln w="31750">
            <a:solidFill>
              <a:srgbClr val="FF6600"/>
            </a:solidFill>
            <a:prstDash val="dash"/>
            <a:miter lim="800000"/>
            <a:headEnd/>
            <a:tailEnd/>
          </a:ln>
        </p:spPr>
        <p:txBody>
          <a:bodyPr wrap="none" lIns="0" tIns="0" anchor="b" anchorCtr="1"/>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2000" b="1">
                <a:solidFill>
                  <a:srgbClr val="003366"/>
                </a:solidFill>
              </a:rPr>
              <a:t>Lead Time Data Bar</a:t>
            </a:r>
          </a:p>
        </p:txBody>
      </p:sp>
      <p:sp>
        <p:nvSpPr>
          <p:cNvPr id="9" name="Rectangle 4">
            <a:extLst>
              <a:ext uri="{FF2B5EF4-FFF2-40B4-BE49-F238E27FC236}">
                <a16:creationId xmlns:a16="http://schemas.microsoft.com/office/drawing/2014/main" id="{DE0E7D89-4CB1-41AA-B111-F9E497A5E238}"/>
              </a:ext>
            </a:extLst>
          </p:cNvPr>
          <p:cNvSpPr>
            <a:spLocks noChangeArrowheads="1"/>
          </p:cNvSpPr>
          <p:nvPr/>
        </p:nvSpPr>
        <p:spPr bwMode="auto">
          <a:xfrm>
            <a:off x="2057400" y="3657600"/>
            <a:ext cx="8305800" cy="1676400"/>
          </a:xfrm>
          <a:prstGeom prst="rect">
            <a:avLst/>
          </a:prstGeom>
          <a:solidFill>
            <a:srgbClr val="CCFFCC"/>
          </a:solidFill>
          <a:ln w="31750">
            <a:solidFill>
              <a:srgbClr val="008000"/>
            </a:solidFill>
            <a:prstDash val="dash"/>
            <a:miter lim="800000"/>
            <a:headEnd/>
            <a:tailEnd/>
          </a:ln>
        </p:spPr>
        <p:txBody>
          <a:bodyPr wrap="none" lIns="0" tIns="0" anchorCtr="1"/>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2000" b="1">
                <a:solidFill>
                  <a:srgbClr val="003366"/>
                </a:solidFill>
              </a:rPr>
              <a:t>Manufacturing Loop</a:t>
            </a:r>
          </a:p>
        </p:txBody>
      </p:sp>
      <p:sp>
        <p:nvSpPr>
          <p:cNvPr id="10" name="AutoShape 5">
            <a:extLst>
              <a:ext uri="{FF2B5EF4-FFF2-40B4-BE49-F238E27FC236}">
                <a16:creationId xmlns:a16="http://schemas.microsoft.com/office/drawing/2014/main" id="{D8624952-5E0E-4505-A0CD-06B1839D4F02}"/>
              </a:ext>
            </a:extLst>
          </p:cNvPr>
          <p:cNvSpPr>
            <a:spLocks noChangeArrowheads="1"/>
          </p:cNvSpPr>
          <p:nvPr/>
        </p:nvSpPr>
        <p:spPr bwMode="auto">
          <a:xfrm flipV="1">
            <a:off x="2057400" y="1828800"/>
            <a:ext cx="3810000" cy="2895600"/>
          </a:xfrm>
          <a:prstGeom prst="rtTriangle">
            <a:avLst/>
          </a:prstGeom>
          <a:solidFill>
            <a:srgbClr val="99CCFF"/>
          </a:solidFill>
          <a:ln w="31750">
            <a:solidFill>
              <a:srgbClr val="0000FF"/>
            </a:solidFill>
            <a:prstDash val="dash"/>
            <a:miter lim="800000"/>
            <a:headEnd/>
            <a:tailEnd/>
          </a:ln>
        </p:spPr>
        <p:txBody>
          <a:bodyPr rot="10800000" lIns="0" tIns="0" anchorCtr="1"/>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2000" b="1" dirty="0">
                <a:solidFill>
                  <a:srgbClr val="003366"/>
                </a:solidFill>
              </a:rPr>
              <a:t>Supplier Loop</a:t>
            </a:r>
          </a:p>
        </p:txBody>
      </p:sp>
      <p:sp>
        <p:nvSpPr>
          <p:cNvPr id="11" name="AutoShape 6">
            <a:extLst>
              <a:ext uri="{FF2B5EF4-FFF2-40B4-BE49-F238E27FC236}">
                <a16:creationId xmlns:a16="http://schemas.microsoft.com/office/drawing/2014/main" id="{B36C7195-8F5C-4294-8613-53E5C67D6EFB}"/>
              </a:ext>
            </a:extLst>
          </p:cNvPr>
          <p:cNvSpPr>
            <a:spLocks noChangeArrowheads="1"/>
          </p:cNvSpPr>
          <p:nvPr/>
        </p:nvSpPr>
        <p:spPr bwMode="auto">
          <a:xfrm flipH="1" flipV="1">
            <a:off x="6096000" y="1828800"/>
            <a:ext cx="4267200" cy="2514600"/>
          </a:xfrm>
          <a:prstGeom prst="rtTriangle">
            <a:avLst/>
          </a:prstGeom>
          <a:solidFill>
            <a:srgbClr val="CCFFFF"/>
          </a:solidFill>
          <a:ln w="31750">
            <a:solidFill>
              <a:srgbClr val="008080"/>
            </a:solidFill>
            <a:prstDash val="dash"/>
            <a:miter lim="800000"/>
            <a:headEnd/>
            <a:tailEnd/>
          </a:ln>
        </p:spPr>
        <p:txBody>
          <a:bodyPr rot="10800000" lIns="0" tIns="0" anchorCtr="1"/>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2000" b="1">
                <a:solidFill>
                  <a:srgbClr val="003366"/>
                </a:solidFill>
              </a:rPr>
              <a:t>Customer Loop</a:t>
            </a:r>
          </a:p>
        </p:txBody>
      </p:sp>
      <p:grpSp>
        <p:nvGrpSpPr>
          <p:cNvPr id="12" name="Group 7">
            <a:extLst>
              <a:ext uri="{FF2B5EF4-FFF2-40B4-BE49-F238E27FC236}">
                <a16:creationId xmlns:a16="http://schemas.microsoft.com/office/drawing/2014/main" id="{FC7C4ED7-32B6-4895-A541-EF2656B1A32E}"/>
              </a:ext>
            </a:extLst>
          </p:cNvPr>
          <p:cNvGrpSpPr>
            <a:grpSpLocks/>
          </p:cNvGrpSpPr>
          <p:nvPr/>
        </p:nvGrpSpPr>
        <p:grpSpPr bwMode="auto">
          <a:xfrm>
            <a:off x="2057401" y="884239"/>
            <a:ext cx="8378825" cy="5745163"/>
            <a:chOff x="336" y="365"/>
            <a:chExt cx="5278" cy="3619"/>
          </a:xfrm>
        </p:grpSpPr>
        <p:sp>
          <p:nvSpPr>
            <p:cNvPr id="13" name="AutoShape 8">
              <a:extLst>
                <a:ext uri="{FF2B5EF4-FFF2-40B4-BE49-F238E27FC236}">
                  <a16:creationId xmlns:a16="http://schemas.microsoft.com/office/drawing/2014/main" id="{E4EF8670-0E20-44D8-A124-B26F75AC4161}"/>
                </a:ext>
              </a:extLst>
            </p:cNvPr>
            <p:cNvSpPr>
              <a:spLocks noChangeArrowheads="1"/>
            </p:cNvSpPr>
            <p:nvPr/>
          </p:nvSpPr>
          <p:spPr bwMode="auto">
            <a:xfrm>
              <a:off x="384" y="2064"/>
              <a:ext cx="672" cy="1104"/>
            </a:xfrm>
            <a:prstGeom prst="irregularSeal1">
              <a:avLst/>
            </a:prstGeom>
            <a:solidFill>
              <a:srgbClr val="FF99CC"/>
            </a:solidFill>
            <a:ln w="9525">
              <a:solidFill>
                <a:schemeClr val="tx1"/>
              </a:solidFill>
              <a:miter lim="800000"/>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pic>
          <p:nvPicPr>
            <p:cNvPr id="14" name="Picture 9" descr="COMPUTER">
              <a:extLst>
                <a:ext uri="{FF2B5EF4-FFF2-40B4-BE49-F238E27FC236}">
                  <a16:creationId xmlns:a16="http://schemas.microsoft.com/office/drawing/2014/main" id="{7662BFA8-3565-4727-B347-3498C39FA2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4" y="656"/>
              <a:ext cx="720" cy="6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 name="Line 10">
              <a:extLst>
                <a:ext uri="{FF2B5EF4-FFF2-40B4-BE49-F238E27FC236}">
                  <a16:creationId xmlns:a16="http://schemas.microsoft.com/office/drawing/2014/main" id="{E940D97E-D86C-4037-A923-2B4CF9EC854A}"/>
                </a:ext>
              </a:extLst>
            </p:cNvPr>
            <p:cNvSpPr>
              <a:spLocks noChangeShapeType="1"/>
            </p:cNvSpPr>
            <p:nvPr/>
          </p:nvSpPr>
          <p:spPr bwMode="auto">
            <a:xfrm flipH="1">
              <a:off x="3936" y="960"/>
              <a:ext cx="720" cy="0"/>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6" name="Text Box 11">
              <a:extLst>
                <a:ext uri="{FF2B5EF4-FFF2-40B4-BE49-F238E27FC236}">
                  <a16:creationId xmlns:a16="http://schemas.microsoft.com/office/drawing/2014/main" id="{E0811E34-D2AE-46F8-BC82-A4EAB9EFA5CD}"/>
                </a:ext>
              </a:extLst>
            </p:cNvPr>
            <p:cNvSpPr txBox="1">
              <a:spLocks noChangeArrowheads="1"/>
            </p:cNvSpPr>
            <p:nvPr/>
          </p:nvSpPr>
          <p:spPr bwMode="auto">
            <a:xfrm>
              <a:off x="3229" y="768"/>
              <a:ext cx="887" cy="194"/>
            </a:xfrm>
            <a:prstGeom prst="rect">
              <a:avLst/>
            </a:prstGeom>
            <a:noFill/>
            <a:ln w="254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Monthly Orders</a:t>
              </a:r>
            </a:p>
          </p:txBody>
        </p:sp>
        <p:sp>
          <p:nvSpPr>
            <p:cNvPr id="17" name="Line 12">
              <a:extLst>
                <a:ext uri="{FF2B5EF4-FFF2-40B4-BE49-F238E27FC236}">
                  <a16:creationId xmlns:a16="http://schemas.microsoft.com/office/drawing/2014/main" id="{196191BD-352E-4D70-B9CA-196242F233A6}"/>
                </a:ext>
              </a:extLst>
            </p:cNvPr>
            <p:cNvSpPr>
              <a:spLocks noChangeShapeType="1"/>
            </p:cNvSpPr>
            <p:nvPr/>
          </p:nvSpPr>
          <p:spPr bwMode="auto">
            <a:xfrm flipH="1">
              <a:off x="1968" y="960"/>
              <a:ext cx="384" cy="0"/>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8" name="Text Box 13">
              <a:extLst>
                <a:ext uri="{FF2B5EF4-FFF2-40B4-BE49-F238E27FC236}">
                  <a16:creationId xmlns:a16="http://schemas.microsoft.com/office/drawing/2014/main" id="{101D96C8-F399-451E-A9DB-75AC7ADE422D}"/>
                </a:ext>
              </a:extLst>
            </p:cNvPr>
            <p:cNvSpPr txBox="1">
              <a:spLocks noChangeArrowheads="1"/>
            </p:cNvSpPr>
            <p:nvPr/>
          </p:nvSpPr>
          <p:spPr bwMode="auto">
            <a:xfrm>
              <a:off x="1463" y="769"/>
              <a:ext cx="530" cy="194"/>
            </a:xfrm>
            <a:prstGeom prst="rect">
              <a:avLst/>
            </a:prstGeom>
            <a:noFill/>
            <a:ln w="254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30 Days</a:t>
              </a:r>
            </a:p>
          </p:txBody>
        </p:sp>
        <p:sp>
          <p:nvSpPr>
            <p:cNvPr id="19" name="Text Box 14">
              <a:extLst>
                <a:ext uri="{FF2B5EF4-FFF2-40B4-BE49-F238E27FC236}">
                  <a16:creationId xmlns:a16="http://schemas.microsoft.com/office/drawing/2014/main" id="{1B251436-738B-4884-9AFD-C74BE74BBAD4}"/>
                </a:ext>
              </a:extLst>
            </p:cNvPr>
            <p:cNvSpPr txBox="1">
              <a:spLocks noChangeArrowheads="1"/>
            </p:cNvSpPr>
            <p:nvPr/>
          </p:nvSpPr>
          <p:spPr bwMode="auto">
            <a:xfrm>
              <a:off x="4176" y="720"/>
              <a:ext cx="329" cy="2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sz="1600">
                  <a:solidFill>
                    <a:srgbClr val="000000"/>
                  </a:solidFill>
                </a:rPr>
                <a:t>880</a:t>
              </a:r>
            </a:p>
          </p:txBody>
        </p:sp>
        <p:sp>
          <p:nvSpPr>
            <p:cNvPr id="20" name="Line 15">
              <a:extLst>
                <a:ext uri="{FF2B5EF4-FFF2-40B4-BE49-F238E27FC236}">
                  <a16:creationId xmlns:a16="http://schemas.microsoft.com/office/drawing/2014/main" id="{CF1A71B6-1CA4-48A2-82FE-9D8E8E492DB5}"/>
                </a:ext>
              </a:extLst>
            </p:cNvPr>
            <p:cNvSpPr>
              <a:spLocks noChangeShapeType="1"/>
            </p:cNvSpPr>
            <p:nvPr/>
          </p:nvSpPr>
          <p:spPr bwMode="auto">
            <a:xfrm flipH="1">
              <a:off x="1104" y="960"/>
              <a:ext cx="384" cy="0"/>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21" name="Line 16">
              <a:extLst>
                <a:ext uri="{FF2B5EF4-FFF2-40B4-BE49-F238E27FC236}">
                  <a16:creationId xmlns:a16="http://schemas.microsoft.com/office/drawing/2014/main" id="{781FB85A-7241-4078-8A2A-2FC2EA65ABD0}"/>
                </a:ext>
              </a:extLst>
            </p:cNvPr>
            <p:cNvSpPr>
              <a:spLocks noChangeShapeType="1"/>
            </p:cNvSpPr>
            <p:nvPr/>
          </p:nvSpPr>
          <p:spPr bwMode="auto">
            <a:xfrm>
              <a:off x="720" y="1296"/>
              <a:ext cx="0" cy="33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22" name="Rectangle 17">
              <a:extLst>
                <a:ext uri="{FF2B5EF4-FFF2-40B4-BE49-F238E27FC236}">
                  <a16:creationId xmlns:a16="http://schemas.microsoft.com/office/drawing/2014/main" id="{E3F297DC-9602-44EA-99F9-525383CEEE00}"/>
                </a:ext>
              </a:extLst>
            </p:cNvPr>
            <p:cNvSpPr>
              <a:spLocks noChangeArrowheads="1"/>
            </p:cNvSpPr>
            <p:nvPr/>
          </p:nvSpPr>
          <p:spPr bwMode="auto">
            <a:xfrm>
              <a:off x="1008"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1</a:t>
              </a:r>
            </a:p>
          </p:txBody>
        </p:sp>
        <p:sp>
          <p:nvSpPr>
            <p:cNvPr id="23" name="AutoShape 18">
              <a:extLst>
                <a:ext uri="{FF2B5EF4-FFF2-40B4-BE49-F238E27FC236}">
                  <a16:creationId xmlns:a16="http://schemas.microsoft.com/office/drawing/2014/main" id="{B24EF14F-0354-4D64-AC1B-172C1F3C9DCA}"/>
                </a:ext>
              </a:extLst>
            </p:cNvPr>
            <p:cNvSpPr>
              <a:spLocks noChangeArrowheads="1"/>
            </p:cNvSpPr>
            <p:nvPr/>
          </p:nvSpPr>
          <p:spPr bwMode="auto">
            <a:xfrm rot="-5400000">
              <a:off x="1404" y="2436"/>
              <a:ext cx="240" cy="264"/>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1 Day</a:t>
              </a:r>
            </a:p>
          </p:txBody>
        </p:sp>
        <p:sp>
          <p:nvSpPr>
            <p:cNvPr id="24" name="Line 19">
              <a:extLst>
                <a:ext uri="{FF2B5EF4-FFF2-40B4-BE49-F238E27FC236}">
                  <a16:creationId xmlns:a16="http://schemas.microsoft.com/office/drawing/2014/main" id="{A7A639A2-C5ED-4A6E-BBED-F0A93B332AF1}"/>
                </a:ext>
              </a:extLst>
            </p:cNvPr>
            <p:cNvSpPr>
              <a:spLocks noChangeShapeType="1"/>
            </p:cNvSpPr>
            <p:nvPr/>
          </p:nvSpPr>
          <p:spPr bwMode="auto">
            <a:xfrm>
              <a:off x="1290"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25" name="Text Box 20">
              <a:extLst>
                <a:ext uri="{FF2B5EF4-FFF2-40B4-BE49-F238E27FC236}">
                  <a16:creationId xmlns:a16="http://schemas.microsoft.com/office/drawing/2014/main" id="{E6392790-1C4D-4D3F-9EC6-A014CEF287F1}"/>
                </a:ext>
              </a:extLst>
            </p:cNvPr>
            <p:cNvSpPr txBox="1">
              <a:spLocks noChangeArrowheads="1"/>
            </p:cNvSpPr>
            <p:nvPr/>
          </p:nvSpPr>
          <p:spPr bwMode="auto">
            <a:xfrm>
              <a:off x="864" y="2784"/>
              <a:ext cx="668"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1 hr</a:t>
              </a:r>
              <a:br>
                <a:rPr lang="en-US" altLang="es-MX">
                  <a:solidFill>
                    <a:srgbClr val="000000"/>
                  </a:solidFill>
                </a:rPr>
              </a:br>
              <a:r>
                <a:rPr lang="en-US" altLang="es-MX">
                  <a:solidFill>
                    <a:srgbClr val="000000"/>
                  </a:solidFill>
                </a:rPr>
                <a:t>CT = 1.6 min</a:t>
              </a:r>
            </a:p>
          </p:txBody>
        </p:sp>
        <p:sp>
          <p:nvSpPr>
            <p:cNvPr id="26" name="Text Box 21">
              <a:extLst>
                <a:ext uri="{FF2B5EF4-FFF2-40B4-BE49-F238E27FC236}">
                  <a16:creationId xmlns:a16="http://schemas.microsoft.com/office/drawing/2014/main" id="{A10487E1-9898-46DE-B372-74E7A13F41FA}"/>
                </a:ext>
              </a:extLst>
            </p:cNvPr>
            <p:cNvSpPr txBox="1">
              <a:spLocks noChangeArrowheads="1"/>
            </p:cNvSpPr>
            <p:nvPr/>
          </p:nvSpPr>
          <p:spPr bwMode="auto">
            <a:xfrm>
              <a:off x="1584" y="2736"/>
              <a:ext cx="684"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0.08 hr</a:t>
              </a:r>
              <a:br>
                <a:rPr lang="en-US" altLang="es-MX">
                  <a:solidFill>
                    <a:srgbClr val="000000"/>
                  </a:solidFill>
                </a:rPr>
              </a:br>
              <a:r>
                <a:rPr lang="en-US" altLang="es-MX">
                  <a:solidFill>
                    <a:srgbClr val="000000"/>
                  </a:solidFill>
                </a:rPr>
                <a:t>CT = 0.9 min</a:t>
              </a:r>
            </a:p>
          </p:txBody>
        </p:sp>
        <p:sp>
          <p:nvSpPr>
            <p:cNvPr id="27" name="Text Box 22">
              <a:extLst>
                <a:ext uri="{FF2B5EF4-FFF2-40B4-BE49-F238E27FC236}">
                  <a16:creationId xmlns:a16="http://schemas.microsoft.com/office/drawing/2014/main" id="{8880A338-A881-4200-B94C-87F3C0B8DA38}"/>
                </a:ext>
              </a:extLst>
            </p:cNvPr>
            <p:cNvSpPr txBox="1">
              <a:spLocks noChangeArrowheads="1"/>
            </p:cNvSpPr>
            <p:nvPr/>
          </p:nvSpPr>
          <p:spPr bwMode="auto">
            <a:xfrm>
              <a:off x="2400" y="2736"/>
              <a:ext cx="684"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0.08 hr</a:t>
              </a:r>
              <a:br>
                <a:rPr lang="en-US" altLang="es-MX">
                  <a:solidFill>
                    <a:srgbClr val="000000"/>
                  </a:solidFill>
                </a:rPr>
              </a:br>
              <a:r>
                <a:rPr lang="en-US" altLang="es-MX">
                  <a:solidFill>
                    <a:srgbClr val="000000"/>
                  </a:solidFill>
                </a:rPr>
                <a:t>CT = 0.9 min</a:t>
              </a:r>
            </a:p>
          </p:txBody>
        </p:sp>
        <p:sp>
          <p:nvSpPr>
            <p:cNvPr id="28" name="Text Box 23">
              <a:extLst>
                <a:ext uri="{FF2B5EF4-FFF2-40B4-BE49-F238E27FC236}">
                  <a16:creationId xmlns:a16="http://schemas.microsoft.com/office/drawing/2014/main" id="{A319A4C9-3223-44E2-8A5C-81CB38922EB3}"/>
                </a:ext>
              </a:extLst>
            </p:cNvPr>
            <p:cNvSpPr txBox="1">
              <a:spLocks noChangeArrowheads="1"/>
            </p:cNvSpPr>
            <p:nvPr/>
          </p:nvSpPr>
          <p:spPr bwMode="auto">
            <a:xfrm>
              <a:off x="4032" y="2736"/>
              <a:ext cx="695"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0.08 hr</a:t>
              </a:r>
              <a:br>
                <a:rPr lang="en-US" altLang="es-MX">
                  <a:solidFill>
                    <a:srgbClr val="000000"/>
                  </a:solidFill>
                </a:rPr>
              </a:br>
              <a:r>
                <a:rPr lang="en-US" altLang="es-MX">
                  <a:solidFill>
                    <a:srgbClr val="000000"/>
                  </a:solidFill>
                </a:rPr>
                <a:t>CT = 1.2  min</a:t>
              </a:r>
            </a:p>
          </p:txBody>
        </p:sp>
        <p:sp>
          <p:nvSpPr>
            <p:cNvPr id="29" name="Text Box 24">
              <a:extLst>
                <a:ext uri="{FF2B5EF4-FFF2-40B4-BE49-F238E27FC236}">
                  <a16:creationId xmlns:a16="http://schemas.microsoft.com/office/drawing/2014/main" id="{00B894C4-653B-42B0-8F65-3BD219150A44}"/>
                </a:ext>
              </a:extLst>
            </p:cNvPr>
            <p:cNvSpPr txBox="1">
              <a:spLocks noChangeArrowheads="1"/>
            </p:cNvSpPr>
            <p:nvPr/>
          </p:nvSpPr>
          <p:spPr bwMode="auto">
            <a:xfrm>
              <a:off x="4512" y="3696"/>
              <a:ext cx="1102" cy="2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b="1">
                  <a:solidFill>
                    <a:srgbClr val="000000"/>
                  </a:solidFill>
                </a:rPr>
                <a:t>Total = 57 Days</a:t>
              </a:r>
              <a:br>
                <a:rPr lang="en-US" altLang="es-MX" b="1">
                  <a:solidFill>
                    <a:srgbClr val="000000"/>
                  </a:solidFill>
                </a:rPr>
              </a:br>
              <a:r>
                <a:rPr lang="en-US" altLang="es-MX" b="1">
                  <a:solidFill>
                    <a:srgbClr val="000000"/>
                  </a:solidFill>
                </a:rPr>
                <a:t>Total = 1 Hr. 44.9 Min.</a:t>
              </a:r>
              <a:endParaRPr lang="en-US" altLang="es-MX">
                <a:solidFill>
                  <a:srgbClr val="000000"/>
                </a:solidFill>
              </a:endParaRPr>
            </a:p>
          </p:txBody>
        </p:sp>
        <p:sp>
          <p:nvSpPr>
            <p:cNvPr id="30" name="Text Box 25">
              <a:extLst>
                <a:ext uri="{FF2B5EF4-FFF2-40B4-BE49-F238E27FC236}">
                  <a16:creationId xmlns:a16="http://schemas.microsoft.com/office/drawing/2014/main" id="{C750A6A7-381F-4046-80F3-969F27356BE9}"/>
                </a:ext>
              </a:extLst>
            </p:cNvPr>
            <p:cNvSpPr txBox="1">
              <a:spLocks noChangeArrowheads="1"/>
            </p:cNvSpPr>
            <p:nvPr/>
          </p:nvSpPr>
          <p:spPr bwMode="auto">
            <a:xfrm>
              <a:off x="3744" y="1344"/>
              <a:ext cx="1501" cy="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sz="1600">
                  <a:solidFill>
                    <a:srgbClr val="000000"/>
                  </a:solidFill>
                </a:rPr>
                <a:t>Takt Time = 440 min/44</a:t>
              </a:r>
              <a:br>
                <a:rPr lang="en-US" altLang="es-MX" sz="1600">
                  <a:solidFill>
                    <a:srgbClr val="000000"/>
                  </a:solidFill>
                </a:rPr>
              </a:br>
              <a:r>
                <a:rPr lang="en-US" altLang="es-MX" sz="1600">
                  <a:solidFill>
                    <a:srgbClr val="000000"/>
                  </a:solidFill>
                </a:rPr>
                <a:t>                  = 10 min/unit</a:t>
              </a:r>
            </a:p>
          </p:txBody>
        </p:sp>
        <p:pic>
          <p:nvPicPr>
            <p:cNvPr id="31" name="Picture 26" descr="Truck">
              <a:extLst>
                <a:ext uri="{FF2B5EF4-FFF2-40B4-BE49-F238E27FC236}">
                  <a16:creationId xmlns:a16="http://schemas.microsoft.com/office/drawing/2014/main" id="{46DCB1E9-B012-496A-AF4A-7B35913F08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2" y="1728"/>
              <a:ext cx="606" cy="38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27" descr="Truck">
              <a:extLst>
                <a:ext uri="{FF2B5EF4-FFF2-40B4-BE49-F238E27FC236}">
                  <a16:creationId xmlns:a16="http://schemas.microsoft.com/office/drawing/2014/main" id="{35B0687D-89AB-422B-98C4-204292759B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 y="1632"/>
              <a:ext cx="768" cy="4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 Box 28">
              <a:extLst>
                <a:ext uri="{FF2B5EF4-FFF2-40B4-BE49-F238E27FC236}">
                  <a16:creationId xmlns:a16="http://schemas.microsoft.com/office/drawing/2014/main" id="{E854EC30-C654-480C-8D9A-31D6A9BF1F9E}"/>
                </a:ext>
              </a:extLst>
            </p:cNvPr>
            <p:cNvSpPr txBox="1">
              <a:spLocks noChangeArrowheads="1"/>
            </p:cNvSpPr>
            <p:nvPr/>
          </p:nvSpPr>
          <p:spPr bwMode="auto">
            <a:xfrm>
              <a:off x="398" y="1728"/>
              <a:ext cx="644"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dirty="0">
                  <a:solidFill>
                    <a:srgbClr val="000000"/>
                  </a:solidFill>
                </a:rPr>
                <a:t>Bi-Monthly</a:t>
              </a:r>
            </a:p>
          </p:txBody>
        </p:sp>
        <p:sp>
          <p:nvSpPr>
            <p:cNvPr id="34" name="Text Box 29">
              <a:extLst>
                <a:ext uri="{FF2B5EF4-FFF2-40B4-BE49-F238E27FC236}">
                  <a16:creationId xmlns:a16="http://schemas.microsoft.com/office/drawing/2014/main" id="{2E8810C5-A630-4481-9590-14E15814DF49}"/>
                </a:ext>
              </a:extLst>
            </p:cNvPr>
            <p:cNvSpPr txBox="1">
              <a:spLocks noChangeArrowheads="1"/>
            </p:cNvSpPr>
            <p:nvPr/>
          </p:nvSpPr>
          <p:spPr bwMode="auto">
            <a:xfrm>
              <a:off x="2478" y="792"/>
              <a:ext cx="365"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sz="1400" b="1">
                  <a:solidFill>
                    <a:srgbClr val="000000"/>
                  </a:solidFill>
                </a:rPr>
                <a:t>MRP</a:t>
              </a:r>
              <a:endParaRPr lang="en-US" altLang="es-MX">
                <a:solidFill>
                  <a:srgbClr val="000000"/>
                </a:solidFill>
              </a:endParaRPr>
            </a:p>
          </p:txBody>
        </p:sp>
        <p:sp>
          <p:nvSpPr>
            <p:cNvPr id="35" name="Line 30">
              <a:extLst>
                <a:ext uri="{FF2B5EF4-FFF2-40B4-BE49-F238E27FC236}">
                  <a16:creationId xmlns:a16="http://schemas.microsoft.com/office/drawing/2014/main" id="{F5AD7329-E281-4409-B292-604E544933B1}"/>
                </a:ext>
              </a:extLst>
            </p:cNvPr>
            <p:cNvSpPr>
              <a:spLocks noChangeShapeType="1"/>
            </p:cNvSpPr>
            <p:nvPr/>
          </p:nvSpPr>
          <p:spPr bwMode="auto">
            <a:xfrm flipH="1">
              <a:off x="1200" y="1296"/>
              <a:ext cx="1152"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36" name="Line 31">
              <a:extLst>
                <a:ext uri="{FF2B5EF4-FFF2-40B4-BE49-F238E27FC236}">
                  <a16:creationId xmlns:a16="http://schemas.microsoft.com/office/drawing/2014/main" id="{BDE32756-A20E-4EC4-B875-9FB0D0E89480}"/>
                </a:ext>
              </a:extLst>
            </p:cNvPr>
            <p:cNvSpPr>
              <a:spLocks noChangeShapeType="1"/>
            </p:cNvSpPr>
            <p:nvPr/>
          </p:nvSpPr>
          <p:spPr bwMode="auto">
            <a:xfrm flipH="1">
              <a:off x="1920" y="1296"/>
              <a:ext cx="576"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37" name="Line 32">
              <a:extLst>
                <a:ext uri="{FF2B5EF4-FFF2-40B4-BE49-F238E27FC236}">
                  <a16:creationId xmlns:a16="http://schemas.microsoft.com/office/drawing/2014/main" id="{BCF7E068-38C5-470F-80C9-BE46BBFD9AA9}"/>
                </a:ext>
              </a:extLst>
            </p:cNvPr>
            <p:cNvSpPr>
              <a:spLocks noChangeShapeType="1"/>
            </p:cNvSpPr>
            <p:nvPr/>
          </p:nvSpPr>
          <p:spPr bwMode="auto">
            <a:xfrm>
              <a:off x="2592" y="1296"/>
              <a:ext cx="144"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38" name="Line 33">
              <a:extLst>
                <a:ext uri="{FF2B5EF4-FFF2-40B4-BE49-F238E27FC236}">
                  <a16:creationId xmlns:a16="http://schemas.microsoft.com/office/drawing/2014/main" id="{BAF6663B-A3E2-404F-8BDB-02DF2BE92856}"/>
                </a:ext>
              </a:extLst>
            </p:cNvPr>
            <p:cNvSpPr>
              <a:spLocks noChangeShapeType="1"/>
            </p:cNvSpPr>
            <p:nvPr/>
          </p:nvSpPr>
          <p:spPr bwMode="auto">
            <a:xfrm>
              <a:off x="2736" y="1296"/>
              <a:ext cx="816"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39" name="Line 34">
              <a:extLst>
                <a:ext uri="{FF2B5EF4-FFF2-40B4-BE49-F238E27FC236}">
                  <a16:creationId xmlns:a16="http://schemas.microsoft.com/office/drawing/2014/main" id="{8ED20F62-DF2C-41C5-8C98-9C76E60E25E5}"/>
                </a:ext>
              </a:extLst>
            </p:cNvPr>
            <p:cNvSpPr>
              <a:spLocks noChangeShapeType="1"/>
            </p:cNvSpPr>
            <p:nvPr/>
          </p:nvSpPr>
          <p:spPr bwMode="auto">
            <a:xfrm>
              <a:off x="2880" y="1296"/>
              <a:ext cx="1440"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0" name="Line 35">
              <a:extLst>
                <a:ext uri="{FF2B5EF4-FFF2-40B4-BE49-F238E27FC236}">
                  <a16:creationId xmlns:a16="http://schemas.microsoft.com/office/drawing/2014/main" id="{9F86AACC-3A51-451B-ABEA-A832B0AB814A}"/>
                </a:ext>
              </a:extLst>
            </p:cNvPr>
            <p:cNvSpPr>
              <a:spLocks noChangeShapeType="1"/>
            </p:cNvSpPr>
            <p:nvPr/>
          </p:nvSpPr>
          <p:spPr bwMode="auto">
            <a:xfrm>
              <a:off x="3024" y="1296"/>
              <a:ext cx="2064" cy="105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1" name="Line 36">
              <a:extLst>
                <a:ext uri="{FF2B5EF4-FFF2-40B4-BE49-F238E27FC236}">
                  <a16:creationId xmlns:a16="http://schemas.microsoft.com/office/drawing/2014/main" id="{AA2C8185-5965-4B10-9528-CDE90EF0DD31}"/>
                </a:ext>
              </a:extLst>
            </p:cNvPr>
            <p:cNvSpPr>
              <a:spLocks noChangeShapeType="1"/>
            </p:cNvSpPr>
            <p:nvPr/>
          </p:nvSpPr>
          <p:spPr bwMode="auto">
            <a:xfrm flipV="1">
              <a:off x="5424" y="2112"/>
              <a:ext cx="0" cy="336"/>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2" name="Line 37">
              <a:extLst>
                <a:ext uri="{FF2B5EF4-FFF2-40B4-BE49-F238E27FC236}">
                  <a16:creationId xmlns:a16="http://schemas.microsoft.com/office/drawing/2014/main" id="{931D4195-2059-43E3-BE5B-CB515660B402}"/>
                </a:ext>
              </a:extLst>
            </p:cNvPr>
            <p:cNvSpPr>
              <a:spLocks noChangeShapeType="1"/>
            </p:cNvSpPr>
            <p:nvPr/>
          </p:nvSpPr>
          <p:spPr bwMode="auto">
            <a:xfrm flipV="1">
              <a:off x="5232" y="1248"/>
              <a:ext cx="0" cy="480"/>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3" name="Line 38">
              <a:extLst>
                <a:ext uri="{FF2B5EF4-FFF2-40B4-BE49-F238E27FC236}">
                  <a16:creationId xmlns:a16="http://schemas.microsoft.com/office/drawing/2014/main" id="{0570693D-21F3-4976-AA40-23CDF2DB6B5E}"/>
                </a:ext>
              </a:extLst>
            </p:cNvPr>
            <p:cNvSpPr>
              <a:spLocks noChangeShapeType="1"/>
            </p:cNvSpPr>
            <p:nvPr/>
          </p:nvSpPr>
          <p:spPr bwMode="auto">
            <a:xfrm flipH="1">
              <a:off x="2928" y="960"/>
              <a:ext cx="480" cy="0"/>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4" name="Line 39">
              <a:extLst>
                <a:ext uri="{FF2B5EF4-FFF2-40B4-BE49-F238E27FC236}">
                  <a16:creationId xmlns:a16="http://schemas.microsoft.com/office/drawing/2014/main" id="{0BAEAEC8-007D-4274-B936-F323418E8891}"/>
                </a:ext>
              </a:extLst>
            </p:cNvPr>
            <p:cNvSpPr>
              <a:spLocks noChangeShapeType="1"/>
            </p:cNvSpPr>
            <p:nvPr/>
          </p:nvSpPr>
          <p:spPr bwMode="auto">
            <a:xfrm>
              <a:off x="720" y="2016"/>
              <a:ext cx="0" cy="432"/>
            </a:xfrm>
            <a:prstGeom prst="line">
              <a:avLst/>
            </a:prstGeom>
            <a:noFill/>
            <a:ln w="28575">
              <a:solidFill>
                <a:schemeClr val="tx1"/>
              </a:solidFill>
              <a:round/>
              <a:headEnd/>
              <a:tailEnd type="stealth" w="med" len="lg"/>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45" name="AutoShape 40">
              <a:extLst>
                <a:ext uri="{FF2B5EF4-FFF2-40B4-BE49-F238E27FC236}">
                  <a16:creationId xmlns:a16="http://schemas.microsoft.com/office/drawing/2014/main" id="{AECC720E-048B-4A1B-A67A-EB2FA9530FA7}"/>
                </a:ext>
              </a:extLst>
            </p:cNvPr>
            <p:cNvSpPr>
              <a:spLocks noChangeArrowheads="1"/>
            </p:cNvSpPr>
            <p:nvPr/>
          </p:nvSpPr>
          <p:spPr bwMode="auto">
            <a:xfrm>
              <a:off x="4464" y="2208"/>
              <a:ext cx="528" cy="768"/>
            </a:xfrm>
            <a:prstGeom prst="irregularSeal1">
              <a:avLst/>
            </a:prstGeom>
            <a:solidFill>
              <a:srgbClr val="FF99CC"/>
            </a:solidFill>
            <a:ln w="9525">
              <a:solidFill>
                <a:schemeClr val="tx1"/>
              </a:solidFill>
              <a:miter lim="800000"/>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46" name="AutoShape 41">
              <a:extLst>
                <a:ext uri="{FF2B5EF4-FFF2-40B4-BE49-F238E27FC236}">
                  <a16:creationId xmlns:a16="http://schemas.microsoft.com/office/drawing/2014/main" id="{AC4A467F-F65A-42D3-B796-C896A586D182}"/>
                </a:ext>
              </a:extLst>
            </p:cNvPr>
            <p:cNvSpPr>
              <a:spLocks noChangeArrowheads="1"/>
            </p:cNvSpPr>
            <p:nvPr/>
          </p:nvSpPr>
          <p:spPr bwMode="auto">
            <a:xfrm>
              <a:off x="3264" y="2688"/>
              <a:ext cx="768" cy="672"/>
            </a:xfrm>
            <a:prstGeom prst="irregularSeal1">
              <a:avLst/>
            </a:prstGeom>
            <a:solidFill>
              <a:srgbClr val="FF99CC"/>
            </a:solidFill>
            <a:ln w="9525">
              <a:solidFill>
                <a:schemeClr val="tx1"/>
              </a:solidFill>
              <a:miter lim="800000"/>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47" name="Text Box 42">
              <a:extLst>
                <a:ext uri="{FF2B5EF4-FFF2-40B4-BE49-F238E27FC236}">
                  <a16:creationId xmlns:a16="http://schemas.microsoft.com/office/drawing/2014/main" id="{A0F13D41-63BD-4A22-97F8-DE532CDC5400}"/>
                </a:ext>
              </a:extLst>
            </p:cNvPr>
            <p:cNvSpPr txBox="1">
              <a:spLocks noChangeArrowheads="1"/>
            </p:cNvSpPr>
            <p:nvPr/>
          </p:nvSpPr>
          <p:spPr bwMode="auto">
            <a:xfrm>
              <a:off x="3312" y="2736"/>
              <a:ext cx="668" cy="3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0</a:t>
              </a:r>
            </a:p>
            <a:p>
              <a:pPr eaLnBrk="0" fontAlgn="base" hangingPunct="0">
                <a:spcBef>
                  <a:spcPct val="50000"/>
                </a:spcBef>
                <a:spcAft>
                  <a:spcPct val="0"/>
                </a:spcAft>
              </a:pPr>
              <a:r>
                <a:rPr lang="en-US" altLang="es-MX">
                  <a:solidFill>
                    <a:srgbClr val="000000"/>
                  </a:solidFill>
                </a:rPr>
                <a:t>CT = 60  min</a:t>
              </a:r>
            </a:p>
          </p:txBody>
        </p:sp>
        <p:sp>
          <p:nvSpPr>
            <p:cNvPr id="48" name="AutoShape 43">
              <a:extLst>
                <a:ext uri="{FF2B5EF4-FFF2-40B4-BE49-F238E27FC236}">
                  <a16:creationId xmlns:a16="http://schemas.microsoft.com/office/drawing/2014/main" id="{DEEE71E9-4D0C-413A-8CB4-B132FF6F7FD4}"/>
                </a:ext>
              </a:extLst>
            </p:cNvPr>
            <p:cNvSpPr>
              <a:spLocks noChangeArrowheads="1"/>
            </p:cNvSpPr>
            <p:nvPr/>
          </p:nvSpPr>
          <p:spPr bwMode="auto">
            <a:xfrm>
              <a:off x="4752" y="2736"/>
              <a:ext cx="768" cy="576"/>
            </a:xfrm>
            <a:prstGeom prst="irregularSeal1">
              <a:avLst/>
            </a:prstGeom>
            <a:solidFill>
              <a:srgbClr val="FF99CC"/>
            </a:solidFill>
            <a:ln w="9525">
              <a:solidFill>
                <a:schemeClr val="tx1"/>
              </a:solidFill>
              <a:miter lim="800000"/>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49" name="Text Box 44">
              <a:extLst>
                <a:ext uri="{FF2B5EF4-FFF2-40B4-BE49-F238E27FC236}">
                  <a16:creationId xmlns:a16="http://schemas.microsoft.com/office/drawing/2014/main" id="{7E1C553A-F943-4664-BFF6-B52A86FA1888}"/>
                </a:ext>
              </a:extLst>
            </p:cNvPr>
            <p:cNvSpPr txBox="1">
              <a:spLocks noChangeArrowheads="1"/>
            </p:cNvSpPr>
            <p:nvPr/>
          </p:nvSpPr>
          <p:spPr bwMode="auto">
            <a:xfrm>
              <a:off x="4752" y="2736"/>
              <a:ext cx="748" cy="3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50000"/>
                </a:spcBef>
                <a:spcAft>
                  <a:spcPct val="0"/>
                </a:spcAft>
              </a:pPr>
              <a:r>
                <a:rPr lang="en-US" altLang="es-MX">
                  <a:solidFill>
                    <a:srgbClr val="000000"/>
                  </a:solidFill>
                </a:rPr>
                <a:t>S/U = 1.95 hr</a:t>
              </a:r>
            </a:p>
            <a:p>
              <a:pPr eaLnBrk="0" fontAlgn="base" hangingPunct="0">
                <a:spcBef>
                  <a:spcPct val="50000"/>
                </a:spcBef>
                <a:spcAft>
                  <a:spcPct val="0"/>
                </a:spcAft>
              </a:pPr>
              <a:r>
                <a:rPr lang="en-US" altLang="es-MX">
                  <a:solidFill>
                    <a:srgbClr val="000000"/>
                  </a:solidFill>
                </a:rPr>
                <a:t>CT = 40.3  min</a:t>
              </a:r>
            </a:p>
          </p:txBody>
        </p:sp>
        <p:grpSp>
          <p:nvGrpSpPr>
            <p:cNvPr id="50" name="Group 45">
              <a:extLst>
                <a:ext uri="{FF2B5EF4-FFF2-40B4-BE49-F238E27FC236}">
                  <a16:creationId xmlns:a16="http://schemas.microsoft.com/office/drawing/2014/main" id="{09621673-50A1-40B8-B026-1A1477B4E463}"/>
                </a:ext>
              </a:extLst>
            </p:cNvPr>
            <p:cNvGrpSpPr>
              <a:grpSpLocks/>
            </p:cNvGrpSpPr>
            <p:nvPr/>
          </p:nvGrpSpPr>
          <p:grpSpPr bwMode="auto">
            <a:xfrm>
              <a:off x="336" y="407"/>
              <a:ext cx="768" cy="889"/>
              <a:chOff x="336" y="215"/>
              <a:chExt cx="768" cy="889"/>
            </a:xfrm>
          </p:grpSpPr>
          <p:sp>
            <p:nvSpPr>
              <p:cNvPr id="124" name="Rectangle 46">
                <a:extLst>
                  <a:ext uri="{FF2B5EF4-FFF2-40B4-BE49-F238E27FC236}">
                    <a16:creationId xmlns:a16="http://schemas.microsoft.com/office/drawing/2014/main" id="{15235883-01DA-4E76-A887-A26C7B8353F7}"/>
                  </a:ext>
                </a:extLst>
              </p:cNvPr>
              <p:cNvSpPr>
                <a:spLocks noChangeArrowheads="1"/>
              </p:cNvSpPr>
              <p:nvPr/>
            </p:nvSpPr>
            <p:spPr bwMode="auto">
              <a:xfrm>
                <a:off x="336" y="576"/>
                <a:ext cx="768" cy="528"/>
              </a:xfrm>
              <a:prstGeom prst="rect">
                <a:avLst/>
              </a:prstGeom>
              <a:noFill/>
              <a:ln w="381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1600" b="1" dirty="0">
                    <a:solidFill>
                      <a:srgbClr val="000000"/>
                    </a:solidFill>
                  </a:rPr>
                  <a:t>Supplier</a:t>
                </a:r>
              </a:p>
            </p:txBody>
          </p:sp>
          <p:grpSp>
            <p:nvGrpSpPr>
              <p:cNvPr id="125" name="Group 47">
                <a:extLst>
                  <a:ext uri="{FF2B5EF4-FFF2-40B4-BE49-F238E27FC236}">
                    <a16:creationId xmlns:a16="http://schemas.microsoft.com/office/drawing/2014/main" id="{5699D8C3-71AA-4706-9C33-18EFE478A1C3}"/>
                  </a:ext>
                </a:extLst>
              </p:cNvPr>
              <p:cNvGrpSpPr>
                <a:grpSpLocks/>
              </p:cNvGrpSpPr>
              <p:nvPr/>
            </p:nvGrpSpPr>
            <p:grpSpPr bwMode="auto">
              <a:xfrm>
                <a:off x="336" y="215"/>
                <a:ext cx="759" cy="519"/>
                <a:chOff x="336" y="221"/>
                <a:chExt cx="759" cy="519"/>
              </a:xfrm>
            </p:grpSpPr>
            <p:sp>
              <p:nvSpPr>
                <p:cNvPr id="126" name="AutoShape 48">
                  <a:extLst>
                    <a:ext uri="{FF2B5EF4-FFF2-40B4-BE49-F238E27FC236}">
                      <a16:creationId xmlns:a16="http://schemas.microsoft.com/office/drawing/2014/main" id="{DBC54CDF-AD4B-4497-BF85-1F22CB1E1EE9}"/>
                    </a:ext>
                  </a:extLst>
                </p:cNvPr>
                <p:cNvSpPr>
                  <a:spLocks noChangeArrowheads="1"/>
                </p:cNvSpPr>
                <p:nvPr/>
              </p:nvSpPr>
              <p:spPr bwMode="auto">
                <a:xfrm flipH="1">
                  <a:off x="336"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127" name="AutoShape 49">
                  <a:extLst>
                    <a:ext uri="{FF2B5EF4-FFF2-40B4-BE49-F238E27FC236}">
                      <a16:creationId xmlns:a16="http://schemas.microsoft.com/office/drawing/2014/main" id="{A300EF9F-2F2E-4248-B023-ECC07269F68E}"/>
                    </a:ext>
                  </a:extLst>
                </p:cNvPr>
                <p:cNvSpPr>
                  <a:spLocks noChangeArrowheads="1"/>
                </p:cNvSpPr>
                <p:nvPr/>
              </p:nvSpPr>
              <p:spPr bwMode="auto">
                <a:xfrm flipH="1">
                  <a:off x="606"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128" name="AutoShape 50">
                  <a:extLst>
                    <a:ext uri="{FF2B5EF4-FFF2-40B4-BE49-F238E27FC236}">
                      <a16:creationId xmlns:a16="http://schemas.microsoft.com/office/drawing/2014/main" id="{3F4F6400-FB17-453A-9F8E-7AB4804E7E70}"/>
                    </a:ext>
                  </a:extLst>
                </p:cNvPr>
                <p:cNvSpPr>
                  <a:spLocks noChangeArrowheads="1"/>
                </p:cNvSpPr>
                <p:nvPr/>
              </p:nvSpPr>
              <p:spPr bwMode="auto">
                <a:xfrm flipH="1">
                  <a:off x="864"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grpSp>
        </p:grpSp>
        <p:grpSp>
          <p:nvGrpSpPr>
            <p:cNvPr id="51" name="Group 51">
              <a:extLst>
                <a:ext uri="{FF2B5EF4-FFF2-40B4-BE49-F238E27FC236}">
                  <a16:creationId xmlns:a16="http://schemas.microsoft.com/office/drawing/2014/main" id="{5AA0F57E-0E8A-4631-976F-68AB111ABCB0}"/>
                </a:ext>
              </a:extLst>
            </p:cNvPr>
            <p:cNvGrpSpPr>
              <a:grpSpLocks/>
            </p:cNvGrpSpPr>
            <p:nvPr/>
          </p:nvGrpSpPr>
          <p:grpSpPr bwMode="auto">
            <a:xfrm>
              <a:off x="4656" y="365"/>
              <a:ext cx="768" cy="889"/>
              <a:chOff x="336" y="215"/>
              <a:chExt cx="768" cy="889"/>
            </a:xfrm>
          </p:grpSpPr>
          <p:sp>
            <p:nvSpPr>
              <p:cNvPr id="119" name="Rectangle 52">
                <a:extLst>
                  <a:ext uri="{FF2B5EF4-FFF2-40B4-BE49-F238E27FC236}">
                    <a16:creationId xmlns:a16="http://schemas.microsoft.com/office/drawing/2014/main" id="{D5D80150-4BC2-4F36-9D03-63011D8C55C3}"/>
                  </a:ext>
                </a:extLst>
              </p:cNvPr>
              <p:cNvSpPr>
                <a:spLocks noChangeArrowheads="1"/>
              </p:cNvSpPr>
              <p:nvPr/>
            </p:nvSpPr>
            <p:spPr bwMode="auto">
              <a:xfrm>
                <a:off x="336" y="576"/>
                <a:ext cx="768" cy="528"/>
              </a:xfrm>
              <a:prstGeom prst="rect">
                <a:avLst/>
              </a:prstGeom>
              <a:noFill/>
              <a:ln w="381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1600" b="1">
                    <a:solidFill>
                      <a:srgbClr val="000000"/>
                    </a:solidFill>
                  </a:rPr>
                  <a:t>Customer</a:t>
                </a:r>
              </a:p>
            </p:txBody>
          </p:sp>
          <p:grpSp>
            <p:nvGrpSpPr>
              <p:cNvPr id="120" name="Group 53">
                <a:extLst>
                  <a:ext uri="{FF2B5EF4-FFF2-40B4-BE49-F238E27FC236}">
                    <a16:creationId xmlns:a16="http://schemas.microsoft.com/office/drawing/2014/main" id="{69A6AB76-6235-4A5F-BE47-E002DE62156F}"/>
                  </a:ext>
                </a:extLst>
              </p:cNvPr>
              <p:cNvGrpSpPr>
                <a:grpSpLocks/>
              </p:cNvGrpSpPr>
              <p:nvPr/>
            </p:nvGrpSpPr>
            <p:grpSpPr bwMode="auto">
              <a:xfrm>
                <a:off x="336" y="215"/>
                <a:ext cx="759" cy="519"/>
                <a:chOff x="336" y="221"/>
                <a:chExt cx="759" cy="519"/>
              </a:xfrm>
            </p:grpSpPr>
            <p:sp>
              <p:nvSpPr>
                <p:cNvPr id="121" name="AutoShape 54">
                  <a:extLst>
                    <a:ext uri="{FF2B5EF4-FFF2-40B4-BE49-F238E27FC236}">
                      <a16:creationId xmlns:a16="http://schemas.microsoft.com/office/drawing/2014/main" id="{D39F6772-0F26-481D-AEA5-43F6D9A006E3}"/>
                    </a:ext>
                  </a:extLst>
                </p:cNvPr>
                <p:cNvSpPr>
                  <a:spLocks noChangeArrowheads="1"/>
                </p:cNvSpPr>
                <p:nvPr/>
              </p:nvSpPr>
              <p:spPr bwMode="auto">
                <a:xfrm flipH="1">
                  <a:off x="336"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122" name="AutoShape 55">
                  <a:extLst>
                    <a:ext uri="{FF2B5EF4-FFF2-40B4-BE49-F238E27FC236}">
                      <a16:creationId xmlns:a16="http://schemas.microsoft.com/office/drawing/2014/main" id="{48A98D80-000D-4312-8520-2C24399A7A3C}"/>
                    </a:ext>
                  </a:extLst>
                </p:cNvPr>
                <p:cNvSpPr>
                  <a:spLocks noChangeArrowheads="1"/>
                </p:cNvSpPr>
                <p:nvPr/>
              </p:nvSpPr>
              <p:spPr bwMode="auto">
                <a:xfrm flipH="1">
                  <a:off x="606"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123" name="AutoShape 56">
                  <a:extLst>
                    <a:ext uri="{FF2B5EF4-FFF2-40B4-BE49-F238E27FC236}">
                      <a16:creationId xmlns:a16="http://schemas.microsoft.com/office/drawing/2014/main" id="{EAAB8A1F-C30A-4255-BEB5-FBF42CFF87A1}"/>
                    </a:ext>
                  </a:extLst>
                </p:cNvPr>
                <p:cNvSpPr>
                  <a:spLocks noChangeArrowheads="1"/>
                </p:cNvSpPr>
                <p:nvPr/>
              </p:nvSpPr>
              <p:spPr bwMode="auto">
                <a:xfrm flipH="1">
                  <a:off x="864" y="221"/>
                  <a:ext cx="231" cy="519"/>
                </a:xfrm>
                <a:prstGeom prst="rtTriangle">
                  <a:avLst/>
                </a:prstGeom>
                <a:noFill/>
                <a:ln w="317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grpSp>
        </p:grpSp>
        <p:grpSp>
          <p:nvGrpSpPr>
            <p:cNvPr id="52" name="Group 57">
              <a:extLst>
                <a:ext uri="{FF2B5EF4-FFF2-40B4-BE49-F238E27FC236}">
                  <a16:creationId xmlns:a16="http://schemas.microsoft.com/office/drawing/2014/main" id="{ED736B4F-34F3-4766-9E89-2C5736364EFD}"/>
                </a:ext>
              </a:extLst>
            </p:cNvPr>
            <p:cNvGrpSpPr>
              <a:grpSpLocks/>
            </p:cNvGrpSpPr>
            <p:nvPr/>
          </p:nvGrpSpPr>
          <p:grpSpPr bwMode="auto">
            <a:xfrm>
              <a:off x="528" y="3168"/>
              <a:ext cx="4848" cy="528"/>
              <a:chOff x="576" y="3360"/>
              <a:chExt cx="4848" cy="528"/>
            </a:xfrm>
          </p:grpSpPr>
          <p:grpSp>
            <p:nvGrpSpPr>
              <p:cNvPr id="75" name="Group 58">
                <a:extLst>
                  <a:ext uri="{FF2B5EF4-FFF2-40B4-BE49-F238E27FC236}">
                    <a16:creationId xmlns:a16="http://schemas.microsoft.com/office/drawing/2014/main" id="{06042B76-C799-4403-BF8C-1EAB8AAD5563}"/>
                  </a:ext>
                </a:extLst>
              </p:cNvPr>
              <p:cNvGrpSpPr>
                <a:grpSpLocks/>
              </p:cNvGrpSpPr>
              <p:nvPr/>
            </p:nvGrpSpPr>
            <p:grpSpPr bwMode="auto">
              <a:xfrm>
                <a:off x="576" y="3552"/>
                <a:ext cx="816" cy="336"/>
                <a:chOff x="576" y="3552"/>
                <a:chExt cx="768" cy="336"/>
              </a:xfrm>
            </p:grpSpPr>
            <p:sp>
              <p:nvSpPr>
                <p:cNvPr id="115" name="Line 59">
                  <a:extLst>
                    <a:ext uri="{FF2B5EF4-FFF2-40B4-BE49-F238E27FC236}">
                      <a16:creationId xmlns:a16="http://schemas.microsoft.com/office/drawing/2014/main" id="{8383C7CF-C66E-4D8F-87B9-F666D990F060}"/>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6" name="Line 60">
                  <a:extLst>
                    <a:ext uri="{FF2B5EF4-FFF2-40B4-BE49-F238E27FC236}">
                      <a16:creationId xmlns:a16="http://schemas.microsoft.com/office/drawing/2014/main" id="{712CE35B-5980-404D-8A8F-A0BDE921B092}"/>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7" name="Line 61">
                  <a:extLst>
                    <a:ext uri="{FF2B5EF4-FFF2-40B4-BE49-F238E27FC236}">
                      <a16:creationId xmlns:a16="http://schemas.microsoft.com/office/drawing/2014/main" id="{FA534DCE-EFC7-4E95-BF5C-05E53BD65B08}"/>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8" name="Line 62">
                  <a:extLst>
                    <a:ext uri="{FF2B5EF4-FFF2-40B4-BE49-F238E27FC236}">
                      <a16:creationId xmlns:a16="http://schemas.microsoft.com/office/drawing/2014/main" id="{E26CB3F8-F8AD-488C-9AC1-703722207A0A}"/>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sp>
            <p:nvSpPr>
              <p:cNvPr id="76" name="Line 63">
                <a:extLst>
                  <a:ext uri="{FF2B5EF4-FFF2-40B4-BE49-F238E27FC236}">
                    <a16:creationId xmlns:a16="http://schemas.microsoft.com/office/drawing/2014/main" id="{4245C5B6-4983-439C-91BC-E2B3A9E392F5}"/>
                  </a:ext>
                </a:extLst>
              </p:cNvPr>
              <p:cNvSpPr>
                <a:spLocks noChangeShapeType="1"/>
              </p:cNvSpPr>
              <p:nvPr/>
            </p:nvSpPr>
            <p:spPr bwMode="auto">
              <a:xfrm>
                <a:off x="5232" y="3552"/>
                <a:ext cx="192"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77" name="Text Box 64">
                <a:extLst>
                  <a:ext uri="{FF2B5EF4-FFF2-40B4-BE49-F238E27FC236}">
                    <a16:creationId xmlns:a16="http://schemas.microsoft.com/office/drawing/2014/main" id="{B91F8EAF-768D-4339-BCD7-9B15B2403AE5}"/>
                  </a:ext>
                </a:extLst>
              </p:cNvPr>
              <p:cNvSpPr txBox="1">
                <a:spLocks noChangeArrowheads="1"/>
              </p:cNvSpPr>
              <p:nvPr/>
            </p:nvSpPr>
            <p:spPr bwMode="auto">
              <a:xfrm>
                <a:off x="648" y="3360"/>
                <a:ext cx="240"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45</a:t>
                </a:r>
              </a:p>
            </p:txBody>
          </p:sp>
          <p:sp>
            <p:nvSpPr>
              <p:cNvPr id="78" name="Text Box 65">
                <a:extLst>
                  <a:ext uri="{FF2B5EF4-FFF2-40B4-BE49-F238E27FC236}">
                    <a16:creationId xmlns:a16="http://schemas.microsoft.com/office/drawing/2014/main" id="{3FA97BCF-F8CD-4F32-925E-E23B221E4054}"/>
                  </a:ext>
                </a:extLst>
              </p:cNvPr>
              <p:cNvSpPr txBox="1">
                <a:spLocks noChangeArrowheads="1"/>
              </p:cNvSpPr>
              <p:nvPr/>
            </p:nvSpPr>
            <p:spPr bwMode="auto">
              <a:xfrm>
                <a:off x="1495"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1</a:t>
                </a:r>
              </a:p>
            </p:txBody>
          </p:sp>
          <p:sp>
            <p:nvSpPr>
              <p:cNvPr id="79" name="Text Box 66">
                <a:extLst>
                  <a:ext uri="{FF2B5EF4-FFF2-40B4-BE49-F238E27FC236}">
                    <a16:creationId xmlns:a16="http://schemas.microsoft.com/office/drawing/2014/main" id="{959012BD-194C-4378-AF43-9080D1C572EF}"/>
                  </a:ext>
                </a:extLst>
              </p:cNvPr>
              <p:cNvSpPr txBox="1">
                <a:spLocks noChangeArrowheads="1"/>
              </p:cNvSpPr>
              <p:nvPr/>
            </p:nvSpPr>
            <p:spPr bwMode="auto">
              <a:xfrm>
                <a:off x="3895"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1</a:t>
                </a:r>
              </a:p>
            </p:txBody>
          </p:sp>
          <p:sp>
            <p:nvSpPr>
              <p:cNvPr id="80" name="Text Box 67">
                <a:extLst>
                  <a:ext uri="{FF2B5EF4-FFF2-40B4-BE49-F238E27FC236}">
                    <a16:creationId xmlns:a16="http://schemas.microsoft.com/office/drawing/2014/main" id="{CAE695B0-EA39-4873-9A77-4232EE9E5243}"/>
                  </a:ext>
                </a:extLst>
              </p:cNvPr>
              <p:cNvSpPr txBox="1">
                <a:spLocks noChangeArrowheads="1"/>
              </p:cNvSpPr>
              <p:nvPr/>
            </p:nvSpPr>
            <p:spPr bwMode="auto">
              <a:xfrm>
                <a:off x="5239"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1</a:t>
                </a:r>
              </a:p>
            </p:txBody>
          </p:sp>
          <p:sp>
            <p:nvSpPr>
              <p:cNvPr id="81" name="Text Box 68">
                <a:extLst>
                  <a:ext uri="{FF2B5EF4-FFF2-40B4-BE49-F238E27FC236}">
                    <a16:creationId xmlns:a16="http://schemas.microsoft.com/office/drawing/2014/main" id="{CD262A03-45F2-4774-B999-555966BBAC3F}"/>
                  </a:ext>
                </a:extLst>
              </p:cNvPr>
              <p:cNvSpPr txBox="1">
                <a:spLocks noChangeArrowheads="1"/>
              </p:cNvSpPr>
              <p:nvPr/>
            </p:nvSpPr>
            <p:spPr bwMode="auto">
              <a:xfrm>
                <a:off x="2311"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2</a:t>
                </a:r>
              </a:p>
            </p:txBody>
          </p:sp>
          <p:sp>
            <p:nvSpPr>
              <p:cNvPr id="82" name="Text Box 69">
                <a:extLst>
                  <a:ext uri="{FF2B5EF4-FFF2-40B4-BE49-F238E27FC236}">
                    <a16:creationId xmlns:a16="http://schemas.microsoft.com/office/drawing/2014/main" id="{1F3B8E8D-8E93-4735-ACBC-3D9DA0460864}"/>
                  </a:ext>
                </a:extLst>
              </p:cNvPr>
              <p:cNvSpPr txBox="1">
                <a:spLocks noChangeArrowheads="1"/>
              </p:cNvSpPr>
              <p:nvPr/>
            </p:nvSpPr>
            <p:spPr bwMode="auto">
              <a:xfrm>
                <a:off x="3127"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2</a:t>
                </a:r>
              </a:p>
            </p:txBody>
          </p:sp>
          <p:sp>
            <p:nvSpPr>
              <p:cNvPr id="83" name="Text Box 70">
                <a:extLst>
                  <a:ext uri="{FF2B5EF4-FFF2-40B4-BE49-F238E27FC236}">
                    <a16:creationId xmlns:a16="http://schemas.microsoft.com/office/drawing/2014/main" id="{C0E3DA36-AA82-4028-B530-38790C86FA28}"/>
                  </a:ext>
                </a:extLst>
              </p:cNvPr>
              <p:cNvSpPr txBox="1">
                <a:spLocks noChangeArrowheads="1"/>
              </p:cNvSpPr>
              <p:nvPr/>
            </p:nvSpPr>
            <p:spPr bwMode="auto">
              <a:xfrm>
                <a:off x="4615" y="3360"/>
                <a:ext cx="178"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5</a:t>
                </a:r>
              </a:p>
            </p:txBody>
          </p:sp>
          <p:sp>
            <p:nvSpPr>
              <p:cNvPr id="84" name="Text Box 71">
                <a:extLst>
                  <a:ext uri="{FF2B5EF4-FFF2-40B4-BE49-F238E27FC236}">
                    <a16:creationId xmlns:a16="http://schemas.microsoft.com/office/drawing/2014/main" id="{51E8C241-B043-4DED-BDE4-8899415AFB54}"/>
                  </a:ext>
                </a:extLst>
              </p:cNvPr>
              <p:cNvSpPr txBox="1">
                <a:spLocks noChangeArrowheads="1"/>
              </p:cNvSpPr>
              <p:nvPr/>
            </p:nvSpPr>
            <p:spPr bwMode="auto">
              <a:xfrm>
                <a:off x="1064" y="3648"/>
                <a:ext cx="271"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1.6</a:t>
                </a:r>
              </a:p>
            </p:txBody>
          </p:sp>
          <p:sp>
            <p:nvSpPr>
              <p:cNvPr id="85" name="Text Box 72">
                <a:extLst>
                  <a:ext uri="{FF2B5EF4-FFF2-40B4-BE49-F238E27FC236}">
                    <a16:creationId xmlns:a16="http://schemas.microsoft.com/office/drawing/2014/main" id="{52341968-8677-4CC1-B3A6-4CE7C3ABB02E}"/>
                  </a:ext>
                </a:extLst>
              </p:cNvPr>
              <p:cNvSpPr txBox="1">
                <a:spLocks noChangeArrowheads="1"/>
              </p:cNvSpPr>
              <p:nvPr/>
            </p:nvSpPr>
            <p:spPr bwMode="auto">
              <a:xfrm>
                <a:off x="1880" y="3648"/>
                <a:ext cx="271"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0.9</a:t>
                </a:r>
              </a:p>
            </p:txBody>
          </p:sp>
          <p:sp>
            <p:nvSpPr>
              <p:cNvPr id="86" name="Text Box 73">
                <a:extLst>
                  <a:ext uri="{FF2B5EF4-FFF2-40B4-BE49-F238E27FC236}">
                    <a16:creationId xmlns:a16="http://schemas.microsoft.com/office/drawing/2014/main" id="{B1B173B4-9D50-4923-B73D-23900B13D25B}"/>
                  </a:ext>
                </a:extLst>
              </p:cNvPr>
              <p:cNvSpPr txBox="1">
                <a:spLocks noChangeArrowheads="1"/>
              </p:cNvSpPr>
              <p:nvPr/>
            </p:nvSpPr>
            <p:spPr bwMode="auto">
              <a:xfrm>
                <a:off x="2696" y="3648"/>
                <a:ext cx="271"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0.9</a:t>
                </a:r>
              </a:p>
            </p:txBody>
          </p:sp>
          <p:sp>
            <p:nvSpPr>
              <p:cNvPr id="87" name="Text Box 74">
                <a:extLst>
                  <a:ext uri="{FF2B5EF4-FFF2-40B4-BE49-F238E27FC236}">
                    <a16:creationId xmlns:a16="http://schemas.microsoft.com/office/drawing/2014/main" id="{CDD5BC91-0F73-49E7-88D0-288B1193C645}"/>
                  </a:ext>
                </a:extLst>
              </p:cNvPr>
              <p:cNvSpPr txBox="1">
                <a:spLocks noChangeArrowheads="1"/>
              </p:cNvSpPr>
              <p:nvPr/>
            </p:nvSpPr>
            <p:spPr bwMode="auto">
              <a:xfrm>
                <a:off x="3480" y="3648"/>
                <a:ext cx="240"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60</a:t>
                </a:r>
              </a:p>
            </p:txBody>
          </p:sp>
          <p:sp>
            <p:nvSpPr>
              <p:cNvPr id="88" name="Text Box 75">
                <a:extLst>
                  <a:ext uri="{FF2B5EF4-FFF2-40B4-BE49-F238E27FC236}">
                    <a16:creationId xmlns:a16="http://schemas.microsoft.com/office/drawing/2014/main" id="{FE613AAA-B2A0-4229-BF2F-76DD05DBBF46}"/>
                  </a:ext>
                </a:extLst>
              </p:cNvPr>
              <p:cNvSpPr txBox="1">
                <a:spLocks noChangeArrowheads="1"/>
              </p:cNvSpPr>
              <p:nvPr/>
            </p:nvSpPr>
            <p:spPr bwMode="auto">
              <a:xfrm>
                <a:off x="4184" y="3648"/>
                <a:ext cx="271"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1.2</a:t>
                </a:r>
              </a:p>
            </p:txBody>
          </p:sp>
          <p:sp>
            <p:nvSpPr>
              <p:cNvPr id="89" name="Text Box 76">
                <a:extLst>
                  <a:ext uri="{FF2B5EF4-FFF2-40B4-BE49-F238E27FC236}">
                    <a16:creationId xmlns:a16="http://schemas.microsoft.com/office/drawing/2014/main" id="{E2E02303-34FF-4819-8C0F-336E3F1B336D}"/>
                  </a:ext>
                </a:extLst>
              </p:cNvPr>
              <p:cNvSpPr txBox="1">
                <a:spLocks noChangeArrowheads="1"/>
              </p:cNvSpPr>
              <p:nvPr/>
            </p:nvSpPr>
            <p:spPr bwMode="auto">
              <a:xfrm>
                <a:off x="4873" y="3648"/>
                <a:ext cx="333"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50000"/>
                  </a:spcBef>
                  <a:spcAft>
                    <a:spcPct val="0"/>
                  </a:spcAft>
                </a:pPr>
                <a:r>
                  <a:rPr lang="en-US" altLang="es-MX" sz="1400">
                    <a:solidFill>
                      <a:srgbClr val="000000"/>
                    </a:solidFill>
                  </a:rPr>
                  <a:t>40.3</a:t>
                </a:r>
              </a:p>
            </p:txBody>
          </p:sp>
          <p:grpSp>
            <p:nvGrpSpPr>
              <p:cNvPr id="90" name="Group 77">
                <a:extLst>
                  <a:ext uri="{FF2B5EF4-FFF2-40B4-BE49-F238E27FC236}">
                    <a16:creationId xmlns:a16="http://schemas.microsoft.com/office/drawing/2014/main" id="{F1D93AA4-E4F1-4984-A66E-E688169F9BB7}"/>
                  </a:ext>
                </a:extLst>
              </p:cNvPr>
              <p:cNvGrpSpPr>
                <a:grpSpLocks/>
              </p:cNvGrpSpPr>
              <p:nvPr/>
            </p:nvGrpSpPr>
            <p:grpSpPr bwMode="auto">
              <a:xfrm>
                <a:off x="1392" y="3552"/>
                <a:ext cx="816" cy="336"/>
                <a:chOff x="576" y="3552"/>
                <a:chExt cx="768" cy="336"/>
              </a:xfrm>
            </p:grpSpPr>
            <p:sp>
              <p:nvSpPr>
                <p:cNvPr id="111" name="Line 78">
                  <a:extLst>
                    <a:ext uri="{FF2B5EF4-FFF2-40B4-BE49-F238E27FC236}">
                      <a16:creationId xmlns:a16="http://schemas.microsoft.com/office/drawing/2014/main" id="{8D881F5A-6F17-447A-9B21-6ADA123DF8C8}"/>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2" name="Line 79">
                  <a:extLst>
                    <a:ext uri="{FF2B5EF4-FFF2-40B4-BE49-F238E27FC236}">
                      <a16:creationId xmlns:a16="http://schemas.microsoft.com/office/drawing/2014/main" id="{8DD806DB-0B91-4673-8634-922B7548D84B}"/>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3" name="Line 80">
                  <a:extLst>
                    <a:ext uri="{FF2B5EF4-FFF2-40B4-BE49-F238E27FC236}">
                      <a16:creationId xmlns:a16="http://schemas.microsoft.com/office/drawing/2014/main" id="{5203691B-EF2C-46B3-9245-3FCC0BE1ABAA}"/>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4" name="Line 81">
                  <a:extLst>
                    <a:ext uri="{FF2B5EF4-FFF2-40B4-BE49-F238E27FC236}">
                      <a16:creationId xmlns:a16="http://schemas.microsoft.com/office/drawing/2014/main" id="{2C5D3964-D2E9-4E4C-9A15-F910230A0EBB}"/>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grpSp>
            <p:nvGrpSpPr>
              <p:cNvPr id="91" name="Group 82">
                <a:extLst>
                  <a:ext uri="{FF2B5EF4-FFF2-40B4-BE49-F238E27FC236}">
                    <a16:creationId xmlns:a16="http://schemas.microsoft.com/office/drawing/2014/main" id="{3AC55EE7-7B43-451F-B64A-F1EC4E51892D}"/>
                  </a:ext>
                </a:extLst>
              </p:cNvPr>
              <p:cNvGrpSpPr>
                <a:grpSpLocks/>
              </p:cNvGrpSpPr>
              <p:nvPr/>
            </p:nvGrpSpPr>
            <p:grpSpPr bwMode="auto">
              <a:xfrm>
                <a:off x="2208" y="3552"/>
                <a:ext cx="816" cy="336"/>
                <a:chOff x="576" y="3552"/>
                <a:chExt cx="768" cy="336"/>
              </a:xfrm>
            </p:grpSpPr>
            <p:sp>
              <p:nvSpPr>
                <p:cNvPr id="107" name="Line 83">
                  <a:extLst>
                    <a:ext uri="{FF2B5EF4-FFF2-40B4-BE49-F238E27FC236}">
                      <a16:creationId xmlns:a16="http://schemas.microsoft.com/office/drawing/2014/main" id="{6628DC92-5D67-444C-80D4-4359015B1FA3}"/>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8" name="Line 84">
                  <a:extLst>
                    <a:ext uri="{FF2B5EF4-FFF2-40B4-BE49-F238E27FC236}">
                      <a16:creationId xmlns:a16="http://schemas.microsoft.com/office/drawing/2014/main" id="{30CCDC9D-6D3A-4E6A-8087-916B32A96EB9}"/>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9" name="Line 85">
                  <a:extLst>
                    <a:ext uri="{FF2B5EF4-FFF2-40B4-BE49-F238E27FC236}">
                      <a16:creationId xmlns:a16="http://schemas.microsoft.com/office/drawing/2014/main" id="{5918300A-2F45-4D13-A73D-232B309AF7FC}"/>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10" name="Line 86">
                  <a:extLst>
                    <a:ext uri="{FF2B5EF4-FFF2-40B4-BE49-F238E27FC236}">
                      <a16:creationId xmlns:a16="http://schemas.microsoft.com/office/drawing/2014/main" id="{DB83DDCC-8749-496A-8A27-5047852D9635}"/>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grpSp>
            <p:nvGrpSpPr>
              <p:cNvPr id="92" name="Group 87">
                <a:extLst>
                  <a:ext uri="{FF2B5EF4-FFF2-40B4-BE49-F238E27FC236}">
                    <a16:creationId xmlns:a16="http://schemas.microsoft.com/office/drawing/2014/main" id="{C9223BE8-7B03-4324-8132-4F033C71D99A}"/>
                  </a:ext>
                </a:extLst>
              </p:cNvPr>
              <p:cNvGrpSpPr>
                <a:grpSpLocks/>
              </p:cNvGrpSpPr>
              <p:nvPr/>
            </p:nvGrpSpPr>
            <p:grpSpPr bwMode="auto">
              <a:xfrm>
                <a:off x="3024" y="3552"/>
                <a:ext cx="768" cy="336"/>
                <a:chOff x="576" y="3552"/>
                <a:chExt cx="768" cy="336"/>
              </a:xfrm>
            </p:grpSpPr>
            <p:sp>
              <p:nvSpPr>
                <p:cNvPr id="103" name="Line 88">
                  <a:extLst>
                    <a:ext uri="{FF2B5EF4-FFF2-40B4-BE49-F238E27FC236}">
                      <a16:creationId xmlns:a16="http://schemas.microsoft.com/office/drawing/2014/main" id="{CBA26CD5-42CE-4C4A-9383-C66F1CED622E}"/>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4" name="Line 89">
                  <a:extLst>
                    <a:ext uri="{FF2B5EF4-FFF2-40B4-BE49-F238E27FC236}">
                      <a16:creationId xmlns:a16="http://schemas.microsoft.com/office/drawing/2014/main" id="{CAAC4846-BCFB-4477-98E2-9A203EDA89DA}"/>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5" name="Line 90">
                  <a:extLst>
                    <a:ext uri="{FF2B5EF4-FFF2-40B4-BE49-F238E27FC236}">
                      <a16:creationId xmlns:a16="http://schemas.microsoft.com/office/drawing/2014/main" id="{5ACEA099-9565-46BD-A06B-5F9CD2B41632}"/>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6" name="Line 91">
                  <a:extLst>
                    <a:ext uri="{FF2B5EF4-FFF2-40B4-BE49-F238E27FC236}">
                      <a16:creationId xmlns:a16="http://schemas.microsoft.com/office/drawing/2014/main" id="{D3139F57-DAE9-4443-9477-2C0866877707}"/>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grpSp>
            <p:nvGrpSpPr>
              <p:cNvPr id="93" name="Group 92">
                <a:extLst>
                  <a:ext uri="{FF2B5EF4-FFF2-40B4-BE49-F238E27FC236}">
                    <a16:creationId xmlns:a16="http://schemas.microsoft.com/office/drawing/2014/main" id="{8AF3C230-9EFF-48A2-864D-9B31A480DE95}"/>
                  </a:ext>
                </a:extLst>
              </p:cNvPr>
              <p:cNvGrpSpPr>
                <a:grpSpLocks/>
              </p:cNvGrpSpPr>
              <p:nvPr/>
            </p:nvGrpSpPr>
            <p:grpSpPr bwMode="auto">
              <a:xfrm>
                <a:off x="3792" y="3552"/>
                <a:ext cx="720" cy="336"/>
                <a:chOff x="576" y="3552"/>
                <a:chExt cx="768" cy="336"/>
              </a:xfrm>
            </p:grpSpPr>
            <p:sp>
              <p:nvSpPr>
                <p:cNvPr id="99" name="Line 93">
                  <a:extLst>
                    <a:ext uri="{FF2B5EF4-FFF2-40B4-BE49-F238E27FC236}">
                      <a16:creationId xmlns:a16="http://schemas.microsoft.com/office/drawing/2014/main" id="{48D7AEB9-DA0A-47D0-99BD-8948D35E3227}"/>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0" name="Line 94">
                  <a:extLst>
                    <a:ext uri="{FF2B5EF4-FFF2-40B4-BE49-F238E27FC236}">
                      <a16:creationId xmlns:a16="http://schemas.microsoft.com/office/drawing/2014/main" id="{68801227-7069-483C-88CA-06092C7936D7}"/>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1" name="Line 95">
                  <a:extLst>
                    <a:ext uri="{FF2B5EF4-FFF2-40B4-BE49-F238E27FC236}">
                      <a16:creationId xmlns:a16="http://schemas.microsoft.com/office/drawing/2014/main" id="{D3DEE0A1-5FAF-49D3-8EC0-A80C073F0C8B}"/>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102" name="Line 96">
                  <a:extLst>
                    <a:ext uri="{FF2B5EF4-FFF2-40B4-BE49-F238E27FC236}">
                      <a16:creationId xmlns:a16="http://schemas.microsoft.com/office/drawing/2014/main" id="{3C503651-13F9-482B-8C17-032A16BF4783}"/>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grpSp>
            <p:nvGrpSpPr>
              <p:cNvPr id="94" name="Group 97">
                <a:extLst>
                  <a:ext uri="{FF2B5EF4-FFF2-40B4-BE49-F238E27FC236}">
                    <a16:creationId xmlns:a16="http://schemas.microsoft.com/office/drawing/2014/main" id="{0FDAB376-6125-48FB-80E6-37FF69F20E93}"/>
                  </a:ext>
                </a:extLst>
              </p:cNvPr>
              <p:cNvGrpSpPr>
                <a:grpSpLocks/>
              </p:cNvGrpSpPr>
              <p:nvPr/>
            </p:nvGrpSpPr>
            <p:grpSpPr bwMode="auto">
              <a:xfrm>
                <a:off x="4512" y="3552"/>
                <a:ext cx="720" cy="336"/>
                <a:chOff x="576" y="3552"/>
                <a:chExt cx="768" cy="336"/>
              </a:xfrm>
            </p:grpSpPr>
            <p:sp>
              <p:nvSpPr>
                <p:cNvPr id="95" name="Line 98">
                  <a:extLst>
                    <a:ext uri="{FF2B5EF4-FFF2-40B4-BE49-F238E27FC236}">
                      <a16:creationId xmlns:a16="http://schemas.microsoft.com/office/drawing/2014/main" id="{E122C172-FF4D-4CB4-8C68-19AFB5BD2F5B}"/>
                    </a:ext>
                  </a:extLst>
                </p:cNvPr>
                <p:cNvSpPr>
                  <a:spLocks noChangeShapeType="1"/>
                </p:cNvSpPr>
                <p:nvPr/>
              </p:nvSpPr>
              <p:spPr bwMode="auto">
                <a:xfrm>
                  <a:off x="576" y="3552"/>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96" name="Line 99">
                  <a:extLst>
                    <a:ext uri="{FF2B5EF4-FFF2-40B4-BE49-F238E27FC236}">
                      <a16:creationId xmlns:a16="http://schemas.microsoft.com/office/drawing/2014/main" id="{768B3205-A680-467D-A069-A79B585C0242}"/>
                    </a:ext>
                  </a:extLst>
                </p:cNvPr>
                <p:cNvSpPr>
                  <a:spLocks noChangeShapeType="1"/>
                </p:cNvSpPr>
                <p:nvPr/>
              </p:nvSpPr>
              <p:spPr bwMode="auto">
                <a:xfrm>
                  <a:off x="960"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97" name="Line 100">
                  <a:extLst>
                    <a:ext uri="{FF2B5EF4-FFF2-40B4-BE49-F238E27FC236}">
                      <a16:creationId xmlns:a16="http://schemas.microsoft.com/office/drawing/2014/main" id="{47CB5E88-B4F5-4469-82FF-E123EEFCC3E3}"/>
                    </a:ext>
                  </a:extLst>
                </p:cNvPr>
                <p:cNvSpPr>
                  <a:spLocks noChangeShapeType="1"/>
                </p:cNvSpPr>
                <p:nvPr/>
              </p:nvSpPr>
              <p:spPr bwMode="auto">
                <a:xfrm>
                  <a:off x="960" y="3888"/>
                  <a:ext cx="384"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98" name="Line 101">
                  <a:extLst>
                    <a:ext uri="{FF2B5EF4-FFF2-40B4-BE49-F238E27FC236}">
                      <a16:creationId xmlns:a16="http://schemas.microsoft.com/office/drawing/2014/main" id="{4D4B648F-C8FE-4C55-B588-7FCA83A68A92}"/>
                    </a:ext>
                  </a:extLst>
                </p:cNvPr>
                <p:cNvSpPr>
                  <a:spLocks noChangeShapeType="1"/>
                </p:cNvSpPr>
                <p:nvPr/>
              </p:nvSpPr>
              <p:spPr bwMode="auto">
                <a:xfrm flipV="1">
                  <a:off x="1344" y="3552"/>
                  <a:ext cx="0" cy="336"/>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grpSp>
        <p:sp>
          <p:nvSpPr>
            <p:cNvPr id="53" name="Rectangle 102">
              <a:extLst>
                <a:ext uri="{FF2B5EF4-FFF2-40B4-BE49-F238E27FC236}">
                  <a16:creationId xmlns:a16="http://schemas.microsoft.com/office/drawing/2014/main" id="{DF6E07E6-CC30-45A0-87EE-4D795122D74E}"/>
                </a:ext>
              </a:extLst>
            </p:cNvPr>
            <p:cNvSpPr>
              <a:spLocks noChangeArrowheads="1"/>
            </p:cNvSpPr>
            <p:nvPr/>
          </p:nvSpPr>
          <p:spPr bwMode="auto">
            <a:xfrm>
              <a:off x="1788"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2</a:t>
              </a:r>
            </a:p>
          </p:txBody>
        </p:sp>
        <p:sp>
          <p:nvSpPr>
            <p:cNvPr id="54" name="AutoShape 103">
              <a:extLst>
                <a:ext uri="{FF2B5EF4-FFF2-40B4-BE49-F238E27FC236}">
                  <a16:creationId xmlns:a16="http://schemas.microsoft.com/office/drawing/2014/main" id="{800A413E-EAC5-43FB-9FB8-96670966EA4D}"/>
                </a:ext>
              </a:extLst>
            </p:cNvPr>
            <p:cNvSpPr>
              <a:spLocks noChangeArrowheads="1"/>
            </p:cNvSpPr>
            <p:nvPr/>
          </p:nvSpPr>
          <p:spPr bwMode="auto">
            <a:xfrm rot="-5400000">
              <a:off x="2208" y="2400"/>
              <a:ext cx="240" cy="336"/>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2 Days</a:t>
              </a:r>
            </a:p>
          </p:txBody>
        </p:sp>
        <p:sp>
          <p:nvSpPr>
            <p:cNvPr id="55" name="Line 104">
              <a:extLst>
                <a:ext uri="{FF2B5EF4-FFF2-40B4-BE49-F238E27FC236}">
                  <a16:creationId xmlns:a16="http://schemas.microsoft.com/office/drawing/2014/main" id="{22078689-CF0C-4F17-BB7C-61182F974B37}"/>
                </a:ext>
              </a:extLst>
            </p:cNvPr>
            <p:cNvSpPr>
              <a:spLocks noChangeShapeType="1"/>
            </p:cNvSpPr>
            <p:nvPr/>
          </p:nvSpPr>
          <p:spPr bwMode="auto">
            <a:xfrm>
              <a:off x="1659"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56" name="Line 105">
              <a:extLst>
                <a:ext uri="{FF2B5EF4-FFF2-40B4-BE49-F238E27FC236}">
                  <a16:creationId xmlns:a16="http://schemas.microsoft.com/office/drawing/2014/main" id="{00AEC6A3-9D97-4C6B-B583-88962515F2FE}"/>
                </a:ext>
              </a:extLst>
            </p:cNvPr>
            <p:cNvSpPr>
              <a:spLocks noChangeShapeType="1"/>
            </p:cNvSpPr>
            <p:nvPr/>
          </p:nvSpPr>
          <p:spPr bwMode="auto">
            <a:xfrm>
              <a:off x="2064"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57" name="Line 106">
              <a:extLst>
                <a:ext uri="{FF2B5EF4-FFF2-40B4-BE49-F238E27FC236}">
                  <a16:creationId xmlns:a16="http://schemas.microsoft.com/office/drawing/2014/main" id="{1C1A5F20-A6AB-4E22-A2E2-728F77A90BA0}"/>
                </a:ext>
              </a:extLst>
            </p:cNvPr>
            <p:cNvSpPr>
              <a:spLocks noChangeShapeType="1"/>
            </p:cNvSpPr>
            <p:nvPr/>
          </p:nvSpPr>
          <p:spPr bwMode="auto">
            <a:xfrm>
              <a:off x="2496"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58" name="Rectangle 107">
              <a:extLst>
                <a:ext uri="{FF2B5EF4-FFF2-40B4-BE49-F238E27FC236}">
                  <a16:creationId xmlns:a16="http://schemas.microsoft.com/office/drawing/2014/main" id="{85D4C8E9-212E-4B14-958D-FE651D173917}"/>
                </a:ext>
              </a:extLst>
            </p:cNvPr>
            <p:cNvSpPr>
              <a:spLocks noChangeArrowheads="1"/>
            </p:cNvSpPr>
            <p:nvPr/>
          </p:nvSpPr>
          <p:spPr bwMode="auto">
            <a:xfrm>
              <a:off x="2604"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3</a:t>
              </a:r>
            </a:p>
          </p:txBody>
        </p:sp>
        <p:sp>
          <p:nvSpPr>
            <p:cNvPr id="59" name="AutoShape 108">
              <a:extLst>
                <a:ext uri="{FF2B5EF4-FFF2-40B4-BE49-F238E27FC236}">
                  <a16:creationId xmlns:a16="http://schemas.microsoft.com/office/drawing/2014/main" id="{49344F99-CAB8-4855-9626-1FD4BF266675}"/>
                </a:ext>
              </a:extLst>
            </p:cNvPr>
            <p:cNvSpPr>
              <a:spLocks noChangeArrowheads="1"/>
            </p:cNvSpPr>
            <p:nvPr/>
          </p:nvSpPr>
          <p:spPr bwMode="auto">
            <a:xfrm rot="-5400000">
              <a:off x="3024" y="2400"/>
              <a:ext cx="240" cy="336"/>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2 Days</a:t>
              </a:r>
            </a:p>
          </p:txBody>
        </p:sp>
        <p:sp>
          <p:nvSpPr>
            <p:cNvPr id="60" name="Line 109">
              <a:extLst>
                <a:ext uri="{FF2B5EF4-FFF2-40B4-BE49-F238E27FC236}">
                  <a16:creationId xmlns:a16="http://schemas.microsoft.com/office/drawing/2014/main" id="{185D9294-757F-4D3E-87C9-772078845DE8}"/>
                </a:ext>
              </a:extLst>
            </p:cNvPr>
            <p:cNvSpPr>
              <a:spLocks noChangeShapeType="1"/>
            </p:cNvSpPr>
            <p:nvPr/>
          </p:nvSpPr>
          <p:spPr bwMode="auto">
            <a:xfrm>
              <a:off x="2880"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61" name="Line 110">
              <a:extLst>
                <a:ext uri="{FF2B5EF4-FFF2-40B4-BE49-F238E27FC236}">
                  <a16:creationId xmlns:a16="http://schemas.microsoft.com/office/drawing/2014/main" id="{5844A34D-17FC-44F4-946F-B6B9FE69B8E8}"/>
                </a:ext>
              </a:extLst>
            </p:cNvPr>
            <p:cNvSpPr>
              <a:spLocks noChangeShapeType="1"/>
            </p:cNvSpPr>
            <p:nvPr/>
          </p:nvSpPr>
          <p:spPr bwMode="auto">
            <a:xfrm>
              <a:off x="3312"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62" name="Rectangle 111">
              <a:extLst>
                <a:ext uri="{FF2B5EF4-FFF2-40B4-BE49-F238E27FC236}">
                  <a16:creationId xmlns:a16="http://schemas.microsoft.com/office/drawing/2014/main" id="{27993813-ED61-4332-8A12-11D51ECBBC29}"/>
                </a:ext>
              </a:extLst>
            </p:cNvPr>
            <p:cNvSpPr>
              <a:spLocks noChangeArrowheads="1"/>
            </p:cNvSpPr>
            <p:nvPr/>
          </p:nvSpPr>
          <p:spPr bwMode="auto">
            <a:xfrm>
              <a:off x="3408"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4</a:t>
              </a:r>
            </a:p>
          </p:txBody>
        </p:sp>
        <p:sp>
          <p:nvSpPr>
            <p:cNvPr id="63" name="AutoShape 112">
              <a:extLst>
                <a:ext uri="{FF2B5EF4-FFF2-40B4-BE49-F238E27FC236}">
                  <a16:creationId xmlns:a16="http://schemas.microsoft.com/office/drawing/2014/main" id="{A1381581-668F-4677-9843-CADC31D1DC9C}"/>
                </a:ext>
              </a:extLst>
            </p:cNvPr>
            <p:cNvSpPr>
              <a:spLocks noChangeArrowheads="1"/>
            </p:cNvSpPr>
            <p:nvPr/>
          </p:nvSpPr>
          <p:spPr bwMode="auto">
            <a:xfrm rot="-5400000">
              <a:off x="3804" y="2436"/>
              <a:ext cx="240" cy="264"/>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1 Day</a:t>
              </a:r>
            </a:p>
          </p:txBody>
        </p:sp>
        <p:sp>
          <p:nvSpPr>
            <p:cNvPr id="64" name="Line 113">
              <a:extLst>
                <a:ext uri="{FF2B5EF4-FFF2-40B4-BE49-F238E27FC236}">
                  <a16:creationId xmlns:a16="http://schemas.microsoft.com/office/drawing/2014/main" id="{987AD0A4-7262-44A9-9E07-ACD0DC7F3B44}"/>
                </a:ext>
              </a:extLst>
            </p:cNvPr>
            <p:cNvSpPr>
              <a:spLocks noChangeShapeType="1"/>
            </p:cNvSpPr>
            <p:nvPr/>
          </p:nvSpPr>
          <p:spPr bwMode="auto">
            <a:xfrm>
              <a:off x="3690"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65" name="Line 114">
              <a:extLst>
                <a:ext uri="{FF2B5EF4-FFF2-40B4-BE49-F238E27FC236}">
                  <a16:creationId xmlns:a16="http://schemas.microsoft.com/office/drawing/2014/main" id="{92DD6B63-79C1-4728-8679-905DE31940BA}"/>
                </a:ext>
              </a:extLst>
            </p:cNvPr>
            <p:cNvSpPr>
              <a:spLocks noChangeShapeType="1"/>
            </p:cNvSpPr>
            <p:nvPr/>
          </p:nvSpPr>
          <p:spPr bwMode="auto">
            <a:xfrm>
              <a:off x="4059" y="2592"/>
              <a:ext cx="117"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66" name="Rectangle 115">
              <a:extLst>
                <a:ext uri="{FF2B5EF4-FFF2-40B4-BE49-F238E27FC236}">
                  <a16:creationId xmlns:a16="http://schemas.microsoft.com/office/drawing/2014/main" id="{6A2951C4-8A4E-4F85-94CF-7E66180A2562}"/>
                </a:ext>
              </a:extLst>
            </p:cNvPr>
            <p:cNvSpPr>
              <a:spLocks noChangeArrowheads="1"/>
            </p:cNvSpPr>
            <p:nvPr/>
          </p:nvSpPr>
          <p:spPr bwMode="auto">
            <a:xfrm>
              <a:off x="4176"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5</a:t>
              </a:r>
            </a:p>
          </p:txBody>
        </p:sp>
        <p:sp>
          <p:nvSpPr>
            <p:cNvPr id="67" name="AutoShape 116">
              <a:extLst>
                <a:ext uri="{FF2B5EF4-FFF2-40B4-BE49-F238E27FC236}">
                  <a16:creationId xmlns:a16="http://schemas.microsoft.com/office/drawing/2014/main" id="{45ACFB14-64F6-4F0E-A366-80A745F7EEE1}"/>
                </a:ext>
              </a:extLst>
            </p:cNvPr>
            <p:cNvSpPr>
              <a:spLocks noChangeArrowheads="1"/>
            </p:cNvSpPr>
            <p:nvPr/>
          </p:nvSpPr>
          <p:spPr bwMode="auto">
            <a:xfrm rot="-5400000">
              <a:off x="4608" y="2400"/>
              <a:ext cx="240" cy="336"/>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5 Days</a:t>
              </a:r>
            </a:p>
          </p:txBody>
        </p:sp>
        <p:sp>
          <p:nvSpPr>
            <p:cNvPr id="68" name="Rectangle 117">
              <a:extLst>
                <a:ext uri="{FF2B5EF4-FFF2-40B4-BE49-F238E27FC236}">
                  <a16:creationId xmlns:a16="http://schemas.microsoft.com/office/drawing/2014/main" id="{E8561B19-A7EB-4E60-B9FA-6C064C7B1D5B}"/>
                </a:ext>
              </a:extLst>
            </p:cNvPr>
            <p:cNvSpPr>
              <a:spLocks noChangeArrowheads="1"/>
            </p:cNvSpPr>
            <p:nvPr/>
          </p:nvSpPr>
          <p:spPr bwMode="auto">
            <a:xfrm>
              <a:off x="4944" y="2340"/>
              <a:ext cx="288" cy="384"/>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Op 6</a:t>
              </a:r>
            </a:p>
          </p:txBody>
        </p:sp>
        <p:sp>
          <p:nvSpPr>
            <p:cNvPr id="69" name="AutoShape 118">
              <a:extLst>
                <a:ext uri="{FF2B5EF4-FFF2-40B4-BE49-F238E27FC236}">
                  <a16:creationId xmlns:a16="http://schemas.microsoft.com/office/drawing/2014/main" id="{2A7FA9BF-2520-4173-9E5E-16547C0C0125}"/>
                </a:ext>
              </a:extLst>
            </p:cNvPr>
            <p:cNvSpPr>
              <a:spLocks noChangeArrowheads="1"/>
            </p:cNvSpPr>
            <p:nvPr/>
          </p:nvSpPr>
          <p:spPr bwMode="auto">
            <a:xfrm rot="-5400000">
              <a:off x="5292" y="2436"/>
              <a:ext cx="240" cy="264"/>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1 Day</a:t>
              </a:r>
            </a:p>
          </p:txBody>
        </p:sp>
        <p:sp>
          <p:nvSpPr>
            <p:cNvPr id="70" name="Line 119">
              <a:extLst>
                <a:ext uri="{FF2B5EF4-FFF2-40B4-BE49-F238E27FC236}">
                  <a16:creationId xmlns:a16="http://schemas.microsoft.com/office/drawing/2014/main" id="{10F36667-7B63-4218-8F3E-4CFE822F0428}"/>
                </a:ext>
              </a:extLst>
            </p:cNvPr>
            <p:cNvSpPr>
              <a:spLocks noChangeShapeType="1"/>
            </p:cNvSpPr>
            <p:nvPr/>
          </p:nvSpPr>
          <p:spPr bwMode="auto">
            <a:xfrm>
              <a:off x="4464" y="2592"/>
              <a:ext cx="96"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71" name="Line 120">
              <a:extLst>
                <a:ext uri="{FF2B5EF4-FFF2-40B4-BE49-F238E27FC236}">
                  <a16:creationId xmlns:a16="http://schemas.microsoft.com/office/drawing/2014/main" id="{68088FED-3B1E-48F8-B7FB-6450FF734956}"/>
                </a:ext>
              </a:extLst>
            </p:cNvPr>
            <p:cNvSpPr>
              <a:spLocks noChangeShapeType="1"/>
            </p:cNvSpPr>
            <p:nvPr/>
          </p:nvSpPr>
          <p:spPr bwMode="auto">
            <a:xfrm>
              <a:off x="4896" y="2592"/>
              <a:ext cx="48"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72" name="Line 121">
              <a:extLst>
                <a:ext uri="{FF2B5EF4-FFF2-40B4-BE49-F238E27FC236}">
                  <a16:creationId xmlns:a16="http://schemas.microsoft.com/office/drawing/2014/main" id="{38C96A5E-0E10-4E8E-AE11-460ED337DF69}"/>
                </a:ext>
              </a:extLst>
            </p:cNvPr>
            <p:cNvSpPr>
              <a:spLocks noChangeShapeType="1"/>
            </p:cNvSpPr>
            <p:nvPr/>
          </p:nvSpPr>
          <p:spPr bwMode="auto">
            <a:xfrm>
              <a:off x="5232" y="2592"/>
              <a:ext cx="48"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sp>
          <p:nvSpPr>
            <p:cNvPr id="73" name="AutoShape 122">
              <a:extLst>
                <a:ext uri="{FF2B5EF4-FFF2-40B4-BE49-F238E27FC236}">
                  <a16:creationId xmlns:a16="http://schemas.microsoft.com/office/drawing/2014/main" id="{5C7B7CC7-FD06-4B24-B481-12D681950ABD}"/>
                </a:ext>
              </a:extLst>
            </p:cNvPr>
            <p:cNvSpPr>
              <a:spLocks noChangeArrowheads="1"/>
            </p:cNvSpPr>
            <p:nvPr/>
          </p:nvSpPr>
          <p:spPr bwMode="auto">
            <a:xfrm rot="-5400000">
              <a:off x="624" y="2400"/>
              <a:ext cx="240" cy="336"/>
            </a:xfrm>
            <a:prstGeom prst="flowChartDelay">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vert="eaVert" wrap="none" lIns="0" tIns="0" rIns="0" bIns="0" anchor="b"/>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b="1">
                  <a:solidFill>
                    <a:srgbClr val="000000"/>
                  </a:solidFill>
                </a:rPr>
                <a:t>45 Days</a:t>
              </a:r>
            </a:p>
          </p:txBody>
        </p:sp>
        <p:sp>
          <p:nvSpPr>
            <p:cNvPr id="74" name="Line 123">
              <a:extLst>
                <a:ext uri="{FF2B5EF4-FFF2-40B4-BE49-F238E27FC236}">
                  <a16:creationId xmlns:a16="http://schemas.microsoft.com/office/drawing/2014/main" id="{BD5E65CB-53DC-47C1-BED1-3B389E7FC1C2}"/>
                </a:ext>
              </a:extLst>
            </p:cNvPr>
            <p:cNvSpPr>
              <a:spLocks noChangeShapeType="1"/>
            </p:cNvSpPr>
            <p:nvPr/>
          </p:nvSpPr>
          <p:spPr bwMode="auto">
            <a:xfrm>
              <a:off x="912" y="2592"/>
              <a:ext cx="114" cy="0"/>
            </a:xfrm>
            <a:prstGeom prst="line">
              <a:avLst/>
            </a:prstGeom>
            <a:noFill/>
            <a:ln w="25400">
              <a:solidFill>
                <a:schemeClr val="tx1"/>
              </a:solidFill>
              <a:round/>
              <a:headEnd/>
              <a:tailEnd type="stealth" w="sm" len="sm"/>
            </a:ln>
            <a:extLst>
              <a:ext uri="{909E8E84-426E-40dd-AFC4-6F175D3DCCD1}">
                <a14:hiddenFill xmlns="" xmlns:a14="http://schemas.microsoft.com/office/drawing/2010/main">
                  <a:noFill/>
                </a14:hiddenFill>
              </a:ext>
            </a:extLst>
          </p:spPr>
          <p:txBody>
            <a:bodyPr wrap="none" anchor="ctr"/>
            <a:lstStyle/>
            <a:p>
              <a:pPr eaLnBrk="0" fontAlgn="base" hangingPunct="0">
                <a:spcBef>
                  <a:spcPct val="0"/>
                </a:spcBef>
                <a:spcAft>
                  <a:spcPct val="0"/>
                </a:spcAft>
              </a:pPr>
              <a:endParaRPr lang="es-MX" sz="1200">
                <a:solidFill>
                  <a:srgbClr val="FFFFFF"/>
                </a:solidFill>
                <a:latin typeface="Arial" panose="020B0604020202020204" pitchFamily="34" charset="0"/>
              </a:endParaRPr>
            </a:p>
          </p:txBody>
        </p:sp>
      </p:grpSp>
    </p:spTree>
    <p:extLst>
      <p:ext uri="{BB962C8B-B14F-4D97-AF65-F5344CB8AC3E}">
        <p14:creationId xmlns:p14="http://schemas.microsoft.com/office/powerpoint/2010/main" val="161998071"/>
      </p:ext>
    </p:extLst>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405665" y="266839"/>
            <a:ext cx="10972800" cy="1066800"/>
          </a:xfrm>
        </p:spPr>
        <p:txBody>
          <a:bodyPr>
            <a:normAutofit/>
          </a:bodyPr>
          <a:lstStyle/>
          <a:p>
            <a:r>
              <a:rPr lang="es-MX" sz="4800" b="1" i="1" dirty="0"/>
              <a:t>VSM</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4294967295"/>
          </p:nvPr>
        </p:nvSpPr>
        <p:spPr>
          <a:xfrm>
            <a:off x="405665" y="1112976"/>
            <a:ext cx="1366838" cy="509588"/>
          </a:xfrm>
        </p:spPr>
        <p:txBody>
          <a:bodyPr>
            <a:normAutofit fontScale="92500" lnSpcReduction="10000"/>
          </a:bodyPr>
          <a:lstStyle/>
          <a:p>
            <a:pPr marL="109728" indent="0">
              <a:buNone/>
            </a:pPr>
            <a:r>
              <a:rPr lang="es-MX" sz="3200" b="1" dirty="0">
                <a:solidFill>
                  <a:srgbClr val="000000"/>
                </a:solidFill>
              </a:rPr>
              <a:t>Iconos</a:t>
            </a:r>
          </a:p>
        </p:txBody>
      </p:sp>
      <p:pic>
        <p:nvPicPr>
          <p:cNvPr id="130" name="Picture 2" descr="Icons">
            <a:extLst>
              <a:ext uri="{FF2B5EF4-FFF2-40B4-BE49-F238E27FC236}">
                <a16:creationId xmlns:a16="http://schemas.microsoft.com/office/drawing/2014/main" id="{7845C34D-C9C5-43FE-88BF-DFD65C6E7E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1" y="225425"/>
            <a:ext cx="4981575" cy="6629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nvGrpSpPr>
          <p:cNvPr id="131" name="Group 4">
            <a:extLst>
              <a:ext uri="{FF2B5EF4-FFF2-40B4-BE49-F238E27FC236}">
                <a16:creationId xmlns:a16="http://schemas.microsoft.com/office/drawing/2014/main" id="{0590B5F4-4D8D-4766-9319-A620A84A2011}"/>
              </a:ext>
            </a:extLst>
          </p:cNvPr>
          <p:cNvGrpSpPr>
            <a:grpSpLocks/>
          </p:cNvGrpSpPr>
          <p:nvPr/>
        </p:nvGrpSpPr>
        <p:grpSpPr bwMode="auto">
          <a:xfrm>
            <a:off x="2209800" y="2895600"/>
            <a:ext cx="1587500" cy="1524000"/>
            <a:chOff x="1258" y="364"/>
            <a:chExt cx="1000" cy="960"/>
          </a:xfrm>
        </p:grpSpPr>
        <p:grpSp>
          <p:nvGrpSpPr>
            <p:cNvPr id="132" name="Group 5">
              <a:extLst>
                <a:ext uri="{FF2B5EF4-FFF2-40B4-BE49-F238E27FC236}">
                  <a16:creationId xmlns:a16="http://schemas.microsoft.com/office/drawing/2014/main" id="{0A6CFFE6-AA64-459B-B5E9-BD1F4A0819F6}"/>
                </a:ext>
              </a:extLst>
            </p:cNvPr>
            <p:cNvGrpSpPr>
              <a:grpSpLocks/>
            </p:cNvGrpSpPr>
            <p:nvPr/>
          </p:nvGrpSpPr>
          <p:grpSpPr bwMode="auto">
            <a:xfrm>
              <a:off x="1447" y="364"/>
              <a:ext cx="576" cy="720"/>
              <a:chOff x="576" y="432"/>
              <a:chExt cx="384" cy="528"/>
            </a:xfrm>
          </p:grpSpPr>
          <p:sp>
            <p:nvSpPr>
              <p:cNvPr id="137" name="Oval 6">
                <a:extLst>
                  <a:ext uri="{FF2B5EF4-FFF2-40B4-BE49-F238E27FC236}">
                    <a16:creationId xmlns:a16="http://schemas.microsoft.com/office/drawing/2014/main" id="{4E30200C-A1E2-436C-8D06-F692042E618D}"/>
                  </a:ext>
                </a:extLst>
              </p:cNvPr>
              <p:cNvSpPr>
                <a:spLocks noChangeArrowheads="1"/>
              </p:cNvSpPr>
              <p:nvPr/>
            </p:nvSpPr>
            <p:spPr bwMode="auto">
              <a:xfrm>
                <a:off x="576" y="432"/>
                <a:ext cx="384" cy="288"/>
              </a:xfrm>
              <a:prstGeom prst="ellipse">
                <a:avLst/>
              </a:prstGeom>
              <a:solidFill>
                <a:srgbClr val="FFFFFF"/>
              </a:solidFill>
              <a:ln w="38100">
                <a:solidFill>
                  <a:schemeClr val="tx1"/>
                </a:solidFill>
                <a:round/>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sp>
            <p:nvSpPr>
              <p:cNvPr id="138" name="Rectangle 7">
                <a:extLst>
                  <a:ext uri="{FF2B5EF4-FFF2-40B4-BE49-F238E27FC236}">
                    <a16:creationId xmlns:a16="http://schemas.microsoft.com/office/drawing/2014/main" id="{72185BA0-C725-46FF-BDC5-B503D929A965}"/>
                  </a:ext>
                </a:extLst>
              </p:cNvPr>
              <p:cNvSpPr>
                <a:spLocks noChangeArrowheads="1"/>
              </p:cNvSpPr>
              <p:nvPr/>
            </p:nvSpPr>
            <p:spPr bwMode="auto">
              <a:xfrm>
                <a:off x="576" y="576"/>
                <a:ext cx="384" cy="384"/>
              </a:xfrm>
              <a:prstGeom prst="rect">
                <a:avLst/>
              </a:prstGeom>
              <a:solidFill>
                <a:srgbClr val="FFFFFF"/>
              </a:solidFill>
              <a:ln w="38100">
                <a:solidFill>
                  <a:schemeClr val="tx1"/>
                </a:solidFill>
                <a:miter lim="800000"/>
                <a:headEnd/>
                <a:tailEnd/>
              </a:ln>
            </p:spPr>
            <p:txBody>
              <a:bodyPr wrap="none" anchor="ct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eaLnBrk="0" fontAlgn="base" hangingPunct="0">
                  <a:spcBef>
                    <a:spcPct val="0"/>
                  </a:spcBef>
                  <a:spcAft>
                    <a:spcPct val="0"/>
                  </a:spcAft>
                </a:pPr>
                <a:endParaRPr lang="es-MX" altLang="es-MX"/>
              </a:p>
            </p:txBody>
          </p:sp>
        </p:grpSp>
        <p:grpSp>
          <p:nvGrpSpPr>
            <p:cNvPr id="133" name="Group 8">
              <a:extLst>
                <a:ext uri="{FF2B5EF4-FFF2-40B4-BE49-F238E27FC236}">
                  <a16:creationId xmlns:a16="http://schemas.microsoft.com/office/drawing/2014/main" id="{84A72681-0A5B-4238-862C-9E1D96CF5B1D}"/>
                </a:ext>
              </a:extLst>
            </p:cNvPr>
            <p:cNvGrpSpPr>
              <a:grpSpLocks/>
            </p:cNvGrpSpPr>
            <p:nvPr/>
          </p:nvGrpSpPr>
          <p:grpSpPr bwMode="auto">
            <a:xfrm>
              <a:off x="1536" y="624"/>
              <a:ext cx="405" cy="419"/>
              <a:chOff x="1248" y="2736"/>
              <a:chExt cx="480" cy="426"/>
            </a:xfrm>
          </p:grpSpPr>
          <p:pic>
            <p:nvPicPr>
              <p:cNvPr id="135" name="Picture 9">
                <a:extLst>
                  <a:ext uri="{FF2B5EF4-FFF2-40B4-BE49-F238E27FC236}">
                    <a16:creationId xmlns:a16="http://schemas.microsoft.com/office/drawing/2014/main" id="{ACE033D2-280D-4B88-A74B-C731924A18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8" y="2736"/>
                <a:ext cx="480" cy="4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6" name="Text Box 10">
                <a:extLst>
                  <a:ext uri="{FF2B5EF4-FFF2-40B4-BE49-F238E27FC236}">
                    <a16:creationId xmlns:a16="http://schemas.microsoft.com/office/drawing/2014/main" id="{5778D4FB-3B0B-40B9-A87C-0678114BFDD0}"/>
                  </a:ext>
                </a:extLst>
              </p:cNvPr>
              <p:cNvSpPr txBox="1">
                <a:spLocks noChangeArrowheads="1"/>
              </p:cNvSpPr>
              <p:nvPr/>
            </p:nvSpPr>
            <p:spPr bwMode="auto">
              <a:xfrm>
                <a:off x="1297" y="2803"/>
                <a:ext cx="384" cy="1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114300" indent="-114300">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10000"/>
                  </a:spcBef>
                  <a:spcAft>
                    <a:spcPct val="0"/>
                  </a:spcAft>
                </a:pPr>
                <a:endParaRPr lang="en-US" altLang="en-US" b="1">
                  <a:solidFill>
                    <a:srgbClr val="000000"/>
                  </a:solidFill>
                  <a:latin typeface="Comic Sans MS" panose="030F0702030302020204" pitchFamily="66" charset="0"/>
                </a:endParaRPr>
              </a:p>
            </p:txBody>
          </p:sp>
        </p:grpSp>
        <p:sp>
          <p:nvSpPr>
            <p:cNvPr id="134" name="Text Box 11">
              <a:extLst>
                <a:ext uri="{FF2B5EF4-FFF2-40B4-BE49-F238E27FC236}">
                  <a16:creationId xmlns:a16="http://schemas.microsoft.com/office/drawing/2014/main" id="{AF8B5C71-73BD-4C56-B3D2-DFDA1F98809E}"/>
                </a:ext>
              </a:extLst>
            </p:cNvPr>
            <p:cNvSpPr txBox="1">
              <a:spLocks noChangeArrowheads="1"/>
            </p:cNvSpPr>
            <p:nvPr/>
          </p:nvSpPr>
          <p:spPr bwMode="auto">
            <a:xfrm>
              <a:off x="1258" y="1132"/>
              <a:ext cx="1000" cy="1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200">
                  <a:solidFill>
                    <a:srgbClr val="FFFFFF"/>
                  </a:solidFill>
                  <a:latin typeface="Arial" panose="020B0604020202020204" pitchFamily="34" charset="0"/>
                </a:defRPr>
              </a:lvl1pPr>
              <a:lvl2pPr marL="742950" indent="-285750">
                <a:defRPr sz="1200">
                  <a:solidFill>
                    <a:srgbClr val="FFFFFF"/>
                  </a:solidFill>
                  <a:latin typeface="Arial" panose="020B0604020202020204" pitchFamily="34" charset="0"/>
                </a:defRPr>
              </a:lvl2pPr>
              <a:lvl3pPr marL="1143000" indent="-228600">
                <a:defRPr sz="1200">
                  <a:solidFill>
                    <a:srgbClr val="FFFFFF"/>
                  </a:solidFill>
                  <a:latin typeface="Arial" panose="020B0604020202020204" pitchFamily="34" charset="0"/>
                </a:defRPr>
              </a:lvl3pPr>
              <a:lvl4pPr marL="1600200" indent="-228600">
                <a:defRPr sz="1200">
                  <a:solidFill>
                    <a:srgbClr val="FFFFFF"/>
                  </a:solidFill>
                  <a:latin typeface="Arial" panose="020B0604020202020204" pitchFamily="34" charset="0"/>
                </a:defRPr>
              </a:lvl4pPr>
              <a:lvl5pPr marL="2057400" indent="-228600">
                <a:defRPr sz="1200">
                  <a:solidFill>
                    <a:srgbClr val="FFFFFF"/>
                  </a:solidFill>
                  <a:latin typeface="Arial" panose="020B0604020202020204" pitchFamily="34" charset="0"/>
                </a:defRPr>
              </a:lvl5pPr>
              <a:lvl6pPr marL="2514600" indent="-228600" eaLnBrk="0" fontAlgn="base" hangingPunct="0">
                <a:spcBef>
                  <a:spcPct val="0"/>
                </a:spcBef>
                <a:spcAft>
                  <a:spcPct val="0"/>
                </a:spcAft>
                <a:defRPr sz="1200">
                  <a:solidFill>
                    <a:srgbClr val="FFFFFF"/>
                  </a:solidFill>
                  <a:latin typeface="Arial" panose="020B0604020202020204" pitchFamily="34" charset="0"/>
                </a:defRPr>
              </a:lvl6pPr>
              <a:lvl7pPr marL="2971800" indent="-228600" eaLnBrk="0" fontAlgn="base" hangingPunct="0">
                <a:spcBef>
                  <a:spcPct val="0"/>
                </a:spcBef>
                <a:spcAft>
                  <a:spcPct val="0"/>
                </a:spcAft>
                <a:defRPr sz="1200">
                  <a:solidFill>
                    <a:srgbClr val="FFFFFF"/>
                  </a:solidFill>
                  <a:latin typeface="Arial" panose="020B0604020202020204" pitchFamily="34" charset="0"/>
                </a:defRPr>
              </a:lvl7pPr>
              <a:lvl8pPr marL="3429000" indent="-228600" eaLnBrk="0" fontAlgn="base" hangingPunct="0">
                <a:spcBef>
                  <a:spcPct val="0"/>
                </a:spcBef>
                <a:spcAft>
                  <a:spcPct val="0"/>
                </a:spcAft>
                <a:defRPr sz="1200">
                  <a:solidFill>
                    <a:srgbClr val="FFFFFF"/>
                  </a:solidFill>
                  <a:latin typeface="Arial" panose="020B0604020202020204" pitchFamily="34" charset="0"/>
                </a:defRPr>
              </a:lvl8pPr>
              <a:lvl9pPr marL="3886200" indent="-228600" eaLnBrk="0" fontAlgn="base" hangingPunct="0">
                <a:spcBef>
                  <a:spcPct val="0"/>
                </a:spcBef>
                <a:spcAft>
                  <a:spcPct val="0"/>
                </a:spcAft>
                <a:defRPr sz="1200">
                  <a:solidFill>
                    <a:srgbClr val="FFFFFF"/>
                  </a:solidFill>
                  <a:latin typeface="Arial" panose="020B0604020202020204" pitchFamily="34" charset="0"/>
                </a:defRPr>
              </a:lvl9pPr>
            </a:lstStyle>
            <a:p>
              <a:pPr algn="ctr" eaLnBrk="0" fontAlgn="base" hangingPunct="0">
                <a:spcBef>
                  <a:spcPct val="0"/>
                </a:spcBef>
                <a:spcAft>
                  <a:spcPct val="0"/>
                </a:spcAft>
              </a:pPr>
              <a:r>
                <a:rPr lang="en-US" altLang="es-MX" sz="1400" b="1">
                  <a:solidFill>
                    <a:srgbClr val="000000"/>
                  </a:solidFill>
                </a:rPr>
                <a:t>COMPUTER WIP</a:t>
              </a:r>
            </a:p>
          </p:txBody>
        </p:sp>
      </p:grpSp>
    </p:spTree>
    <p:extLst>
      <p:ext uri="{BB962C8B-B14F-4D97-AF65-F5344CB8AC3E}">
        <p14:creationId xmlns:p14="http://schemas.microsoft.com/office/powerpoint/2010/main" val="1645604003"/>
      </p:ext>
    </p:extLst>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southbound.png"/>
          <p:cNvPicPr>
            <a:picLocks noChangeAspect="1"/>
          </p:cNvPicPr>
          <p:nvPr/>
        </p:nvPicPr>
        <p:blipFill rotWithShape="1">
          <a:blip r:embed="rId2" cstate="print">
            <a:extLst>
              <a:ext uri="{28A0092B-C50C-407E-A947-70E740481C1C}">
                <a14:useLocalDpi xmlns:a14="http://schemas.microsoft.com/office/drawing/2010/main" val="0"/>
              </a:ext>
            </a:extLst>
          </a:blip>
          <a:srcRect t="4736"/>
          <a:stretch/>
        </p:blipFill>
        <p:spPr>
          <a:xfrm>
            <a:off x="1981977" y="1234882"/>
            <a:ext cx="10081407" cy="5715984"/>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
        <p:nvSpPr>
          <p:cNvPr id="5" name="Title 1"/>
          <p:cNvSpPr txBox="1">
            <a:spLocks/>
          </p:cNvSpPr>
          <p:nvPr/>
        </p:nvSpPr>
        <p:spPr>
          <a:xfrm>
            <a:off x="617316" y="0"/>
            <a:ext cx="10972800" cy="837465"/>
          </a:xfrm>
          <a:prstGeom prst="rect">
            <a:avLst/>
          </a:prstGeom>
        </p:spPr>
        <p:txBody>
          <a:bodyPr vert="horz"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4000" b="1" i="0" kern="1200" cap="none" spc="50">
                <a:ln w="11430"/>
                <a:solidFill>
                  <a:srgbClr val="FFFFFF"/>
                </a:solidFill>
                <a:effectLst>
                  <a:outerShdw blurRad="76200" dist="50800" dir="5400000" algn="tl" rotWithShape="0">
                    <a:srgbClr val="000000">
                      <a:alpha val="65000"/>
                    </a:srgbClr>
                  </a:outerShdw>
                </a:effectLst>
                <a:latin typeface="Calibri"/>
                <a:ea typeface="+mj-ea"/>
                <a:cs typeface="Calibri"/>
              </a:defRPr>
            </a:lvl1pPr>
          </a:lstStyle>
          <a:p>
            <a:r>
              <a:rPr lang="es-MX" dirty="0"/>
              <a:t>VSM Comercio Exterior</a:t>
            </a:r>
          </a:p>
        </p:txBody>
      </p:sp>
      <p:sp>
        <p:nvSpPr>
          <p:cNvPr id="6" name="Content Placeholder 2"/>
          <p:cNvSpPr txBox="1">
            <a:spLocks/>
          </p:cNvSpPr>
          <p:nvPr/>
        </p:nvSpPr>
        <p:spPr>
          <a:xfrm>
            <a:off x="511491" y="660495"/>
            <a:ext cx="10972800" cy="574387"/>
          </a:xfrm>
          <a:prstGeom prst="rect">
            <a:avLst/>
          </a:prstGeom>
        </p:spPr>
        <p:txBody>
          <a:bodyPr vert="horz">
            <a:normAutofit/>
          </a:bodyPr>
          <a:lstStyle>
            <a:lvl1pPr marL="365760" indent="-256032" algn="l" rtl="0" eaLnBrk="1" latinLnBrk="0" hangingPunct="1">
              <a:spcBef>
                <a:spcPts val="300"/>
              </a:spcBef>
              <a:buClr>
                <a:schemeClr val="accent3"/>
              </a:buClr>
              <a:buFont typeface="Georgia"/>
              <a:buChar char="•"/>
              <a:defRPr kumimoji="0" sz="2800" kern="1200">
                <a:solidFill>
                  <a:schemeClr val="tx2"/>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tx2"/>
                </a:solidFill>
                <a:latin typeface="+mn-lt"/>
                <a:ea typeface="+mn-ea"/>
                <a:cs typeface="+mn-cs"/>
              </a:defRPr>
            </a:lvl2pPr>
            <a:lvl3pPr marL="923544" indent="-219456" algn="l" rtl="0" eaLnBrk="1" latinLnBrk="0" hangingPunct="1">
              <a:spcBef>
                <a:spcPts val="300"/>
              </a:spcBef>
              <a:buClr>
                <a:schemeClr val="accent1"/>
              </a:buClr>
              <a:buFont typeface="Wingdings 2" panose="05020102010507070707" pitchFamily="18" charset="2"/>
              <a:buChar char=""/>
              <a:defRPr kumimoji="0" sz="2400" kern="1200">
                <a:solidFill>
                  <a:schemeClr val="tx2"/>
                </a:solidFill>
                <a:latin typeface="+mn-lt"/>
                <a:ea typeface="+mn-ea"/>
                <a:cs typeface="+mn-cs"/>
              </a:defRPr>
            </a:lvl3pPr>
            <a:lvl4pPr marL="1179576" indent="-201168" algn="l" rtl="0" eaLnBrk="1" latinLnBrk="0" hangingPunct="1">
              <a:spcBef>
                <a:spcPts val="300"/>
              </a:spcBef>
              <a:buClr>
                <a:schemeClr val="accent1"/>
              </a:buClr>
              <a:buFont typeface="Wingdings 2" panose="05020102010507070707" pitchFamily="18" charset="2"/>
              <a:buChar char=""/>
              <a:defRPr kumimoji="0" sz="2200" kern="1200">
                <a:solidFill>
                  <a:schemeClr val="tx2"/>
                </a:solidFill>
                <a:latin typeface="+mn-lt"/>
                <a:ea typeface="+mn-ea"/>
                <a:cs typeface="+mn-cs"/>
              </a:defRPr>
            </a:lvl4pPr>
            <a:lvl5pPr marL="1389888" indent="-182880" algn="l" rtl="0" eaLnBrk="1" latinLnBrk="0" hangingPunct="1">
              <a:spcBef>
                <a:spcPts val="300"/>
              </a:spcBef>
              <a:buClr>
                <a:schemeClr val="accent1"/>
              </a:buClr>
              <a:buFont typeface="Wingdings 2" panose="05020102010507070707" pitchFamily="18" charset="2"/>
              <a:buChar char=""/>
              <a:defRPr kumimoji="0" sz="2000" kern="1200">
                <a:solidFill>
                  <a:schemeClr val="tx2"/>
                </a:solidFill>
                <a:latin typeface="+mn-lt"/>
                <a:ea typeface="+mn-ea"/>
                <a:cs typeface="+mn-cs"/>
              </a:defRPr>
            </a:lvl5pPr>
            <a:lvl6pPr marL="1609344" indent="-182880" algn="l" rtl="0" eaLnBrk="1" latinLnBrk="0" hangingPunct="1">
              <a:spcBef>
                <a:spcPts val="300"/>
              </a:spcBef>
              <a:buClr>
                <a:schemeClr val="accent1"/>
              </a:buClr>
              <a:buFont typeface="Wingdings 2" panose="05020102010507070707" pitchFamily="18" charset="2"/>
              <a:buChar char=""/>
              <a:defRPr kumimoji="0" sz="1800" kern="1200">
                <a:solidFill>
                  <a:schemeClr val="tx2"/>
                </a:solidFill>
                <a:latin typeface="+mn-lt"/>
                <a:ea typeface="+mn-ea"/>
                <a:cs typeface="+mn-cs"/>
              </a:defRPr>
            </a:lvl6pPr>
            <a:lvl7pPr marL="1828800" indent="-182880" algn="l" rtl="0" eaLnBrk="1" latinLnBrk="0" hangingPunct="1">
              <a:spcBef>
                <a:spcPts val="300"/>
              </a:spcBef>
              <a:buClr>
                <a:schemeClr val="accent1"/>
              </a:buClr>
              <a:buFont typeface="Wingdings 2" panose="05020102010507070707" pitchFamily="18" charset="2"/>
              <a:buChar char=""/>
              <a:defRPr kumimoji="0" sz="1600" kern="1200">
                <a:solidFill>
                  <a:schemeClr val="tx2"/>
                </a:solidFill>
                <a:latin typeface="+mn-lt"/>
                <a:ea typeface="+mn-ea"/>
                <a:cs typeface="+mn-cs"/>
              </a:defRPr>
            </a:lvl7pPr>
            <a:lvl8pPr marL="2029968" indent="-182880" algn="l" rtl="0" eaLnBrk="1" latinLnBrk="0" hangingPunct="1">
              <a:spcBef>
                <a:spcPts val="300"/>
              </a:spcBef>
              <a:buClr>
                <a:schemeClr val="accent1"/>
              </a:buClr>
              <a:buFont typeface="Wingdings 2" panose="05020102010507070707" pitchFamily="18" charset="2"/>
              <a:buChar char=""/>
              <a:defRPr kumimoji="0" sz="1500" kern="1200">
                <a:solidFill>
                  <a:schemeClr val="tx2"/>
                </a:solidFill>
                <a:latin typeface="+mn-lt"/>
                <a:ea typeface="+mn-ea"/>
                <a:cs typeface="+mn-cs"/>
              </a:defRPr>
            </a:lvl8pPr>
            <a:lvl9pPr marL="2240280" indent="-182880" algn="l" rtl="0" eaLnBrk="1" latinLnBrk="0" hangingPunct="1">
              <a:spcBef>
                <a:spcPts val="300"/>
              </a:spcBef>
              <a:buClr>
                <a:schemeClr val="accent1"/>
              </a:buClr>
              <a:buFont typeface="Wingdings 2" panose="05020102010507070707" pitchFamily="18" charset="2"/>
              <a:buChar char=""/>
              <a:defRPr kumimoji="0" sz="1400" kern="1200" baseline="0">
                <a:solidFill>
                  <a:schemeClr val="tx2"/>
                </a:solidFill>
                <a:latin typeface="+mn-lt"/>
                <a:ea typeface="+mn-ea"/>
                <a:cs typeface="+mn-cs"/>
              </a:defRPr>
            </a:lvl9pPr>
          </a:lstStyle>
          <a:p>
            <a:pPr marL="109728" indent="0" algn="just">
              <a:buFont typeface="Georgia"/>
              <a:buNone/>
            </a:pPr>
            <a:r>
              <a:rPr lang="es-ES_tradnl" dirty="0">
                <a:solidFill>
                  <a:srgbClr val="000000"/>
                </a:solidFill>
              </a:rPr>
              <a:t>Ejemplo Practico</a:t>
            </a:r>
            <a:endParaRPr lang="es-MX" sz="2000" i="1" dirty="0">
              <a:solidFill>
                <a:srgbClr val="000000"/>
              </a:solidFill>
            </a:endParaRPr>
          </a:p>
        </p:txBody>
      </p:sp>
    </p:spTree>
    <p:extLst>
      <p:ext uri="{BB962C8B-B14F-4D97-AF65-F5344CB8AC3E}">
        <p14:creationId xmlns:p14="http://schemas.microsoft.com/office/powerpoint/2010/main" val="576368883"/>
      </p:ext>
    </p:extLst>
  </p:cSld>
  <p:clrMapOvr>
    <a:masterClrMapping/>
  </p:clrMapOvr>
  <p:transition spd="slow">
    <p:randomBar dir="ver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45349" y="105846"/>
            <a:ext cx="10972800" cy="1066800"/>
          </a:xfrm>
        </p:spPr>
        <p:txBody>
          <a:bodyPr>
            <a:normAutofit fontScale="90000"/>
          </a:bodyPr>
          <a:lstStyle/>
          <a:p>
            <a:r>
              <a:rPr lang="es-MX" sz="4400" b="1" i="1" dirty="0"/>
              <a:t>VSM Comercio Exterior / </a:t>
            </a:r>
            <a:r>
              <a:rPr lang="es-MX" sz="4400" dirty="0"/>
              <a:t>Herramientas Lean</a:t>
            </a:r>
            <a:br>
              <a:rPr lang="es-MX" sz="4400" dirty="0"/>
            </a:br>
            <a:endParaRPr lang="es-MX" sz="4400" b="1" i="1" dirty="0"/>
          </a:p>
        </p:txBody>
      </p:sp>
      <p:pic>
        <p:nvPicPr>
          <p:cNvPr id="9" name="Picture 3">
            <a:extLst>
              <a:ext uri="{FF2B5EF4-FFF2-40B4-BE49-F238E27FC236}">
                <a16:creationId xmlns:a16="http://schemas.microsoft.com/office/drawing/2014/main" id="{776A62AF-5846-41FE-BF1C-35835F8145C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339" b="11531"/>
          <a:stretch/>
        </p:blipFill>
        <p:spPr bwMode="auto">
          <a:xfrm>
            <a:off x="6300795" y="1348350"/>
            <a:ext cx="5891205" cy="3231188"/>
          </a:xfrm>
          <a:prstGeom prst="rect">
            <a:avLst/>
          </a:prstGeom>
          <a:noFill/>
          <a:ln>
            <a:noFill/>
          </a:ln>
          <a:effectLst>
            <a:outerShdw blurRad="76200" dir="13500000" sy="23000" kx="1200000" algn="br" rotWithShape="0">
              <a:prstClr val="black">
                <a:alpha val="20000"/>
              </a:prstClr>
            </a:outerShdw>
          </a:effectLst>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1" name="Content Placeholder 2">
            <a:extLst>
              <a:ext uri="{FF2B5EF4-FFF2-40B4-BE49-F238E27FC236}">
                <a16:creationId xmlns:a16="http://schemas.microsoft.com/office/drawing/2014/main" id="{049A3C9A-74EE-46AE-AA1E-CA68465E4BB7}"/>
              </a:ext>
            </a:extLst>
          </p:cNvPr>
          <p:cNvSpPr txBox="1">
            <a:spLocks/>
          </p:cNvSpPr>
          <p:nvPr/>
        </p:nvSpPr>
        <p:spPr bwMode="auto">
          <a:xfrm>
            <a:off x="445349" y="723286"/>
            <a:ext cx="11676099" cy="70564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lnSpc>
                <a:spcPct val="110000"/>
              </a:lnSpc>
              <a:spcBef>
                <a:spcPct val="20000"/>
              </a:spcBef>
              <a:spcAft>
                <a:spcPct val="0"/>
              </a:spcAft>
              <a:buClr>
                <a:srgbClr val="0067C6"/>
              </a:buClr>
              <a:buChar char="•"/>
              <a:defRPr sz="2800">
                <a:solidFill>
                  <a:srgbClr val="292929"/>
                </a:solidFill>
                <a:latin typeface="+mn-lt"/>
                <a:ea typeface="+mn-ea"/>
                <a:cs typeface="+mn-cs"/>
              </a:defRPr>
            </a:lvl1pPr>
            <a:lvl2pPr marL="742950" indent="-285750" algn="l" rtl="0" eaLnBrk="0" fontAlgn="base" hangingPunct="0">
              <a:lnSpc>
                <a:spcPct val="110000"/>
              </a:lnSpc>
              <a:spcBef>
                <a:spcPct val="20000"/>
              </a:spcBef>
              <a:spcAft>
                <a:spcPct val="0"/>
              </a:spcAft>
              <a:buClr>
                <a:srgbClr val="0067C6"/>
              </a:buClr>
              <a:buChar char="•"/>
              <a:defRPr sz="2400">
                <a:solidFill>
                  <a:srgbClr val="292929"/>
                </a:solidFill>
                <a:latin typeface="+mn-lt"/>
              </a:defRPr>
            </a:lvl2pPr>
            <a:lvl3pPr marL="1143000" indent="-228600" algn="l" rtl="0" eaLnBrk="0" fontAlgn="base" hangingPunct="0">
              <a:lnSpc>
                <a:spcPct val="110000"/>
              </a:lnSpc>
              <a:spcBef>
                <a:spcPct val="20000"/>
              </a:spcBef>
              <a:spcAft>
                <a:spcPct val="0"/>
              </a:spcAft>
              <a:buClr>
                <a:srgbClr val="0067C6"/>
              </a:buClr>
              <a:buChar char="•"/>
              <a:defRPr sz="2000">
                <a:solidFill>
                  <a:srgbClr val="292929"/>
                </a:solidFill>
                <a:latin typeface="+mn-lt"/>
              </a:defRPr>
            </a:lvl3pPr>
            <a:lvl4pPr marL="1600200" indent="-228600" algn="l" rtl="0" eaLnBrk="0" fontAlgn="base" hangingPunct="0">
              <a:spcBef>
                <a:spcPct val="20000"/>
              </a:spcBef>
              <a:spcAft>
                <a:spcPct val="0"/>
              </a:spcAft>
              <a:buClr>
                <a:srgbClr val="0067C6"/>
              </a:buClr>
              <a:buChar char="•"/>
              <a:defRPr sz="2000">
                <a:solidFill>
                  <a:srgbClr val="292929"/>
                </a:solidFill>
                <a:latin typeface="+mn-lt"/>
              </a:defRPr>
            </a:lvl4pPr>
            <a:lvl5pPr marL="2057400" indent="-228600" algn="l" rtl="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mn-lt"/>
              </a:defRPr>
            </a:lvl5pPr>
            <a:lvl6pPr marL="25146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6pPr>
            <a:lvl7pPr marL="29718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7pPr>
            <a:lvl8pPr marL="34290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8pPr>
            <a:lvl9pPr marL="38862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9pPr>
          </a:lstStyle>
          <a:p>
            <a:pPr marL="0" lvl="0" indent="0">
              <a:lnSpc>
                <a:spcPct val="90000"/>
              </a:lnSpc>
              <a:buNone/>
              <a:defRPr/>
            </a:pPr>
            <a:r>
              <a:rPr lang="es-MX" b="1" kern="0" dirty="0"/>
              <a:t>Ejemplo Practico VSM Anexo 24 vs ERP</a:t>
            </a:r>
          </a:p>
          <a:p>
            <a:pPr marL="457200" lvl="1" indent="0">
              <a:lnSpc>
                <a:spcPct val="90000"/>
              </a:lnSpc>
              <a:buNone/>
              <a:defRPr/>
            </a:pPr>
            <a:endParaRPr kumimoji="0" lang="es-MX" sz="1600" b="1" i="1" u="none" strike="noStrike" kern="0" cap="none" spc="0" normalizeH="0" baseline="0" noProof="0" dirty="0">
              <a:ln>
                <a:noFill/>
              </a:ln>
              <a:solidFill>
                <a:srgbClr val="292929"/>
              </a:solidFill>
              <a:effectLst/>
              <a:uLnTx/>
              <a:uFillTx/>
            </a:endParaRPr>
          </a:p>
          <a:p>
            <a:pPr marL="457200" marR="0" lvl="1" indent="0" defTabSz="914400" rtl="0" eaLnBrk="0" fontAlgn="base" latinLnBrk="0" hangingPunct="0">
              <a:lnSpc>
                <a:spcPct val="90000"/>
              </a:lnSpc>
              <a:spcBef>
                <a:spcPct val="20000"/>
              </a:spcBef>
              <a:spcAft>
                <a:spcPct val="0"/>
              </a:spcAft>
              <a:buClr>
                <a:srgbClr val="0067C6"/>
              </a:buClr>
              <a:buSzTx/>
              <a:buNone/>
              <a:tabLst/>
              <a:defRPr/>
            </a:pPr>
            <a:endParaRPr kumimoji="0" lang="es-MX" sz="1600" b="1" i="1" u="none" strike="noStrike" kern="0" cap="none" spc="0" normalizeH="0" baseline="0" noProof="0" dirty="0">
              <a:ln>
                <a:noFill/>
              </a:ln>
              <a:solidFill>
                <a:srgbClr val="292929"/>
              </a:solidFill>
              <a:effectLst/>
              <a:uLnTx/>
              <a:uFillTx/>
            </a:endParaRPr>
          </a:p>
          <a:p>
            <a:pPr marL="457200" marR="0" lvl="1" indent="0" defTabSz="914400" rtl="0" eaLnBrk="0" fontAlgn="base" latinLnBrk="0" hangingPunct="0">
              <a:lnSpc>
                <a:spcPct val="90000"/>
              </a:lnSpc>
              <a:spcBef>
                <a:spcPct val="20000"/>
              </a:spcBef>
              <a:spcAft>
                <a:spcPct val="0"/>
              </a:spcAft>
              <a:buClr>
                <a:srgbClr val="0067C6"/>
              </a:buClr>
              <a:buSzTx/>
              <a:buNone/>
              <a:tabLst/>
              <a:defRPr/>
            </a:pPr>
            <a:endParaRPr kumimoji="0" lang="es-MX" sz="1600" b="1" i="1" u="none" strike="noStrike" kern="0" cap="none" spc="0" normalizeH="0" baseline="0" noProof="0" dirty="0">
              <a:ln>
                <a:noFill/>
              </a:ln>
              <a:solidFill>
                <a:srgbClr val="292929"/>
              </a:solidFill>
              <a:effectLst/>
              <a:uLnTx/>
              <a:uFillTx/>
            </a:endParaRPr>
          </a:p>
        </p:txBody>
      </p:sp>
      <p:sp>
        <p:nvSpPr>
          <p:cNvPr id="12" name="Content Placeholder 2">
            <a:extLst>
              <a:ext uri="{FF2B5EF4-FFF2-40B4-BE49-F238E27FC236}">
                <a16:creationId xmlns:a16="http://schemas.microsoft.com/office/drawing/2014/main" id="{049A3C9A-74EE-46AE-AA1E-CA68465E4BB7}"/>
              </a:ext>
            </a:extLst>
          </p:cNvPr>
          <p:cNvSpPr txBox="1">
            <a:spLocks/>
          </p:cNvSpPr>
          <p:nvPr/>
        </p:nvSpPr>
        <p:spPr bwMode="auto">
          <a:xfrm>
            <a:off x="6032065" y="4621984"/>
            <a:ext cx="5979150" cy="2130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lnSpc>
                <a:spcPct val="110000"/>
              </a:lnSpc>
              <a:spcBef>
                <a:spcPct val="20000"/>
              </a:spcBef>
              <a:spcAft>
                <a:spcPct val="0"/>
              </a:spcAft>
              <a:buClr>
                <a:srgbClr val="0067C6"/>
              </a:buClr>
              <a:buChar char="•"/>
              <a:defRPr sz="2800">
                <a:solidFill>
                  <a:srgbClr val="292929"/>
                </a:solidFill>
                <a:latin typeface="+mn-lt"/>
                <a:ea typeface="+mn-ea"/>
                <a:cs typeface="+mn-cs"/>
              </a:defRPr>
            </a:lvl1pPr>
            <a:lvl2pPr marL="742950" indent="-285750" algn="l" rtl="0" eaLnBrk="0" fontAlgn="base" hangingPunct="0">
              <a:lnSpc>
                <a:spcPct val="110000"/>
              </a:lnSpc>
              <a:spcBef>
                <a:spcPct val="20000"/>
              </a:spcBef>
              <a:spcAft>
                <a:spcPct val="0"/>
              </a:spcAft>
              <a:buClr>
                <a:srgbClr val="0067C6"/>
              </a:buClr>
              <a:buChar char="•"/>
              <a:defRPr sz="2400">
                <a:solidFill>
                  <a:srgbClr val="292929"/>
                </a:solidFill>
                <a:latin typeface="+mn-lt"/>
              </a:defRPr>
            </a:lvl2pPr>
            <a:lvl3pPr marL="1143000" indent="-228600" algn="l" rtl="0" eaLnBrk="0" fontAlgn="base" hangingPunct="0">
              <a:lnSpc>
                <a:spcPct val="110000"/>
              </a:lnSpc>
              <a:spcBef>
                <a:spcPct val="20000"/>
              </a:spcBef>
              <a:spcAft>
                <a:spcPct val="0"/>
              </a:spcAft>
              <a:buClr>
                <a:srgbClr val="0067C6"/>
              </a:buClr>
              <a:buChar char="•"/>
              <a:defRPr sz="2000">
                <a:solidFill>
                  <a:srgbClr val="292929"/>
                </a:solidFill>
                <a:latin typeface="+mn-lt"/>
              </a:defRPr>
            </a:lvl3pPr>
            <a:lvl4pPr marL="1600200" indent="-228600" algn="l" rtl="0" eaLnBrk="0" fontAlgn="base" hangingPunct="0">
              <a:spcBef>
                <a:spcPct val="20000"/>
              </a:spcBef>
              <a:spcAft>
                <a:spcPct val="0"/>
              </a:spcAft>
              <a:buClr>
                <a:srgbClr val="0067C6"/>
              </a:buClr>
              <a:buChar char="•"/>
              <a:defRPr sz="2000">
                <a:solidFill>
                  <a:srgbClr val="292929"/>
                </a:solidFill>
                <a:latin typeface="+mn-lt"/>
              </a:defRPr>
            </a:lvl4pPr>
            <a:lvl5pPr marL="2057400" indent="-228600" algn="l" rtl="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mn-lt"/>
              </a:defRPr>
            </a:lvl5pPr>
            <a:lvl6pPr marL="25146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6pPr>
            <a:lvl7pPr marL="29718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7pPr>
            <a:lvl8pPr marL="34290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8pPr>
            <a:lvl9pPr marL="38862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9pPr>
          </a:lstStyle>
          <a:p>
            <a:pPr lvl="1" algn="just">
              <a:defRPr/>
            </a:pPr>
            <a:r>
              <a:rPr lang="es-MX" sz="2600" kern="0" dirty="0" err="1"/>
              <a:t>BOMs</a:t>
            </a:r>
            <a:r>
              <a:rPr lang="es-MX" sz="2600" kern="0" dirty="0"/>
              <a:t> &amp; Descargo</a:t>
            </a:r>
          </a:p>
          <a:p>
            <a:pPr lvl="1" algn="just">
              <a:defRPr/>
            </a:pPr>
            <a:r>
              <a:rPr lang="es-MX" sz="2600" kern="0" dirty="0"/>
              <a:t>Integridad de la Información en el Proceso de Exportación con el AA</a:t>
            </a:r>
          </a:p>
          <a:p>
            <a:pPr lvl="1" algn="just">
              <a:defRPr/>
            </a:pPr>
            <a:r>
              <a:rPr lang="es-MX" sz="2600" kern="0" dirty="0"/>
              <a:t>RMA (Retornos de Clientes)</a:t>
            </a:r>
            <a:endParaRPr kumimoji="0" lang="es-MX" sz="2600" b="0" u="none" strike="noStrike" kern="0" cap="none" spc="0" normalizeH="0" baseline="0" dirty="0">
              <a:ln>
                <a:noFill/>
              </a:ln>
              <a:solidFill>
                <a:srgbClr val="292929"/>
              </a:solidFill>
              <a:effectLst/>
              <a:uLnTx/>
              <a:uFillTx/>
            </a:endParaRP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endParaRPr kumimoji="0" lang="es-MX" sz="2600" b="0" u="none" strike="noStrike" kern="0" cap="none" spc="0" normalizeH="0" baseline="0" noProof="0" dirty="0">
              <a:ln>
                <a:noFill/>
              </a:ln>
              <a:solidFill>
                <a:srgbClr val="292929"/>
              </a:solidFill>
              <a:effectLst/>
              <a:uLnTx/>
              <a:uFillTx/>
            </a:endParaRPr>
          </a:p>
        </p:txBody>
      </p:sp>
      <p:sp>
        <p:nvSpPr>
          <p:cNvPr id="13" name="Content Placeholder 2">
            <a:extLst>
              <a:ext uri="{FF2B5EF4-FFF2-40B4-BE49-F238E27FC236}">
                <a16:creationId xmlns:a16="http://schemas.microsoft.com/office/drawing/2014/main" id="{049A3C9A-74EE-46AE-AA1E-CA68465E4BB7}"/>
              </a:ext>
            </a:extLst>
          </p:cNvPr>
          <p:cNvSpPr txBox="1">
            <a:spLocks/>
          </p:cNvSpPr>
          <p:nvPr/>
        </p:nvSpPr>
        <p:spPr bwMode="auto">
          <a:xfrm>
            <a:off x="88186" y="4339726"/>
            <a:ext cx="5979150" cy="21301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342900" indent="-342900" algn="l" rtl="0" eaLnBrk="0" fontAlgn="base" hangingPunct="0">
              <a:lnSpc>
                <a:spcPct val="110000"/>
              </a:lnSpc>
              <a:spcBef>
                <a:spcPct val="20000"/>
              </a:spcBef>
              <a:spcAft>
                <a:spcPct val="0"/>
              </a:spcAft>
              <a:buClr>
                <a:srgbClr val="0067C6"/>
              </a:buClr>
              <a:buChar char="•"/>
              <a:defRPr sz="2800">
                <a:solidFill>
                  <a:srgbClr val="292929"/>
                </a:solidFill>
                <a:latin typeface="+mn-lt"/>
                <a:ea typeface="+mn-ea"/>
                <a:cs typeface="+mn-cs"/>
              </a:defRPr>
            </a:lvl1pPr>
            <a:lvl2pPr marL="742950" indent="-285750" algn="l" rtl="0" eaLnBrk="0" fontAlgn="base" hangingPunct="0">
              <a:lnSpc>
                <a:spcPct val="110000"/>
              </a:lnSpc>
              <a:spcBef>
                <a:spcPct val="20000"/>
              </a:spcBef>
              <a:spcAft>
                <a:spcPct val="0"/>
              </a:spcAft>
              <a:buClr>
                <a:srgbClr val="0067C6"/>
              </a:buClr>
              <a:buChar char="•"/>
              <a:defRPr sz="2400">
                <a:solidFill>
                  <a:srgbClr val="292929"/>
                </a:solidFill>
                <a:latin typeface="+mn-lt"/>
              </a:defRPr>
            </a:lvl2pPr>
            <a:lvl3pPr marL="1143000" indent="-228600" algn="l" rtl="0" eaLnBrk="0" fontAlgn="base" hangingPunct="0">
              <a:lnSpc>
                <a:spcPct val="110000"/>
              </a:lnSpc>
              <a:spcBef>
                <a:spcPct val="20000"/>
              </a:spcBef>
              <a:spcAft>
                <a:spcPct val="0"/>
              </a:spcAft>
              <a:buClr>
                <a:srgbClr val="0067C6"/>
              </a:buClr>
              <a:buChar char="•"/>
              <a:defRPr sz="2000">
                <a:solidFill>
                  <a:srgbClr val="292929"/>
                </a:solidFill>
                <a:latin typeface="+mn-lt"/>
              </a:defRPr>
            </a:lvl3pPr>
            <a:lvl4pPr marL="1600200" indent="-228600" algn="l" rtl="0" eaLnBrk="0" fontAlgn="base" hangingPunct="0">
              <a:spcBef>
                <a:spcPct val="20000"/>
              </a:spcBef>
              <a:spcAft>
                <a:spcPct val="0"/>
              </a:spcAft>
              <a:buClr>
                <a:srgbClr val="0067C6"/>
              </a:buClr>
              <a:buChar char="•"/>
              <a:defRPr sz="2000">
                <a:solidFill>
                  <a:srgbClr val="292929"/>
                </a:solidFill>
                <a:latin typeface="+mn-lt"/>
              </a:defRPr>
            </a:lvl4pPr>
            <a:lvl5pPr marL="2057400" indent="-228600" algn="l" rtl="0"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mn-lt"/>
              </a:defRPr>
            </a:lvl5pPr>
            <a:lvl6pPr marL="25146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6pPr>
            <a:lvl7pPr marL="29718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7pPr>
            <a:lvl8pPr marL="34290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8pPr>
            <a:lvl9pPr marL="3886200" indent="-228600" algn="l" rtl="0" fontAlgn="base">
              <a:spcBef>
                <a:spcPct val="20000"/>
              </a:spcBef>
              <a:spcAft>
                <a:spcPct val="0"/>
              </a:spcAft>
              <a:buClr>
                <a:srgbClr val="FFFF00"/>
              </a:buClr>
              <a:buSzPct val="65000"/>
              <a:buFont typeface="Monotype Sorts" pitchFamily="2" charset="2"/>
              <a:buChar char="l"/>
              <a:defRPr sz="2000">
                <a:solidFill>
                  <a:schemeClr val="bg1"/>
                </a:solidFill>
                <a:latin typeface="+mn-lt"/>
              </a:defRPr>
            </a:lvl9pPr>
          </a:lstStyle>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r>
              <a:rPr kumimoji="0" lang="es-MX" sz="2600" b="0" u="none" strike="noStrike" kern="0" cap="none" spc="0" normalizeH="0" baseline="0" dirty="0">
                <a:ln>
                  <a:noFill/>
                </a:ln>
                <a:solidFill>
                  <a:srgbClr val="292929"/>
                </a:solidFill>
                <a:effectLst/>
                <a:uLnTx/>
                <a:uFillTx/>
              </a:rPr>
              <a:t>Integridad de la Información en el Proceso de Importación con el AA</a:t>
            </a: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r>
              <a:rPr kumimoji="0" lang="es-MX" sz="2600" b="0" u="none" strike="noStrike" kern="0" cap="none" spc="0" normalizeH="0" baseline="0" dirty="0">
                <a:ln>
                  <a:noFill/>
                </a:ln>
                <a:solidFill>
                  <a:srgbClr val="292929"/>
                </a:solidFill>
                <a:effectLst/>
                <a:uLnTx/>
                <a:uFillTx/>
              </a:rPr>
              <a:t>Verificación de Recibos de MP</a:t>
            </a: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r>
              <a:rPr kumimoji="0" lang="es-MX" sz="2600" b="0" u="none" strike="noStrike" kern="0" cap="none" spc="0" normalizeH="0" baseline="0" dirty="0">
                <a:ln>
                  <a:noFill/>
                </a:ln>
                <a:solidFill>
                  <a:srgbClr val="292929"/>
                </a:solidFill>
                <a:effectLst/>
                <a:uLnTx/>
                <a:uFillTx/>
              </a:rPr>
              <a:t>Integridad de la Información en OV</a:t>
            </a: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r>
              <a:rPr kumimoji="0" lang="es-MX" sz="2600" b="0" u="none" strike="noStrike" kern="0" cap="none" spc="0" normalizeH="0" baseline="0" noProof="0" dirty="0">
                <a:ln>
                  <a:noFill/>
                </a:ln>
                <a:solidFill>
                  <a:srgbClr val="292929"/>
                </a:solidFill>
                <a:effectLst/>
                <a:uLnTx/>
                <a:uFillTx/>
              </a:rPr>
              <a:t>Control de Inventarios ERP</a:t>
            </a: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endParaRPr kumimoji="0" lang="es-MX" sz="2600" b="0" u="none" strike="noStrike" kern="0" cap="none" spc="0" normalizeH="0" baseline="0" noProof="0" dirty="0">
              <a:ln>
                <a:noFill/>
              </a:ln>
              <a:solidFill>
                <a:srgbClr val="292929"/>
              </a:solidFill>
              <a:effectLst/>
              <a:uLnTx/>
              <a:uFillTx/>
            </a:endParaRPr>
          </a:p>
          <a:p>
            <a:pPr marL="742950" marR="0" lvl="1" indent="-285750" algn="just" defTabSz="914400" rtl="0" eaLnBrk="0" fontAlgn="base" latinLnBrk="0" hangingPunct="0">
              <a:lnSpc>
                <a:spcPct val="110000"/>
              </a:lnSpc>
              <a:spcBef>
                <a:spcPct val="20000"/>
              </a:spcBef>
              <a:spcAft>
                <a:spcPct val="0"/>
              </a:spcAft>
              <a:buClr>
                <a:srgbClr val="0067C6"/>
              </a:buClr>
              <a:buSzTx/>
              <a:buFontTx/>
              <a:buChar char="•"/>
              <a:tabLst/>
              <a:defRPr/>
            </a:pPr>
            <a:endParaRPr kumimoji="0" lang="es-MX" sz="2600" b="0" u="none" strike="noStrike" kern="0" cap="none" spc="0" normalizeH="0" baseline="0" noProof="0" dirty="0">
              <a:ln>
                <a:noFill/>
              </a:ln>
              <a:solidFill>
                <a:srgbClr val="292929"/>
              </a:solidFill>
              <a:effectLst/>
              <a:uLnTx/>
              <a:uFillTx/>
            </a:endParaRPr>
          </a:p>
        </p:txBody>
      </p:sp>
    </p:spTree>
    <p:extLst>
      <p:ext uri="{BB962C8B-B14F-4D97-AF65-F5344CB8AC3E}">
        <p14:creationId xmlns:p14="http://schemas.microsoft.com/office/powerpoint/2010/main" val="364980036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rgbClr val="B7C428"/>
            </a:gs>
            <a:gs pos="74000">
              <a:srgbClr val="B7C428"/>
            </a:gs>
            <a:gs pos="83000">
              <a:srgbClr val="B7C428"/>
            </a:gs>
            <a:gs pos="100000">
              <a:schemeClr val="bg1"/>
            </a:gs>
          </a:gsLst>
          <a:lin ang="5400000" scaled="1"/>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664907" y="2957286"/>
            <a:ext cx="6237622" cy="1069848"/>
          </a:xfrm>
        </p:spPr>
        <p:txBody>
          <a:bodyPr>
            <a:noAutofit/>
          </a:bodyPr>
          <a:lstStyle/>
          <a:p>
            <a: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Mapa de Proceso</a:t>
            </a:r>
            <a:b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br>
            <a:endParaRPr lang="es-ES" sz="5400" dirty="0"/>
          </a:p>
        </p:txBody>
      </p:sp>
    </p:spTree>
    <p:extLst>
      <p:ext uri="{BB962C8B-B14F-4D97-AF65-F5344CB8AC3E}">
        <p14:creationId xmlns:p14="http://schemas.microsoft.com/office/powerpoint/2010/main" val="3611786914"/>
      </p:ext>
    </p:extLst>
  </p:cSld>
  <p:clrMapOvr>
    <a:masterClrMapping/>
  </p:clrMapOvr>
  <p:transition spd="slow">
    <p:randomBar dir="ver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ChangeArrowheads="1"/>
          </p:cNvSpPr>
          <p:nvPr/>
        </p:nvSpPr>
        <p:spPr bwMode="auto">
          <a:xfrm>
            <a:off x="5812974" y="1669143"/>
            <a:ext cx="5838829" cy="375551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lIns="92075" tIns="46038" rIns="92075" bIns="46038">
            <a:spAutoFit/>
          </a:bodyPr>
          <a:lstStyle>
            <a:lvl1pPr marL="190500" indent="-190500"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pPr>
            <a:r>
              <a:rPr lang="es-ES_tradnl" altLang="en-US" sz="2800" b="1" u="sng" dirty="0">
                <a:solidFill>
                  <a:srgbClr val="000000"/>
                </a:solidFill>
                <a:latin typeface="+mn-lt"/>
              </a:rPr>
              <a:t>Mapa de proceso:</a:t>
            </a:r>
          </a:p>
          <a:p>
            <a:pPr marL="457200" indent="-457200" fontAlgn="base">
              <a:spcBef>
                <a:spcPct val="50000"/>
              </a:spcBef>
              <a:spcAft>
                <a:spcPct val="0"/>
              </a:spcAft>
              <a:buClr>
                <a:schemeClr val="bg2">
                  <a:lumMod val="50000"/>
                </a:schemeClr>
              </a:buClr>
              <a:buFont typeface="Wingdings" charset="2"/>
              <a:buChar char="²"/>
            </a:pPr>
            <a:r>
              <a:rPr lang="es-ES_tradnl" altLang="en-US" sz="2800" dirty="0">
                <a:solidFill>
                  <a:srgbClr val="000000"/>
                </a:solidFill>
                <a:latin typeface="+mn-lt"/>
              </a:rPr>
              <a:t>Ilustra gráficamente el proceso (de manufactura o no)</a:t>
            </a:r>
          </a:p>
          <a:p>
            <a:pPr marL="457200" indent="-457200" fontAlgn="base">
              <a:spcBef>
                <a:spcPct val="50000"/>
              </a:spcBef>
              <a:spcAft>
                <a:spcPct val="0"/>
              </a:spcAft>
              <a:buClr>
                <a:schemeClr val="bg2">
                  <a:lumMod val="50000"/>
                </a:schemeClr>
              </a:buClr>
              <a:buFont typeface="Wingdings" charset="2"/>
              <a:buChar char="²"/>
            </a:pPr>
            <a:r>
              <a:rPr lang="es-ES_tradnl" altLang="en-US" sz="2800" dirty="0">
                <a:solidFill>
                  <a:srgbClr val="000000"/>
                </a:solidFill>
                <a:latin typeface="+mn-lt"/>
              </a:rPr>
              <a:t>Establece un entendimiento común</a:t>
            </a:r>
          </a:p>
          <a:p>
            <a:pPr marL="457200" indent="-457200" fontAlgn="base">
              <a:spcBef>
                <a:spcPct val="50000"/>
              </a:spcBef>
              <a:spcAft>
                <a:spcPct val="0"/>
              </a:spcAft>
              <a:buClr>
                <a:schemeClr val="bg2">
                  <a:lumMod val="50000"/>
                </a:schemeClr>
              </a:buClr>
              <a:buFont typeface="Wingdings" charset="2"/>
              <a:buChar char="²"/>
            </a:pPr>
            <a:r>
              <a:rPr lang="es-ES_tradnl" altLang="en-US" sz="2800" dirty="0">
                <a:solidFill>
                  <a:srgbClr val="000000"/>
                </a:solidFill>
                <a:latin typeface="+mn-lt"/>
              </a:rPr>
              <a:t>Identifica las entradas, salidas, clientes, proveedores y flujo de su proceso</a:t>
            </a:r>
          </a:p>
        </p:txBody>
      </p:sp>
      <p:pic>
        <p:nvPicPr>
          <p:cNvPr id="79876" name="Picture 4" descr="PE03753_"/>
          <p:cNvPicPr>
            <a:picLocks noChangeAspect="1" noChangeArrowheads="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509814" y="1871664"/>
            <a:ext cx="2419350" cy="34686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CuadroTexto 1"/>
          <p:cNvSpPr txBox="1"/>
          <p:nvPr/>
        </p:nvSpPr>
        <p:spPr>
          <a:xfrm>
            <a:off x="2249714" y="6440714"/>
            <a:ext cx="184666" cy="369332"/>
          </a:xfrm>
          <a:prstGeom prst="rect">
            <a:avLst/>
          </a:prstGeom>
          <a:noFill/>
        </p:spPr>
        <p:txBody>
          <a:bodyPr wrap="none" rtlCol="0">
            <a:spAutoFit/>
          </a:bodyPr>
          <a:lstStyle/>
          <a:p>
            <a:endParaRPr lang="es-ES" dirty="0"/>
          </a:p>
        </p:txBody>
      </p:sp>
      <p:sp>
        <p:nvSpPr>
          <p:cNvPr id="8" name="Title 2"/>
          <p:cNvSpPr txBox="1">
            <a:spLocks/>
          </p:cNvSpPr>
          <p:nvPr/>
        </p:nvSpPr>
        <p:spPr>
          <a:xfrm>
            <a:off x="5787570" y="0"/>
            <a:ext cx="5434363" cy="1066800"/>
          </a:xfrm>
          <a:prstGeom prst="rect">
            <a:avLst/>
          </a:prstGeom>
        </p:spPr>
        <p:txBody>
          <a:bodyPr vert="horz"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l" rtl="0" eaLnBrk="1" latinLnBrk="0" hangingPunct="1">
              <a:spcBef>
                <a:spcPct val="0"/>
              </a:spcBef>
              <a:buNone/>
              <a:defRPr kumimoji="0" sz="4000" b="1" i="0" kern="1200" cap="none" spc="50">
                <a:ln w="11430"/>
                <a:solidFill>
                  <a:srgbClr val="FFFFFF"/>
                </a:solidFill>
                <a:effectLst>
                  <a:outerShdw blurRad="76200" dist="50800" dir="5400000" algn="tl" rotWithShape="0">
                    <a:srgbClr val="000000">
                      <a:alpha val="65000"/>
                    </a:srgbClr>
                  </a:outerShdw>
                </a:effectLst>
                <a:latin typeface="Calibri"/>
                <a:ea typeface="+mj-ea"/>
                <a:cs typeface="Calibri"/>
              </a:defRPr>
            </a:lvl1pPr>
          </a:lstStyle>
          <a:p>
            <a:r>
              <a:rPr lang="es-ES" sz="4400" dirty="0"/>
              <a:t>¿Cómo me ayuda?</a:t>
            </a:r>
          </a:p>
        </p:txBody>
      </p:sp>
    </p:spTree>
    <p:extLst>
      <p:ext uri="{BB962C8B-B14F-4D97-AF65-F5344CB8AC3E}">
        <p14:creationId xmlns:p14="http://schemas.microsoft.com/office/powerpoint/2010/main" val="2120922878"/>
      </p:ext>
    </p:extLst>
  </p:cSld>
  <p:clrMapOvr>
    <a:masterClrMapping/>
  </p:clrMapOvr>
  <p:transition spd="slow">
    <p:randomBar dir="ver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5664907" y="0"/>
            <a:ext cx="6237622" cy="1069848"/>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dirty="0"/>
              <a:t>Un Mapa de Procesos</a:t>
            </a:r>
          </a:p>
        </p:txBody>
      </p:sp>
      <p:sp>
        <p:nvSpPr>
          <p:cNvPr id="80899" name="Rectangle 3"/>
          <p:cNvSpPr>
            <a:spLocks noGrp="1" noChangeArrowheads="1"/>
          </p:cNvSpPr>
          <p:nvPr>
            <p:ph type="body" idx="4294967295"/>
          </p:nvPr>
        </p:nvSpPr>
        <p:spPr>
          <a:xfrm>
            <a:off x="5479142" y="1295401"/>
            <a:ext cx="6567715" cy="4953000"/>
          </a:xfrm>
        </p:spPr>
        <p:txBody>
          <a:bodyPr>
            <a:noAutofit/>
          </a:bodyPr>
          <a:lstStyle/>
          <a:p>
            <a:pPr eaLnBrk="1" hangingPunct="1">
              <a:spcBef>
                <a:spcPts val="2400"/>
              </a:spcBef>
              <a:buClr>
                <a:schemeClr val="bg2">
                  <a:lumMod val="50000"/>
                </a:schemeClr>
              </a:buClr>
              <a:buFont typeface="Wingdings" charset="2"/>
              <a:buChar char="²"/>
            </a:pPr>
            <a:r>
              <a:rPr lang="es-ES_tradnl" altLang="en-US" sz="2400" dirty="0">
                <a:solidFill>
                  <a:srgbClr val="000000"/>
                </a:solidFill>
              </a:rPr>
              <a:t>Comienza TODO proyecto!!</a:t>
            </a:r>
          </a:p>
          <a:p>
            <a:pPr eaLnBrk="1" hangingPunct="1">
              <a:spcBef>
                <a:spcPts val="2400"/>
              </a:spcBef>
              <a:buClr>
                <a:schemeClr val="bg2">
                  <a:lumMod val="50000"/>
                </a:schemeClr>
              </a:buClr>
              <a:buFont typeface="Wingdings" charset="2"/>
              <a:buChar char="²"/>
            </a:pPr>
            <a:r>
              <a:rPr lang="es-ES_tradnl" altLang="en-US" sz="2400" dirty="0">
                <a:solidFill>
                  <a:srgbClr val="000000"/>
                </a:solidFill>
              </a:rPr>
              <a:t>Proporciona entradas para otras herramientas del proyecto</a:t>
            </a:r>
          </a:p>
          <a:p>
            <a:pPr eaLnBrk="1" hangingPunct="1">
              <a:spcBef>
                <a:spcPts val="2400"/>
              </a:spcBef>
              <a:buClr>
                <a:schemeClr val="bg2">
                  <a:lumMod val="50000"/>
                </a:schemeClr>
              </a:buClr>
              <a:buFont typeface="Wingdings" charset="2"/>
              <a:buChar char="²"/>
            </a:pPr>
            <a:r>
              <a:rPr lang="es-ES_tradnl" altLang="en-US" sz="2400" dirty="0">
                <a:solidFill>
                  <a:srgbClr val="000000"/>
                </a:solidFill>
              </a:rPr>
              <a:t>Es una herramienta grafica para ilustrar la manera en que el proceso trabaja actualmente</a:t>
            </a:r>
          </a:p>
          <a:p>
            <a:pPr eaLnBrk="1" hangingPunct="1">
              <a:spcBef>
                <a:spcPts val="2400"/>
              </a:spcBef>
              <a:buClr>
                <a:schemeClr val="bg2">
                  <a:lumMod val="50000"/>
                </a:schemeClr>
              </a:buClr>
              <a:buFont typeface="Wingdings" charset="2"/>
              <a:buChar char="²"/>
            </a:pPr>
            <a:r>
              <a:rPr lang="es-ES_tradnl" altLang="en-US" sz="2400" dirty="0">
                <a:solidFill>
                  <a:srgbClr val="000000"/>
                </a:solidFill>
              </a:rPr>
              <a:t>Es dinámico</a:t>
            </a:r>
          </a:p>
          <a:p>
            <a:pPr eaLnBrk="1" hangingPunct="1">
              <a:spcBef>
                <a:spcPts val="2400"/>
              </a:spcBef>
              <a:buClr>
                <a:schemeClr val="bg2">
                  <a:lumMod val="50000"/>
                </a:schemeClr>
              </a:buClr>
              <a:buFont typeface="Wingdings" charset="2"/>
              <a:buChar char="²"/>
            </a:pPr>
            <a:r>
              <a:rPr lang="es-ES_tradnl" altLang="en-US" sz="2400" dirty="0">
                <a:solidFill>
                  <a:srgbClr val="000000"/>
                </a:solidFill>
              </a:rPr>
              <a:t>Refleja un esfuerzo de equipo realizado a través del  “</a:t>
            </a:r>
            <a:r>
              <a:rPr lang="es-ES_tradnl" altLang="en-US" sz="2400" dirty="0" err="1">
                <a:solidFill>
                  <a:srgbClr val="000000"/>
                </a:solidFill>
              </a:rPr>
              <a:t>walking</a:t>
            </a:r>
            <a:r>
              <a:rPr lang="es-ES_tradnl" altLang="en-US" sz="2400" dirty="0">
                <a:solidFill>
                  <a:srgbClr val="000000"/>
                </a:solidFill>
              </a:rPr>
              <a:t> </a:t>
            </a:r>
            <a:r>
              <a:rPr lang="es-ES_tradnl" altLang="en-US" sz="2400" dirty="0" err="1">
                <a:solidFill>
                  <a:srgbClr val="000000"/>
                </a:solidFill>
              </a:rPr>
              <a:t>the</a:t>
            </a:r>
            <a:r>
              <a:rPr lang="es-ES_tradnl" altLang="en-US" sz="2400" dirty="0">
                <a:solidFill>
                  <a:srgbClr val="000000"/>
                </a:solidFill>
              </a:rPr>
              <a:t> </a:t>
            </a:r>
            <a:r>
              <a:rPr lang="es-ES_tradnl" altLang="en-US" sz="2400" dirty="0" err="1">
                <a:solidFill>
                  <a:srgbClr val="000000"/>
                </a:solidFill>
              </a:rPr>
              <a:t>process</a:t>
            </a:r>
            <a:r>
              <a:rPr lang="es-ES_tradnl" altLang="en-US" sz="2400" dirty="0">
                <a:solidFill>
                  <a:srgbClr val="000000"/>
                </a:solidFill>
              </a:rPr>
              <a:t>”</a:t>
            </a:r>
          </a:p>
          <a:p>
            <a:pPr eaLnBrk="1" hangingPunct="1">
              <a:spcBef>
                <a:spcPts val="2400"/>
              </a:spcBef>
              <a:buClr>
                <a:schemeClr val="bg2">
                  <a:lumMod val="50000"/>
                </a:schemeClr>
              </a:buClr>
              <a:buFont typeface="Wingdings" charset="2"/>
              <a:buChar char="²"/>
            </a:pPr>
            <a:r>
              <a:rPr lang="es-ES_tradnl" altLang="en-US" sz="2400" dirty="0">
                <a:solidFill>
                  <a:srgbClr val="000000"/>
                </a:solidFill>
              </a:rPr>
              <a:t>Le ayuda (y a su equipo) A ADQUIRIR CONOCIMIENTO SOBRE EL PROCESO!</a:t>
            </a:r>
          </a:p>
        </p:txBody>
      </p:sp>
    </p:spTree>
    <p:extLst>
      <p:ext uri="{BB962C8B-B14F-4D97-AF65-F5344CB8AC3E}">
        <p14:creationId xmlns:p14="http://schemas.microsoft.com/office/powerpoint/2010/main" val="739761325"/>
      </p:ext>
    </p:extLst>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609600" y="379534"/>
            <a:ext cx="10972800" cy="872323"/>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sz="6600" dirty="0"/>
              <a:t>Lo que NO es...</a:t>
            </a:r>
          </a:p>
        </p:txBody>
      </p:sp>
      <p:sp>
        <p:nvSpPr>
          <p:cNvPr id="81923" name="AutoShape 3"/>
          <p:cNvSpPr>
            <a:spLocks noChangeArrowheads="1"/>
          </p:cNvSpPr>
          <p:nvPr/>
        </p:nvSpPr>
        <p:spPr bwMode="auto">
          <a:xfrm>
            <a:off x="2362200" y="1823357"/>
            <a:ext cx="2590800" cy="2590800"/>
          </a:xfrm>
          <a:custGeom>
            <a:avLst/>
            <a:gdLst>
              <a:gd name="T0" fmla="*/ 1295400 w 21600"/>
              <a:gd name="T1" fmla="*/ 0 h 21600"/>
              <a:gd name="T2" fmla="*/ 379384 w 21600"/>
              <a:gd name="T3" fmla="*/ 379384 h 21600"/>
              <a:gd name="T4" fmla="*/ 0 w 21600"/>
              <a:gd name="T5" fmla="*/ 1295400 h 21600"/>
              <a:gd name="T6" fmla="*/ 379384 w 21600"/>
              <a:gd name="T7" fmla="*/ 2211416 h 21600"/>
              <a:gd name="T8" fmla="*/ 1295400 w 21600"/>
              <a:gd name="T9" fmla="*/ 2590800 h 21600"/>
              <a:gd name="T10" fmla="*/ 2211416 w 21600"/>
              <a:gd name="T11" fmla="*/ 2211416 h 21600"/>
              <a:gd name="T12" fmla="*/ 2590800 w 21600"/>
              <a:gd name="T13" fmla="*/ 1295400 h 21600"/>
              <a:gd name="T14" fmla="*/ 2211416 w 21600"/>
              <a:gd name="T15" fmla="*/ 37938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036" y="17259"/>
                </a:moveTo>
                <a:cubicBezTo>
                  <a:pt x="19622" y="15482"/>
                  <a:pt x="20500" y="13182"/>
                  <a:pt x="20500" y="10800"/>
                </a:cubicBezTo>
                <a:cubicBezTo>
                  <a:pt x="20500" y="5442"/>
                  <a:pt x="16157" y="1100"/>
                  <a:pt x="10800" y="1100"/>
                </a:cubicBezTo>
                <a:cubicBezTo>
                  <a:pt x="8417" y="1099"/>
                  <a:pt x="6117" y="1977"/>
                  <a:pt x="4340" y="3563"/>
                </a:cubicBezTo>
                <a:lnTo>
                  <a:pt x="18036" y="17259"/>
                </a:lnTo>
                <a:close/>
                <a:moveTo>
                  <a:pt x="3563" y="4340"/>
                </a:moveTo>
                <a:cubicBezTo>
                  <a:pt x="1977" y="6117"/>
                  <a:pt x="1100" y="8417"/>
                  <a:pt x="1100" y="10799"/>
                </a:cubicBezTo>
                <a:cubicBezTo>
                  <a:pt x="1100" y="16157"/>
                  <a:pt x="5442" y="20500"/>
                  <a:pt x="10800" y="20500"/>
                </a:cubicBezTo>
                <a:cubicBezTo>
                  <a:pt x="13182" y="20500"/>
                  <a:pt x="15482" y="19622"/>
                  <a:pt x="17259" y="18036"/>
                </a:cubicBezTo>
                <a:lnTo>
                  <a:pt x="3563" y="4340"/>
                </a:lnTo>
                <a:close/>
              </a:path>
            </a:pathLst>
          </a:custGeom>
          <a:solidFill>
            <a:srgbClr val="F54B67"/>
          </a:solidFill>
          <a:ln w="28575">
            <a:solidFill>
              <a:srgbClr val="F54B67"/>
            </a:solidFill>
            <a:miter lim="800000"/>
            <a:headEnd/>
            <a:tailEnd/>
          </a:ln>
          <a:effectLst>
            <a:outerShdw blurRad="206375" dist="88900" dir="8400000" algn="ctr" rotWithShape="0">
              <a:schemeClr val="tx1">
                <a:alpha val="65000"/>
              </a:schemeClr>
            </a:outerShdw>
          </a:effectLst>
          <a:extLst/>
        </p:spPr>
        <p:txBody>
          <a:bodyPr lIns="0" tIns="0" rIns="0" bIns="0" anchor="ctr" anchorCtr="1"/>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lnSpc>
                <a:spcPct val="85000"/>
              </a:lnSpc>
              <a:spcBef>
                <a:spcPct val="0"/>
              </a:spcBef>
              <a:spcAft>
                <a:spcPct val="0"/>
              </a:spcAft>
            </a:pPr>
            <a:r>
              <a:rPr lang="en-US" altLang="en-US" sz="4400" b="1" dirty="0">
                <a:solidFill>
                  <a:srgbClr val="000000"/>
                </a:solidFill>
              </a:rPr>
              <a:t>VSM</a:t>
            </a:r>
          </a:p>
        </p:txBody>
      </p:sp>
      <p:sp>
        <p:nvSpPr>
          <p:cNvPr id="81924" name="AutoShape 4"/>
          <p:cNvSpPr>
            <a:spLocks noChangeArrowheads="1"/>
          </p:cNvSpPr>
          <p:nvPr/>
        </p:nvSpPr>
        <p:spPr bwMode="auto">
          <a:xfrm>
            <a:off x="7753350" y="4004582"/>
            <a:ext cx="2590800" cy="2590800"/>
          </a:xfrm>
          <a:custGeom>
            <a:avLst/>
            <a:gdLst>
              <a:gd name="T0" fmla="*/ 1295400 w 21600"/>
              <a:gd name="T1" fmla="*/ 0 h 21600"/>
              <a:gd name="T2" fmla="*/ 379384 w 21600"/>
              <a:gd name="T3" fmla="*/ 379384 h 21600"/>
              <a:gd name="T4" fmla="*/ 0 w 21600"/>
              <a:gd name="T5" fmla="*/ 1295400 h 21600"/>
              <a:gd name="T6" fmla="*/ 379384 w 21600"/>
              <a:gd name="T7" fmla="*/ 2211416 h 21600"/>
              <a:gd name="T8" fmla="*/ 1295400 w 21600"/>
              <a:gd name="T9" fmla="*/ 2590800 h 21600"/>
              <a:gd name="T10" fmla="*/ 2211416 w 21600"/>
              <a:gd name="T11" fmla="*/ 2211416 h 21600"/>
              <a:gd name="T12" fmla="*/ 2590800 w 21600"/>
              <a:gd name="T13" fmla="*/ 1295400 h 21600"/>
              <a:gd name="T14" fmla="*/ 2211416 w 21600"/>
              <a:gd name="T15" fmla="*/ 379384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036" y="17259"/>
                </a:moveTo>
                <a:cubicBezTo>
                  <a:pt x="19622" y="15482"/>
                  <a:pt x="20500" y="13182"/>
                  <a:pt x="20500" y="10800"/>
                </a:cubicBezTo>
                <a:cubicBezTo>
                  <a:pt x="20500" y="5442"/>
                  <a:pt x="16157" y="1100"/>
                  <a:pt x="10800" y="1100"/>
                </a:cubicBezTo>
                <a:cubicBezTo>
                  <a:pt x="8417" y="1099"/>
                  <a:pt x="6117" y="1977"/>
                  <a:pt x="4340" y="3563"/>
                </a:cubicBezTo>
                <a:lnTo>
                  <a:pt x="18036" y="17259"/>
                </a:lnTo>
                <a:close/>
                <a:moveTo>
                  <a:pt x="3563" y="4340"/>
                </a:moveTo>
                <a:cubicBezTo>
                  <a:pt x="1977" y="6117"/>
                  <a:pt x="1100" y="8417"/>
                  <a:pt x="1100" y="10799"/>
                </a:cubicBezTo>
                <a:cubicBezTo>
                  <a:pt x="1100" y="16157"/>
                  <a:pt x="5442" y="20500"/>
                  <a:pt x="10800" y="20500"/>
                </a:cubicBezTo>
                <a:cubicBezTo>
                  <a:pt x="13182" y="20500"/>
                  <a:pt x="15482" y="19622"/>
                  <a:pt x="17259" y="18036"/>
                </a:cubicBezTo>
                <a:lnTo>
                  <a:pt x="3563" y="4340"/>
                </a:lnTo>
                <a:close/>
              </a:path>
            </a:pathLst>
          </a:custGeom>
          <a:solidFill>
            <a:srgbClr val="F54B67"/>
          </a:solidFill>
          <a:ln w="28575">
            <a:solidFill>
              <a:srgbClr val="F54B67"/>
            </a:solidFill>
            <a:miter lim="800000"/>
            <a:headEnd/>
            <a:tailEnd/>
          </a:ln>
          <a:effectLst>
            <a:outerShdw blurRad="206375" dist="88900" dir="8400000" algn="ctr" rotWithShape="0">
              <a:schemeClr val="tx1">
                <a:alpha val="65000"/>
              </a:schemeClr>
            </a:outerShdw>
          </a:effectLst>
          <a:extLst/>
        </p:spPr>
        <p:txBody>
          <a:bodyPr lIns="0" tIns="0" rIns="0" bIns="0" anchor="ctr" anchorCtr="1"/>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lnSpc>
                <a:spcPct val="85000"/>
              </a:lnSpc>
              <a:spcBef>
                <a:spcPct val="0"/>
              </a:spcBef>
              <a:spcAft>
                <a:spcPct val="0"/>
              </a:spcAft>
            </a:pPr>
            <a:r>
              <a:rPr lang="en-US" altLang="en-US" sz="2800" b="1" dirty="0" err="1">
                <a:solidFill>
                  <a:srgbClr val="000000"/>
                </a:solidFill>
              </a:rPr>
              <a:t>Diagrama</a:t>
            </a:r>
            <a:r>
              <a:rPr lang="en-US" altLang="en-US" sz="2800" b="1" dirty="0">
                <a:solidFill>
                  <a:srgbClr val="000000"/>
                </a:solidFill>
              </a:rPr>
              <a:t> de </a:t>
            </a:r>
            <a:r>
              <a:rPr lang="en-US" altLang="en-US" sz="2800" b="1" dirty="0" err="1">
                <a:solidFill>
                  <a:srgbClr val="000000"/>
                </a:solidFill>
              </a:rPr>
              <a:t>Flujo</a:t>
            </a:r>
            <a:endParaRPr lang="en-US" altLang="en-US" sz="2800" b="1" dirty="0">
              <a:solidFill>
                <a:srgbClr val="000000"/>
              </a:solidFill>
            </a:endParaRPr>
          </a:p>
        </p:txBody>
      </p:sp>
      <p:grpSp>
        <p:nvGrpSpPr>
          <p:cNvPr id="81925" name="Group 5"/>
          <p:cNvGrpSpPr>
            <a:grpSpLocks/>
          </p:cNvGrpSpPr>
          <p:nvPr/>
        </p:nvGrpSpPr>
        <p:grpSpPr bwMode="auto">
          <a:xfrm>
            <a:off x="5638800" y="2981326"/>
            <a:ext cx="1143000" cy="2047875"/>
            <a:chOff x="2496" y="918"/>
            <a:chExt cx="720" cy="1290"/>
          </a:xfrm>
        </p:grpSpPr>
        <p:sp>
          <p:nvSpPr>
            <p:cNvPr id="81927" name="Rectangle 6"/>
            <p:cNvSpPr>
              <a:spLocks noChangeArrowheads="1"/>
            </p:cNvSpPr>
            <p:nvPr/>
          </p:nvSpPr>
          <p:spPr bwMode="auto">
            <a:xfrm>
              <a:off x="2736" y="918"/>
              <a:ext cx="116" cy="229"/>
            </a:xfrm>
            <a:prstGeom prst="rect">
              <a:avLst/>
            </a:prstGeom>
            <a:noFill/>
            <a:ln w="9525" algn="ctr">
              <a:solidFill>
                <a:schemeClr val="tx1"/>
              </a:solidFill>
              <a:miter lim="800000"/>
              <a:headEnd/>
              <a:tailEnd/>
            </a:ln>
            <a:effectLst/>
            <a:extLst>
              <a:ext uri="{909E8E84-426E-40dd-AFC4-6F175D3DCCD1}">
                <a14:hiddenFill xmlns="" xmlns:a14="http://schemas.microsoft.com/office/drawing/2010/main">
                  <a:solidFill>
                    <a:srgbClr val="FFF56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cxnSp>
          <p:nvCxnSpPr>
            <p:cNvPr id="81928" name="AutoShape 7"/>
            <p:cNvCxnSpPr>
              <a:cxnSpLocks noChangeShapeType="1"/>
              <a:stCxn id="81927" idx="2"/>
              <a:endCxn id="81929" idx="0"/>
            </p:cNvCxnSpPr>
            <p:nvPr/>
          </p:nvCxnSpPr>
          <p:spPr bwMode="auto">
            <a:xfrm>
              <a:off x="2794" y="1147"/>
              <a:ext cx="0" cy="20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1929" name="Rectangle 8"/>
            <p:cNvSpPr>
              <a:spLocks noChangeArrowheads="1"/>
            </p:cNvSpPr>
            <p:nvPr/>
          </p:nvSpPr>
          <p:spPr bwMode="auto">
            <a:xfrm>
              <a:off x="2736" y="1350"/>
              <a:ext cx="116" cy="229"/>
            </a:xfrm>
            <a:prstGeom prst="rect">
              <a:avLst/>
            </a:prstGeom>
            <a:noFill/>
            <a:ln w="9525" algn="ctr">
              <a:solidFill>
                <a:schemeClr val="tx1"/>
              </a:solidFill>
              <a:miter lim="800000"/>
              <a:headEnd/>
              <a:tailEnd/>
            </a:ln>
            <a:effectLst/>
            <a:extLst>
              <a:ext uri="{909E8E84-426E-40dd-AFC4-6F175D3DCCD1}">
                <a14:hiddenFill xmlns="" xmlns:a14="http://schemas.microsoft.com/office/drawing/2010/main">
                  <a:solidFill>
                    <a:srgbClr val="FFF56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cxnSp>
          <p:nvCxnSpPr>
            <p:cNvPr id="81930" name="AutoShape 9"/>
            <p:cNvCxnSpPr>
              <a:cxnSpLocks noChangeShapeType="1"/>
              <a:stCxn id="81929" idx="2"/>
              <a:endCxn id="81931" idx="0"/>
            </p:cNvCxnSpPr>
            <p:nvPr/>
          </p:nvCxnSpPr>
          <p:spPr bwMode="auto">
            <a:xfrm>
              <a:off x="2794" y="1579"/>
              <a:ext cx="0" cy="203"/>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1931" name="Rectangle 10"/>
            <p:cNvSpPr>
              <a:spLocks noChangeArrowheads="1"/>
            </p:cNvSpPr>
            <p:nvPr/>
          </p:nvSpPr>
          <p:spPr bwMode="auto">
            <a:xfrm>
              <a:off x="2736" y="1782"/>
              <a:ext cx="116" cy="229"/>
            </a:xfrm>
            <a:prstGeom prst="rect">
              <a:avLst/>
            </a:prstGeom>
            <a:noFill/>
            <a:ln w="9525" algn="ctr">
              <a:solidFill>
                <a:schemeClr val="tx1"/>
              </a:solidFill>
              <a:miter lim="800000"/>
              <a:headEnd/>
              <a:tailEnd/>
            </a:ln>
            <a:effectLst/>
            <a:extLst>
              <a:ext uri="{909E8E84-426E-40dd-AFC4-6F175D3DCCD1}">
                <a14:hiddenFill xmlns="" xmlns:a14="http://schemas.microsoft.com/office/drawing/2010/main">
                  <a:solidFill>
                    <a:srgbClr val="FFF56F"/>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cxnSp>
          <p:nvCxnSpPr>
            <p:cNvPr id="81932" name="AutoShape 11"/>
            <p:cNvCxnSpPr>
              <a:cxnSpLocks noChangeShapeType="1"/>
              <a:stCxn id="81931" idx="2"/>
            </p:cNvCxnSpPr>
            <p:nvPr/>
          </p:nvCxnSpPr>
          <p:spPr bwMode="auto">
            <a:xfrm>
              <a:off x="2794" y="2011"/>
              <a:ext cx="62" cy="197"/>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1933" name="Line 12"/>
            <p:cNvSpPr>
              <a:spLocks noChangeShapeType="1"/>
            </p:cNvSpPr>
            <p:nvPr/>
          </p:nvSpPr>
          <p:spPr bwMode="auto">
            <a:xfrm>
              <a:off x="2496" y="1008"/>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4" name="Line 13"/>
            <p:cNvSpPr>
              <a:spLocks noChangeShapeType="1"/>
            </p:cNvSpPr>
            <p:nvPr/>
          </p:nvSpPr>
          <p:spPr bwMode="auto">
            <a:xfrm>
              <a:off x="2496" y="1056"/>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5" name="Line 14"/>
            <p:cNvSpPr>
              <a:spLocks noChangeShapeType="1"/>
            </p:cNvSpPr>
            <p:nvPr/>
          </p:nvSpPr>
          <p:spPr bwMode="auto">
            <a:xfrm>
              <a:off x="2496" y="1104"/>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6" name="Line 15"/>
            <p:cNvSpPr>
              <a:spLocks noChangeShapeType="1"/>
            </p:cNvSpPr>
            <p:nvPr/>
          </p:nvSpPr>
          <p:spPr bwMode="auto">
            <a:xfrm>
              <a:off x="2976" y="1056"/>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7" name="Line 16"/>
            <p:cNvSpPr>
              <a:spLocks noChangeShapeType="1"/>
            </p:cNvSpPr>
            <p:nvPr/>
          </p:nvSpPr>
          <p:spPr bwMode="auto">
            <a:xfrm>
              <a:off x="2976" y="1440"/>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8" name="Line 17"/>
            <p:cNvSpPr>
              <a:spLocks noChangeShapeType="1"/>
            </p:cNvSpPr>
            <p:nvPr/>
          </p:nvSpPr>
          <p:spPr bwMode="auto">
            <a:xfrm>
              <a:off x="2496" y="1392"/>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39" name="Line 18"/>
            <p:cNvSpPr>
              <a:spLocks noChangeShapeType="1"/>
            </p:cNvSpPr>
            <p:nvPr/>
          </p:nvSpPr>
          <p:spPr bwMode="auto">
            <a:xfrm>
              <a:off x="2496" y="1440"/>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40" name="Line 19"/>
            <p:cNvSpPr>
              <a:spLocks noChangeShapeType="1"/>
            </p:cNvSpPr>
            <p:nvPr/>
          </p:nvSpPr>
          <p:spPr bwMode="auto">
            <a:xfrm>
              <a:off x="2496" y="1488"/>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41" name="Line 20"/>
            <p:cNvSpPr>
              <a:spLocks noChangeShapeType="1"/>
            </p:cNvSpPr>
            <p:nvPr/>
          </p:nvSpPr>
          <p:spPr bwMode="auto">
            <a:xfrm>
              <a:off x="2496" y="1536"/>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42" name="Line 21"/>
            <p:cNvSpPr>
              <a:spLocks noChangeShapeType="1"/>
            </p:cNvSpPr>
            <p:nvPr/>
          </p:nvSpPr>
          <p:spPr bwMode="auto">
            <a:xfrm>
              <a:off x="2496" y="1872"/>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43" name="Line 22"/>
            <p:cNvSpPr>
              <a:spLocks noChangeShapeType="1"/>
            </p:cNvSpPr>
            <p:nvPr/>
          </p:nvSpPr>
          <p:spPr bwMode="auto">
            <a:xfrm>
              <a:off x="2496" y="1920"/>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1944" name="Line 23"/>
            <p:cNvSpPr>
              <a:spLocks noChangeShapeType="1"/>
            </p:cNvSpPr>
            <p:nvPr/>
          </p:nvSpPr>
          <p:spPr bwMode="auto">
            <a:xfrm>
              <a:off x="2976" y="1872"/>
              <a:ext cx="240" cy="0"/>
            </a:xfrm>
            <a:prstGeom prst="line">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grpSp>
      <p:sp>
        <p:nvSpPr>
          <p:cNvPr id="81926" name="Text Box 24"/>
          <p:cNvSpPr txBox="1">
            <a:spLocks noChangeArrowheads="1"/>
          </p:cNvSpPr>
          <p:nvPr/>
        </p:nvSpPr>
        <p:spPr bwMode="auto">
          <a:xfrm>
            <a:off x="5083628" y="2913064"/>
            <a:ext cx="2438400" cy="3139321"/>
          </a:xfrm>
          <a:prstGeom prst="rect">
            <a:avLst/>
          </a:prstGeom>
          <a:solidFill>
            <a:schemeClr val="bg1">
              <a:alpha val="50195"/>
            </a:schemeClr>
          </a:solidFill>
          <a:ln>
            <a:noFill/>
          </a:ln>
          <a:effectLst/>
          <a:extLst>
            <a:ext uri="{91240B29-F687-4f45-9708-019B960494DF}">
              <a14:hiddenLine xmlns="" xmlns:a14="http://schemas.microsoft.com/office/drawing/2010/main" w="2857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50000"/>
              </a:spcBef>
              <a:spcAft>
                <a:spcPct val="0"/>
              </a:spcAft>
            </a:pPr>
            <a:r>
              <a:rPr lang="en-US" altLang="en-US" sz="4400" b="1" dirty="0">
                <a:solidFill>
                  <a:srgbClr val="000000"/>
                </a:solidFill>
              </a:rPr>
              <a:t>Un </a:t>
            </a:r>
            <a:r>
              <a:rPr lang="en-US" altLang="en-US" sz="4400" b="1" dirty="0" err="1">
                <a:solidFill>
                  <a:srgbClr val="000000"/>
                </a:solidFill>
              </a:rPr>
              <a:t>Mapa</a:t>
            </a:r>
            <a:r>
              <a:rPr lang="en-US" altLang="en-US" sz="4400" b="1" dirty="0">
                <a:solidFill>
                  <a:srgbClr val="000000"/>
                </a:solidFill>
              </a:rPr>
              <a:t> de </a:t>
            </a:r>
            <a:r>
              <a:rPr lang="en-US" altLang="en-US" sz="4400" b="1" dirty="0" err="1">
                <a:solidFill>
                  <a:srgbClr val="000000"/>
                </a:solidFill>
              </a:rPr>
              <a:t>Proceso</a:t>
            </a:r>
            <a:endParaRPr lang="en-US" altLang="en-US" sz="4400" b="1" dirty="0">
              <a:solidFill>
                <a:srgbClr val="000000"/>
              </a:solidFill>
            </a:endParaRPr>
          </a:p>
          <a:p>
            <a:pPr algn="ctr" fontAlgn="base">
              <a:spcBef>
                <a:spcPct val="50000"/>
              </a:spcBef>
              <a:spcAft>
                <a:spcPct val="0"/>
              </a:spcAft>
            </a:pPr>
            <a:endParaRPr lang="en-US" altLang="en-US" sz="4400" b="1" dirty="0">
              <a:solidFill>
                <a:srgbClr val="000099"/>
              </a:solidFill>
            </a:endParaRPr>
          </a:p>
        </p:txBody>
      </p:sp>
    </p:spTree>
    <p:extLst>
      <p:ext uri="{BB962C8B-B14F-4D97-AF65-F5344CB8AC3E}">
        <p14:creationId xmlns:p14="http://schemas.microsoft.com/office/powerpoint/2010/main" val="881261161"/>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66225"/>
            <a:ext cx="10972800" cy="1066800"/>
          </a:xfrm>
        </p:spPr>
        <p:txBody>
          <a:bodyPr>
            <a:normAutofit/>
          </a:bodyPr>
          <a:lstStyle/>
          <a:p>
            <a:r>
              <a:rPr lang="es-MX" sz="5400" b="1" i="1" dirty="0"/>
              <a:t>Cadena de Valor</a:t>
            </a:r>
          </a:p>
        </p:txBody>
      </p:sp>
      <p:pic>
        <p:nvPicPr>
          <p:cNvPr id="4" name="Imagen 3" descr="Untitled-1.jpg"/>
          <p:cNvPicPr>
            <a:picLocks noChangeAspect="1"/>
          </p:cNvPicPr>
          <p:nvPr/>
        </p:nvPicPr>
        <p:blipFill rotWithShape="1">
          <a:blip r:embed="rId3">
            <a:extLst>
              <a:ext uri="{28A0092B-C50C-407E-A947-70E740481C1C}">
                <a14:useLocalDpi xmlns:a14="http://schemas.microsoft.com/office/drawing/2010/main" val="0"/>
              </a:ext>
            </a:extLst>
          </a:blip>
          <a:srcRect t="5371" b="8934"/>
          <a:stretch/>
        </p:blipFill>
        <p:spPr>
          <a:xfrm>
            <a:off x="2383347" y="2620108"/>
            <a:ext cx="7425306" cy="4062046"/>
          </a:xfrm>
          <a:prstGeom prst="rect">
            <a:avLst/>
          </a:prstGeom>
        </p:spPr>
      </p:pic>
    </p:spTree>
    <p:extLst>
      <p:ext uri="{BB962C8B-B14F-4D97-AF65-F5344CB8AC3E}">
        <p14:creationId xmlns:p14="http://schemas.microsoft.com/office/powerpoint/2010/main" val="384772313"/>
      </p:ext>
    </p:extLst>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2946" name="Rectangle 2"/>
          <p:cNvSpPr>
            <a:spLocks noGrp="1" noChangeArrowheads="1"/>
          </p:cNvSpPr>
          <p:nvPr>
            <p:ph type="title" idx="4294967295"/>
          </p:nvPr>
        </p:nvSpPr>
        <p:spPr>
          <a:xfrm>
            <a:off x="526143" y="373743"/>
            <a:ext cx="10069286" cy="784225"/>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sz="4400" dirty="0"/>
              <a:t>Mapa de proceso y diagrama de flujo</a:t>
            </a:r>
          </a:p>
        </p:txBody>
      </p:sp>
      <p:sp>
        <p:nvSpPr>
          <p:cNvPr id="82947" name="Rectangle 3"/>
          <p:cNvSpPr>
            <a:spLocks noGrp="1" noChangeArrowheads="1"/>
          </p:cNvSpPr>
          <p:nvPr>
            <p:ph type="body" idx="4294967295"/>
          </p:nvPr>
        </p:nvSpPr>
        <p:spPr>
          <a:xfrm>
            <a:off x="2039815" y="1894082"/>
            <a:ext cx="2746375" cy="1019175"/>
          </a:xfrm>
        </p:spPr>
        <p:txBody>
          <a:bodyPr/>
          <a:lstStyle/>
          <a:p>
            <a:pPr marL="0" indent="0" algn="ctr" eaLnBrk="1" hangingPunct="1">
              <a:buNone/>
            </a:pPr>
            <a:r>
              <a:rPr lang="es-ES_tradnl" altLang="en-US" b="1" dirty="0"/>
              <a:t>Diagrama de Flujo</a:t>
            </a:r>
          </a:p>
        </p:txBody>
      </p:sp>
      <p:sp>
        <p:nvSpPr>
          <p:cNvPr id="82948" name="Rectangle 4"/>
          <p:cNvSpPr>
            <a:spLocks noChangeArrowheads="1"/>
          </p:cNvSpPr>
          <p:nvPr/>
        </p:nvSpPr>
        <p:spPr bwMode="auto">
          <a:xfrm>
            <a:off x="6738938" y="2970214"/>
            <a:ext cx="2938462" cy="1449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buClr>
                <a:srgbClr val="0067C6"/>
              </a:buClr>
              <a:buChar char="•"/>
              <a:defRPr sz="2800">
                <a:solidFill>
                  <a:srgbClr val="292929"/>
                </a:solidFill>
                <a:latin typeface="Arial" charset="0"/>
              </a:defRPr>
            </a:lvl1pPr>
            <a:lvl2pPr marL="796925" indent="-350838" eaLnBrk="0" hangingPunct="0">
              <a:buClr>
                <a:srgbClr val="0067C6"/>
              </a:buClr>
              <a:buChar char="•"/>
              <a:defRPr sz="2400">
                <a:solidFill>
                  <a:srgbClr val="292929"/>
                </a:solidFill>
                <a:latin typeface="Arial" charset="0"/>
              </a:defRPr>
            </a:lvl2pPr>
            <a:lvl3pPr marL="1128713" indent="-217488" eaLnBrk="0" hangingPunct="0">
              <a:buClr>
                <a:srgbClr val="0067C6"/>
              </a:buClr>
              <a:buChar char="•"/>
              <a:defRPr sz="2000">
                <a:solidFill>
                  <a:srgbClr val="292929"/>
                </a:solidFill>
                <a:latin typeface="Arial" charset="0"/>
              </a:defRPr>
            </a:lvl3pPr>
            <a:lvl4pPr marL="1574800" indent="-331788" eaLnBrk="0" hangingPunct="0">
              <a:buClr>
                <a:srgbClr val="0067C6"/>
              </a:buClr>
              <a:buChar char="•"/>
              <a:defRPr sz="2000">
                <a:solidFill>
                  <a:srgbClr val="292929"/>
                </a:solidFill>
                <a:latin typeface="Arial" charset="0"/>
              </a:defRPr>
            </a:lvl4pPr>
            <a:lvl5pPr marL="1947863" indent="-258763" eaLnBrk="0" hangingPunct="0">
              <a:buClr>
                <a:srgbClr val="FFFF00"/>
              </a:buClr>
              <a:buSzPct val="65000"/>
              <a:buFont typeface="Monotype Sorts" pitchFamily="2" charset="2"/>
              <a:buChar char="l"/>
              <a:defRPr sz="2000">
                <a:solidFill>
                  <a:schemeClr val="bg1"/>
                </a:solidFill>
                <a:latin typeface="Arial" charset="0"/>
              </a:defRPr>
            </a:lvl5pPr>
            <a:lvl6pPr marL="24050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6pPr>
            <a:lvl7pPr marL="28622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7pPr>
            <a:lvl8pPr marL="33194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8pPr>
            <a:lvl9pPr marL="37766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9pPr>
          </a:lstStyle>
          <a:p>
            <a:pPr algn="ctr" eaLnBrk="1" fontAlgn="base" hangingPunct="1">
              <a:lnSpc>
                <a:spcPct val="110000"/>
              </a:lnSpc>
              <a:spcBef>
                <a:spcPct val="20000"/>
              </a:spcBef>
              <a:spcAft>
                <a:spcPct val="0"/>
              </a:spcAft>
              <a:buNone/>
            </a:pPr>
            <a:r>
              <a:rPr lang="es-ES_tradnl" altLang="en-US" sz="2400" b="1"/>
              <a:t>Mapa de proceso (conduce a la reducción de variación)</a:t>
            </a:r>
          </a:p>
        </p:txBody>
      </p:sp>
      <p:sp>
        <p:nvSpPr>
          <p:cNvPr id="462853" name="Rectangle 5"/>
          <p:cNvSpPr>
            <a:spLocks noChangeArrowheads="1"/>
          </p:cNvSpPr>
          <p:nvPr/>
        </p:nvSpPr>
        <p:spPr bwMode="auto">
          <a:xfrm>
            <a:off x="2455864" y="4875214"/>
            <a:ext cx="7329487" cy="1068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eaLnBrk="0" hangingPunct="0">
              <a:buClr>
                <a:srgbClr val="0067C6"/>
              </a:buClr>
              <a:buChar char="•"/>
              <a:defRPr sz="2800">
                <a:solidFill>
                  <a:srgbClr val="292929"/>
                </a:solidFill>
                <a:latin typeface="Arial" charset="0"/>
              </a:defRPr>
            </a:lvl1pPr>
            <a:lvl2pPr marL="796925" indent="-350838" eaLnBrk="0" hangingPunct="0">
              <a:buClr>
                <a:srgbClr val="0067C6"/>
              </a:buClr>
              <a:buChar char="•"/>
              <a:defRPr sz="2400">
                <a:solidFill>
                  <a:srgbClr val="292929"/>
                </a:solidFill>
                <a:latin typeface="Arial" charset="0"/>
              </a:defRPr>
            </a:lvl2pPr>
            <a:lvl3pPr marL="1128713" indent="-217488" eaLnBrk="0" hangingPunct="0">
              <a:buClr>
                <a:srgbClr val="0067C6"/>
              </a:buClr>
              <a:buChar char="•"/>
              <a:defRPr sz="2000">
                <a:solidFill>
                  <a:srgbClr val="292929"/>
                </a:solidFill>
                <a:latin typeface="Arial" charset="0"/>
              </a:defRPr>
            </a:lvl3pPr>
            <a:lvl4pPr marL="1574800" indent="-331788" eaLnBrk="0" hangingPunct="0">
              <a:buClr>
                <a:srgbClr val="0067C6"/>
              </a:buClr>
              <a:buChar char="•"/>
              <a:defRPr sz="2000">
                <a:solidFill>
                  <a:srgbClr val="292929"/>
                </a:solidFill>
                <a:latin typeface="Arial" charset="0"/>
              </a:defRPr>
            </a:lvl4pPr>
            <a:lvl5pPr marL="1947863" indent="-258763" eaLnBrk="0" hangingPunct="0">
              <a:buClr>
                <a:srgbClr val="FFFF00"/>
              </a:buClr>
              <a:buSzPct val="65000"/>
              <a:buFont typeface="Monotype Sorts" pitchFamily="2" charset="2"/>
              <a:buChar char="l"/>
              <a:defRPr sz="2000">
                <a:solidFill>
                  <a:schemeClr val="bg1"/>
                </a:solidFill>
                <a:latin typeface="Arial" charset="0"/>
              </a:defRPr>
            </a:lvl5pPr>
            <a:lvl6pPr marL="24050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6pPr>
            <a:lvl7pPr marL="28622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7pPr>
            <a:lvl8pPr marL="33194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8pPr>
            <a:lvl9pPr marL="3776663" indent="-258763" eaLnBrk="0" fontAlgn="base" hangingPunct="0">
              <a:spcBef>
                <a:spcPct val="20000"/>
              </a:spcBef>
              <a:spcAft>
                <a:spcPct val="0"/>
              </a:spcAft>
              <a:buClr>
                <a:srgbClr val="FFFF00"/>
              </a:buClr>
              <a:buSzPct val="65000"/>
              <a:buFont typeface="Monotype Sorts" pitchFamily="2" charset="2"/>
              <a:buChar char="l"/>
              <a:defRPr sz="2000">
                <a:solidFill>
                  <a:schemeClr val="bg1"/>
                </a:solidFill>
                <a:latin typeface="Arial" charset="0"/>
              </a:defRPr>
            </a:lvl9pPr>
          </a:lstStyle>
          <a:p>
            <a:pPr algn="ctr" eaLnBrk="1" fontAlgn="base" hangingPunct="1">
              <a:lnSpc>
                <a:spcPct val="110000"/>
              </a:lnSpc>
              <a:spcBef>
                <a:spcPct val="20000"/>
              </a:spcBef>
              <a:spcAft>
                <a:spcPct val="0"/>
              </a:spcAft>
              <a:buNone/>
            </a:pPr>
            <a:r>
              <a:rPr lang="es-ES_tradnl" altLang="en-US" b="1"/>
              <a:t>Nuestro enfoque primordial será en el Mapeo de Proceso</a:t>
            </a:r>
          </a:p>
        </p:txBody>
      </p:sp>
      <p:sp>
        <p:nvSpPr>
          <p:cNvPr id="462854" name="AutoShape 6"/>
          <p:cNvSpPr>
            <a:spLocks noChangeArrowheads="1"/>
          </p:cNvSpPr>
          <p:nvPr/>
        </p:nvSpPr>
        <p:spPr bwMode="auto">
          <a:xfrm rot="1421451">
            <a:off x="5334000" y="2438400"/>
            <a:ext cx="1524000" cy="838200"/>
          </a:xfrm>
          <a:prstGeom prst="rightArrow">
            <a:avLst>
              <a:gd name="adj1" fmla="val 50000"/>
              <a:gd name="adj2" fmla="val 45455"/>
            </a:avLst>
          </a:prstGeom>
          <a:solidFill>
            <a:srgbClr val="CCFF99"/>
          </a:solidFill>
          <a:ln w="952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b="1">
                <a:solidFill>
                  <a:srgbClr val="000000"/>
                </a:solidFill>
              </a:rPr>
              <a:t>Alimenta</a:t>
            </a:r>
          </a:p>
        </p:txBody>
      </p:sp>
    </p:spTree>
    <p:extLst>
      <p:ext uri="{BB962C8B-B14F-4D97-AF65-F5344CB8AC3E}">
        <p14:creationId xmlns:p14="http://schemas.microsoft.com/office/powerpoint/2010/main" val="1945275871"/>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62854"/>
                                        </p:tgtEl>
                                        <p:attrNameLst>
                                          <p:attrName>style.visibility</p:attrName>
                                        </p:attrNameLst>
                                      </p:cBhvr>
                                      <p:to>
                                        <p:strVal val="visible"/>
                                      </p:to>
                                    </p:set>
                                    <p:anim calcmode="lin" valueType="num">
                                      <p:cBhvr additive="base">
                                        <p:cTn id="7" dur="500" fill="hold"/>
                                        <p:tgtEl>
                                          <p:spTgt spid="462854"/>
                                        </p:tgtEl>
                                        <p:attrNameLst>
                                          <p:attrName>ppt_x</p:attrName>
                                        </p:attrNameLst>
                                      </p:cBhvr>
                                      <p:tavLst>
                                        <p:tav tm="0">
                                          <p:val>
                                            <p:strVal val="0-#ppt_w/2"/>
                                          </p:val>
                                        </p:tav>
                                        <p:tav tm="100000">
                                          <p:val>
                                            <p:strVal val="#ppt_x"/>
                                          </p:val>
                                        </p:tav>
                                      </p:tavLst>
                                    </p:anim>
                                    <p:anim calcmode="lin" valueType="num">
                                      <p:cBhvr additive="base">
                                        <p:cTn id="8" dur="500" fill="hold"/>
                                        <p:tgtEl>
                                          <p:spTgt spid="462854"/>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462853"/>
                                        </p:tgtEl>
                                        <p:attrNameLst>
                                          <p:attrName>style.visibility</p:attrName>
                                        </p:attrNameLst>
                                      </p:cBhvr>
                                      <p:to>
                                        <p:strVal val="visible"/>
                                      </p:to>
                                    </p:set>
                                    <p:animEffect transition="in" filter="barn(inHorizontal)">
                                      <p:cBhvr>
                                        <p:cTn id="13" dur="500"/>
                                        <p:tgtEl>
                                          <p:spTgt spid="462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53" grpId="0" autoUpdateAnimBg="0"/>
      <p:bldP spid="462854"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idx="1"/>
          </p:nvPr>
        </p:nvSpPr>
        <p:spPr>
          <a:xfrm>
            <a:off x="609600" y="2471940"/>
            <a:ext cx="10972800" cy="3884880"/>
          </a:xfrm>
        </p:spPr>
        <p:txBody>
          <a:bodyPr>
            <a:noAutofit/>
          </a:bodyPr>
          <a:lstStyle/>
          <a:p>
            <a:pPr eaLnBrk="1" hangingPunct="1">
              <a:lnSpc>
                <a:spcPct val="100000"/>
              </a:lnSpc>
              <a:buClr>
                <a:schemeClr val="bg2">
                  <a:lumMod val="50000"/>
                </a:schemeClr>
              </a:buClr>
              <a:buFont typeface="Wingdings" charset="2"/>
              <a:buChar char="²"/>
            </a:pPr>
            <a:r>
              <a:rPr lang="es-ES_tradnl" altLang="en-US" sz="2400" dirty="0">
                <a:solidFill>
                  <a:srgbClr val="000000"/>
                </a:solidFill>
              </a:rPr>
              <a:t>Aprenda sobre el proceso a preguntando</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Colección de datos</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Cuellos de botella</a:t>
            </a:r>
          </a:p>
          <a:p>
            <a:pPr eaLnBrk="1" hangingPunct="1">
              <a:lnSpc>
                <a:spcPct val="100000"/>
              </a:lnSpc>
              <a:buClr>
                <a:schemeClr val="bg2">
                  <a:lumMod val="50000"/>
                </a:schemeClr>
              </a:buClr>
              <a:buFont typeface="Wingdings" charset="2"/>
              <a:buChar char="²"/>
            </a:pPr>
            <a:r>
              <a:rPr lang="es-ES_tradnl" altLang="en-US" sz="2400" dirty="0">
                <a:solidFill>
                  <a:srgbClr val="000000"/>
                </a:solidFill>
              </a:rPr>
              <a:t>Determina los detalles de un proyecto</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Que factores deben investigarse u omitirse</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Donde y como tomar la muestra</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Identificar los dueños de procesos</a:t>
            </a:r>
          </a:p>
          <a:p>
            <a:pPr eaLnBrk="1" hangingPunct="1">
              <a:lnSpc>
                <a:spcPct val="100000"/>
              </a:lnSpc>
              <a:buClr>
                <a:schemeClr val="bg2">
                  <a:lumMod val="50000"/>
                </a:schemeClr>
              </a:buClr>
              <a:buFont typeface="Wingdings" charset="2"/>
              <a:buChar char="²"/>
            </a:pPr>
            <a:r>
              <a:rPr lang="es-ES_tradnl" altLang="en-US" sz="2400" dirty="0">
                <a:solidFill>
                  <a:srgbClr val="000000"/>
                </a:solidFill>
              </a:rPr>
              <a:t>Evaluar TODOS los tipos de procesos</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Gerenciales, Administrativos, Financieros, de Servicio, Diseño, Manufactura, Ingeniería, Ventas, etc.</a:t>
            </a:r>
          </a:p>
        </p:txBody>
      </p:sp>
      <p:sp>
        <p:nvSpPr>
          <p:cNvPr id="83970" name="Rectangle 2"/>
          <p:cNvSpPr>
            <a:spLocks noGrp="1" noChangeArrowheads="1"/>
          </p:cNvSpPr>
          <p:nvPr>
            <p:ph type="title"/>
          </p:nvPr>
        </p:nvSpPr>
        <p:spPr>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sz="5400" dirty="0"/>
              <a:t>Uso de los Mapas de Proceso</a:t>
            </a:r>
          </a:p>
        </p:txBody>
      </p:sp>
    </p:spTree>
    <p:extLst>
      <p:ext uri="{BB962C8B-B14F-4D97-AF65-F5344CB8AC3E}">
        <p14:creationId xmlns:p14="http://schemas.microsoft.com/office/powerpoint/2010/main" val="3802782580"/>
      </p:ext>
    </p:extLst>
  </p:cSld>
  <p:clrMapOvr>
    <a:masterClrMapping/>
  </p:clrMapOvr>
  <p:transition spd="slow">
    <p:randomBar dir="ver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idx="1"/>
          </p:nvPr>
        </p:nvSpPr>
        <p:spPr/>
        <p:txBody>
          <a:bodyPr>
            <a:normAutofit/>
          </a:bodyPr>
          <a:lstStyle/>
          <a:p>
            <a:pPr eaLnBrk="1" hangingPunct="1">
              <a:lnSpc>
                <a:spcPct val="100000"/>
              </a:lnSpc>
              <a:buClr>
                <a:schemeClr val="bg2">
                  <a:lumMod val="50000"/>
                </a:schemeClr>
              </a:buClr>
              <a:buFont typeface="Wingdings" charset="2"/>
              <a:buChar char="²"/>
            </a:pPr>
            <a:r>
              <a:rPr lang="es-ES_tradnl" altLang="en-US" dirty="0">
                <a:solidFill>
                  <a:srgbClr val="000000"/>
                </a:solidFill>
              </a:rPr>
              <a:t>Actividades / tareas principales</a:t>
            </a:r>
          </a:p>
          <a:p>
            <a:pPr eaLnBrk="1" hangingPunct="1">
              <a:lnSpc>
                <a:spcPct val="100000"/>
              </a:lnSpc>
              <a:buClr>
                <a:schemeClr val="bg2">
                  <a:lumMod val="50000"/>
                </a:schemeClr>
              </a:buClr>
              <a:buFont typeface="Wingdings" charset="2"/>
              <a:buChar char="²"/>
            </a:pPr>
            <a:r>
              <a:rPr lang="es-ES_tradnl" altLang="en-US" dirty="0">
                <a:solidFill>
                  <a:srgbClr val="000000"/>
                </a:solidFill>
              </a:rPr>
              <a:t>Actividades de valor agregado o de no valor agregado</a:t>
            </a:r>
          </a:p>
          <a:p>
            <a:pPr eaLnBrk="1" hangingPunct="1">
              <a:lnSpc>
                <a:spcPct val="100000"/>
              </a:lnSpc>
              <a:buClr>
                <a:schemeClr val="bg2">
                  <a:lumMod val="50000"/>
                </a:schemeClr>
              </a:buClr>
              <a:buFont typeface="Wingdings" charset="2"/>
              <a:buChar char="²"/>
            </a:pPr>
            <a:r>
              <a:rPr lang="es-ES_tradnl" altLang="en-US" dirty="0">
                <a:solidFill>
                  <a:srgbClr val="000000"/>
                </a:solidFill>
              </a:rPr>
              <a:t>Limites del proceso</a:t>
            </a:r>
          </a:p>
          <a:p>
            <a:pPr eaLnBrk="1" hangingPunct="1">
              <a:lnSpc>
                <a:spcPct val="100000"/>
              </a:lnSpc>
              <a:buClr>
                <a:schemeClr val="bg2">
                  <a:lumMod val="50000"/>
                </a:schemeClr>
              </a:buClr>
              <a:buFont typeface="Wingdings" charset="2"/>
              <a:buChar char="²"/>
            </a:pPr>
            <a:r>
              <a:rPr lang="es-ES_tradnl" altLang="en-US" dirty="0">
                <a:solidFill>
                  <a:srgbClr val="000000"/>
                </a:solidFill>
              </a:rPr>
              <a:t>Entradas (</a:t>
            </a:r>
            <a:r>
              <a:rPr lang="es-ES_tradnl" altLang="en-US" dirty="0" err="1">
                <a:solidFill>
                  <a:srgbClr val="000000"/>
                </a:solidFill>
              </a:rPr>
              <a:t>x’s</a:t>
            </a:r>
            <a:r>
              <a:rPr lang="es-ES_tradnl" altLang="en-US" dirty="0">
                <a:solidFill>
                  <a:srgbClr val="000000"/>
                </a:solidFill>
              </a:rPr>
              <a:t>)</a:t>
            </a:r>
          </a:p>
          <a:p>
            <a:pPr eaLnBrk="1" hangingPunct="1">
              <a:lnSpc>
                <a:spcPct val="100000"/>
              </a:lnSpc>
              <a:buClr>
                <a:schemeClr val="bg2">
                  <a:lumMod val="50000"/>
                </a:schemeClr>
              </a:buClr>
              <a:buFont typeface="Wingdings" charset="2"/>
              <a:buChar char="²"/>
            </a:pPr>
            <a:r>
              <a:rPr lang="es-ES_tradnl" altLang="en-US" dirty="0">
                <a:solidFill>
                  <a:srgbClr val="000000"/>
                </a:solidFill>
              </a:rPr>
              <a:t>Salidas (</a:t>
            </a:r>
            <a:r>
              <a:rPr lang="es-ES_tradnl" altLang="en-US" dirty="0" err="1">
                <a:solidFill>
                  <a:srgbClr val="000000"/>
                </a:solidFill>
              </a:rPr>
              <a:t>y’s</a:t>
            </a:r>
            <a:r>
              <a:rPr lang="es-ES_tradnl" altLang="en-US" dirty="0">
                <a:solidFill>
                  <a:srgbClr val="000000"/>
                </a:solidFill>
              </a:rPr>
              <a:t> o </a:t>
            </a:r>
            <a:r>
              <a:rPr lang="es-ES_tradnl" altLang="en-US" dirty="0" err="1">
                <a:solidFill>
                  <a:srgbClr val="000000"/>
                </a:solidFill>
              </a:rPr>
              <a:t>Y’s</a:t>
            </a:r>
            <a:r>
              <a:rPr lang="es-ES_tradnl" altLang="en-US" dirty="0">
                <a:solidFill>
                  <a:srgbClr val="000000"/>
                </a:solidFill>
              </a:rPr>
              <a:t>) que están siendo medidas o que necesitan sistemas de medición</a:t>
            </a:r>
          </a:p>
          <a:p>
            <a:pPr eaLnBrk="1" hangingPunct="1">
              <a:lnSpc>
                <a:spcPct val="100000"/>
              </a:lnSpc>
              <a:buClr>
                <a:schemeClr val="bg2">
                  <a:lumMod val="50000"/>
                </a:schemeClr>
              </a:buClr>
              <a:buFont typeface="Wingdings" charset="2"/>
              <a:buChar char="²"/>
            </a:pPr>
            <a:r>
              <a:rPr lang="es-ES_tradnl" altLang="en-US" dirty="0">
                <a:solidFill>
                  <a:srgbClr val="000000"/>
                </a:solidFill>
              </a:rPr>
              <a:t>Donde se recolectan los datos (o deben recolectarse)</a:t>
            </a:r>
          </a:p>
          <a:p>
            <a:pPr eaLnBrk="1" hangingPunct="1">
              <a:lnSpc>
                <a:spcPct val="100000"/>
              </a:lnSpc>
              <a:buClr>
                <a:schemeClr val="bg2">
                  <a:lumMod val="50000"/>
                </a:schemeClr>
              </a:buClr>
              <a:buFont typeface="Wingdings" charset="2"/>
              <a:buChar char="²"/>
            </a:pPr>
            <a:r>
              <a:rPr lang="es-ES_tradnl" altLang="en-US" dirty="0">
                <a:solidFill>
                  <a:srgbClr val="000000"/>
                </a:solidFill>
              </a:rPr>
              <a:t>Parámetros actuales de operación</a:t>
            </a:r>
          </a:p>
        </p:txBody>
      </p:sp>
      <p:sp>
        <p:nvSpPr>
          <p:cNvPr id="84994" name="Rectangle 2"/>
          <p:cNvSpPr>
            <a:spLocks noGrp="1" noChangeArrowheads="1"/>
          </p:cNvSpPr>
          <p:nvPr>
            <p:ph type="title"/>
          </p:nvPr>
        </p:nvSpPr>
        <p:spPr>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sz="4400" dirty="0"/>
              <a:t>Los Mapas de Proceso describen</a:t>
            </a:r>
          </a:p>
        </p:txBody>
      </p:sp>
    </p:spTree>
    <p:extLst>
      <p:ext uri="{BB962C8B-B14F-4D97-AF65-F5344CB8AC3E}">
        <p14:creationId xmlns:p14="http://schemas.microsoft.com/office/powerpoint/2010/main" val="3573421466"/>
      </p:ext>
    </p:extLst>
  </p:cSld>
  <p:clrMapOvr>
    <a:masterClrMapping/>
  </p:clrMapOvr>
  <p:transition spd="slow">
    <p:randomBar dir="ver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Términos de Mapeo de Proceso</a:t>
            </a:r>
            <a:r>
              <a:rPr lang="es-ES_tradnl" altLang="en-US" sz="8800" dirty="0"/>
              <a:t> </a:t>
            </a:r>
          </a:p>
        </p:txBody>
      </p:sp>
      <p:sp>
        <p:nvSpPr>
          <p:cNvPr id="86019" name="Rectangle 3"/>
          <p:cNvSpPr>
            <a:spLocks noGrp="1" noChangeArrowheads="1"/>
          </p:cNvSpPr>
          <p:nvPr>
            <p:ph idx="4294967295"/>
          </p:nvPr>
        </p:nvSpPr>
        <p:spPr>
          <a:xfrm>
            <a:off x="163286" y="1074511"/>
            <a:ext cx="11684000" cy="3884613"/>
          </a:xfrm>
        </p:spPr>
        <p:txBody>
          <a:bodyPr>
            <a:normAutofit/>
          </a:bodyPr>
          <a:lstStyle/>
          <a:p>
            <a:pPr eaLnBrk="1" hangingPunct="1">
              <a:lnSpc>
                <a:spcPct val="100000"/>
              </a:lnSpc>
              <a:buClr>
                <a:schemeClr val="bg2">
                  <a:lumMod val="50000"/>
                </a:schemeClr>
              </a:buClr>
              <a:buFont typeface="Wingdings" charset="2"/>
              <a:buChar char="²"/>
            </a:pPr>
            <a:r>
              <a:rPr lang="es-ES_tradnl" altLang="en-US" sz="2400" dirty="0">
                <a:solidFill>
                  <a:srgbClr val="000000"/>
                </a:solidFill>
              </a:rPr>
              <a:t>Las variables de</a:t>
            </a:r>
            <a:r>
              <a:rPr lang="es-ES_tradnl" altLang="en-US" sz="2400" b="1" u="sng" dirty="0">
                <a:solidFill>
                  <a:srgbClr val="000000"/>
                </a:solidFill>
              </a:rPr>
              <a:t> entrada </a:t>
            </a:r>
            <a:r>
              <a:rPr lang="es-ES_tradnl" altLang="en-US" sz="2400" dirty="0">
                <a:solidFill>
                  <a:srgbClr val="000000"/>
                </a:solidFill>
              </a:rPr>
              <a:t>influyen los pasos del proceso </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Se llaman </a:t>
            </a:r>
            <a:r>
              <a:rPr lang="es-ES_tradnl" altLang="en-US" sz="2400" dirty="0" err="1">
                <a:solidFill>
                  <a:srgbClr val="000000"/>
                </a:solidFill>
              </a:rPr>
              <a:t>x’s</a:t>
            </a:r>
            <a:r>
              <a:rPr lang="es-ES_tradnl" altLang="en-US" sz="2400" dirty="0">
                <a:solidFill>
                  <a:srgbClr val="000000"/>
                </a:solidFill>
              </a:rPr>
              <a:t> o factores</a:t>
            </a:r>
          </a:p>
          <a:p>
            <a:pPr lvl="1" eaLnBrk="1" hangingPunct="1">
              <a:lnSpc>
                <a:spcPct val="100000"/>
              </a:lnSpc>
              <a:buClr>
                <a:schemeClr val="bg2">
                  <a:lumMod val="50000"/>
                </a:schemeClr>
              </a:buClr>
              <a:buFont typeface="Wingdings" charset="2"/>
              <a:buChar char="²"/>
            </a:pPr>
            <a:r>
              <a:rPr lang="es-ES_tradnl" altLang="en-US" sz="2400" dirty="0" err="1">
                <a:solidFill>
                  <a:srgbClr val="000000"/>
                </a:solidFill>
              </a:rPr>
              <a:t>KPIVs</a:t>
            </a:r>
            <a:r>
              <a:rPr lang="es-ES_tradnl" altLang="en-US" sz="2400" dirty="0">
                <a:solidFill>
                  <a:srgbClr val="000000"/>
                </a:solidFill>
              </a:rPr>
              <a:t> – Variables de Entrada de los Procesos Clave</a:t>
            </a:r>
          </a:p>
          <a:p>
            <a:pPr eaLnBrk="1" hangingPunct="1">
              <a:lnSpc>
                <a:spcPct val="100000"/>
              </a:lnSpc>
              <a:buClr>
                <a:schemeClr val="bg2">
                  <a:lumMod val="50000"/>
                </a:schemeClr>
              </a:buClr>
              <a:buFont typeface="Wingdings" charset="2"/>
              <a:buChar char="²"/>
            </a:pPr>
            <a:r>
              <a:rPr lang="es-ES_tradnl" altLang="en-US" sz="2400" dirty="0">
                <a:solidFill>
                  <a:srgbClr val="000000"/>
                </a:solidFill>
              </a:rPr>
              <a:t>Las variables de</a:t>
            </a:r>
            <a:r>
              <a:rPr lang="es-ES_tradnl" altLang="en-US" sz="2400" b="1" u="sng" dirty="0">
                <a:solidFill>
                  <a:srgbClr val="000000"/>
                </a:solidFill>
              </a:rPr>
              <a:t> Salida </a:t>
            </a:r>
            <a:r>
              <a:rPr lang="es-ES_tradnl" altLang="en-US" sz="2400" dirty="0">
                <a:solidFill>
                  <a:srgbClr val="000000"/>
                </a:solidFill>
              </a:rPr>
              <a:t>o requerimientos de cliente </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Se llaman “Big </a:t>
            </a:r>
            <a:r>
              <a:rPr lang="es-ES_tradnl" altLang="en-US" sz="2400" dirty="0" err="1">
                <a:solidFill>
                  <a:srgbClr val="000000"/>
                </a:solidFill>
              </a:rPr>
              <a:t>Y’s</a:t>
            </a:r>
            <a:r>
              <a:rPr lang="es-ES_tradnl" altLang="en-US" sz="2400" dirty="0">
                <a:solidFill>
                  <a:srgbClr val="000000"/>
                </a:solidFill>
              </a:rPr>
              <a:t>” cuando se refiere a salidas finales o parámetros finales del producto (lo que ve el cliente)</a:t>
            </a:r>
          </a:p>
          <a:p>
            <a:pPr lvl="1" eaLnBrk="1" hangingPunct="1">
              <a:lnSpc>
                <a:spcPct val="100000"/>
              </a:lnSpc>
              <a:buClr>
                <a:schemeClr val="bg2">
                  <a:lumMod val="50000"/>
                </a:schemeClr>
              </a:buClr>
              <a:buFont typeface="Wingdings" charset="2"/>
              <a:buChar char="²"/>
            </a:pPr>
            <a:r>
              <a:rPr lang="es-ES_tradnl" altLang="en-US" sz="2400" dirty="0">
                <a:solidFill>
                  <a:srgbClr val="000000"/>
                </a:solidFill>
              </a:rPr>
              <a:t>Se llaman “Little </a:t>
            </a:r>
            <a:r>
              <a:rPr lang="es-ES_tradnl" altLang="en-US" sz="2400" dirty="0" err="1">
                <a:solidFill>
                  <a:srgbClr val="000000"/>
                </a:solidFill>
              </a:rPr>
              <a:t>y’s</a:t>
            </a:r>
            <a:r>
              <a:rPr lang="es-ES_tradnl" altLang="en-US" sz="2400" dirty="0">
                <a:solidFill>
                  <a:srgbClr val="000000"/>
                </a:solidFill>
              </a:rPr>
              <a:t>” cuando se refiere a las salidas intermedias o las salidas de procesos posteriores.</a:t>
            </a:r>
          </a:p>
          <a:p>
            <a:pPr lvl="1" eaLnBrk="1" hangingPunct="1">
              <a:lnSpc>
                <a:spcPct val="100000"/>
              </a:lnSpc>
              <a:buClr>
                <a:schemeClr val="bg2">
                  <a:lumMod val="50000"/>
                </a:schemeClr>
              </a:buClr>
              <a:buFont typeface="Wingdings" charset="2"/>
              <a:buChar char="²"/>
            </a:pPr>
            <a:r>
              <a:rPr lang="es-ES_tradnl" altLang="en-US" sz="2400" dirty="0" err="1">
                <a:solidFill>
                  <a:srgbClr val="000000"/>
                </a:solidFill>
              </a:rPr>
              <a:t>KPOVs</a:t>
            </a:r>
            <a:r>
              <a:rPr lang="es-ES_tradnl" altLang="en-US" sz="2400" dirty="0">
                <a:solidFill>
                  <a:srgbClr val="000000"/>
                </a:solidFill>
              </a:rPr>
              <a:t> – Variables de Salida de los Procesos Clave</a:t>
            </a:r>
          </a:p>
        </p:txBody>
      </p:sp>
      <p:sp>
        <p:nvSpPr>
          <p:cNvPr id="86020" name="Rectangle 4"/>
          <p:cNvSpPr>
            <a:spLocks noChangeArrowheads="1"/>
          </p:cNvSpPr>
          <p:nvPr/>
        </p:nvSpPr>
        <p:spPr bwMode="auto">
          <a:xfrm>
            <a:off x="5638800" y="5105400"/>
            <a:ext cx="1143000" cy="1219200"/>
          </a:xfrm>
          <a:prstGeom prst="rect">
            <a:avLst/>
          </a:prstGeom>
          <a:solidFill>
            <a:schemeClr val="bg2"/>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rIns="0"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1800">
                <a:solidFill>
                  <a:srgbClr val="000000"/>
                </a:solidFill>
              </a:rPr>
              <a:t>Proceso</a:t>
            </a:r>
          </a:p>
        </p:txBody>
      </p:sp>
      <p:sp>
        <p:nvSpPr>
          <p:cNvPr id="86021" name="Rectangle 5"/>
          <p:cNvSpPr>
            <a:spLocks noChangeArrowheads="1"/>
          </p:cNvSpPr>
          <p:nvPr/>
        </p:nvSpPr>
        <p:spPr bwMode="auto">
          <a:xfrm>
            <a:off x="3886200" y="5486400"/>
            <a:ext cx="990600" cy="533400"/>
          </a:xfrm>
          <a:prstGeom prst="rect">
            <a:avLst/>
          </a:prstGeom>
          <a:solidFill>
            <a:schemeClr val="bg2"/>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rIns="0"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a:solidFill>
                  <a:srgbClr val="000000"/>
                </a:solidFill>
              </a:rPr>
              <a:t>Entrada</a:t>
            </a:r>
          </a:p>
        </p:txBody>
      </p:sp>
      <p:sp>
        <p:nvSpPr>
          <p:cNvPr id="86022" name="Rectangle 6"/>
          <p:cNvSpPr>
            <a:spLocks noChangeArrowheads="1"/>
          </p:cNvSpPr>
          <p:nvPr/>
        </p:nvSpPr>
        <p:spPr bwMode="auto">
          <a:xfrm>
            <a:off x="7543800" y="5410200"/>
            <a:ext cx="1143000" cy="609600"/>
          </a:xfrm>
          <a:prstGeom prst="rect">
            <a:avLst/>
          </a:prstGeom>
          <a:solidFill>
            <a:schemeClr val="bg2"/>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rIns="0"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a:solidFill>
                  <a:srgbClr val="000000"/>
                </a:solidFill>
              </a:rPr>
              <a:t>Salida</a:t>
            </a:r>
          </a:p>
        </p:txBody>
      </p:sp>
      <p:sp>
        <p:nvSpPr>
          <p:cNvPr id="86023" name="Line 7"/>
          <p:cNvSpPr>
            <a:spLocks noChangeShapeType="1"/>
          </p:cNvSpPr>
          <p:nvPr/>
        </p:nvSpPr>
        <p:spPr bwMode="auto">
          <a:xfrm flipV="1">
            <a:off x="4648200" y="5399088"/>
            <a:ext cx="990600" cy="11112"/>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4" name="Line 8"/>
          <p:cNvSpPr>
            <a:spLocks noChangeShapeType="1"/>
          </p:cNvSpPr>
          <p:nvPr/>
        </p:nvSpPr>
        <p:spPr bwMode="auto">
          <a:xfrm>
            <a:off x="4876800" y="5638800"/>
            <a:ext cx="7620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5" name="Line 9"/>
          <p:cNvSpPr>
            <a:spLocks noChangeShapeType="1"/>
          </p:cNvSpPr>
          <p:nvPr/>
        </p:nvSpPr>
        <p:spPr bwMode="auto">
          <a:xfrm>
            <a:off x="4876800" y="5867400"/>
            <a:ext cx="7620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6" name="Line 10"/>
          <p:cNvSpPr>
            <a:spLocks noChangeShapeType="1"/>
          </p:cNvSpPr>
          <p:nvPr/>
        </p:nvSpPr>
        <p:spPr bwMode="auto">
          <a:xfrm>
            <a:off x="4648200" y="6096000"/>
            <a:ext cx="9906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7" name="Line 11"/>
          <p:cNvSpPr>
            <a:spLocks noChangeShapeType="1"/>
          </p:cNvSpPr>
          <p:nvPr/>
        </p:nvSpPr>
        <p:spPr bwMode="auto">
          <a:xfrm>
            <a:off x="4648200" y="5181600"/>
            <a:ext cx="9906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8" name="Line 12"/>
          <p:cNvSpPr>
            <a:spLocks noChangeShapeType="1"/>
          </p:cNvSpPr>
          <p:nvPr/>
        </p:nvSpPr>
        <p:spPr bwMode="auto">
          <a:xfrm>
            <a:off x="4648200" y="6324600"/>
            <a:ext cx="9906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29" name="Line 13"/>
          <p:cNvSpPr>
            <a:spLocks noChangeShapeType="1"/>
          </p:cNvSpPr>
          <p:nvPr/>
        </p:nvSpPr>
        <p:spPr bwMode="auto">
          <a:xfrm>
            <a:off x="6781800" y="5486400"/>
            <a:ext cx="7620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30" name="Line 14"/>
          <p:cNvSpPr>
            <a:spLocks noChangeShapeType="1"/>
          </p:cNvSpPr>
          <p:nvPr/>
        </p:nvSpPr>
        <p:spPr bwMode="auto">
          <a:xfrm>
            <a:off x="6781800" y="5715000"/>
            <a:ext cx="7620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31" name="Line 15"/>
          <p:cNvSpPr>
            <a:spLocks noChangeShapeType="1"/>
          </p:cNvSpPr>
          <p:nvPr/>
        </p:nvSpPr>
        <p:spPr bwMode="auto">
          <a:xfrm>
            <a:off x="6781800" y="5943600"/>
            <a:ext cx="762000" cy="0"/>
          </a:xfrm>
          <a:prstGeom prst="line">
            <a:avLst/>
          </a:prstGeom>
          <a:noFill/>
          <a:ln w="2857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10000"/>
              </a:lnSpc>
              <a:spcBef>
                <a:spcPct val="20000"/>
              </a:spcBef>
              <a:spcAft>
                <a:spcPct val="0"/>
              </a:spcAft>
              <a:buClr>
                <a:srgbClr val="3367CD"/>
              </a:buClr>
            </a:pPr>
            <a:endParaRPr lang="es-MX" sz="1600">
              <a:solidFill>
                <a:srgbClr val="FFFFFF"/>
              </a:solidFill>
              <a:latin typeface="Arial" charset="0"/>
            </a:endParaRPr>
          </a:p>
        </p:txBody>
      </p:sp>
      <p:sp>
        <p:nvSpPr>
          <p:cNvPr id="86032" name="Text Box 16"/>
          <p:cNvSpPr txBox="1">
            <a:spLocks noChangeArrowheads="1"/>
          </p:cNvSpPr>
          <p:nvPr/>
        </p:nvSpPr>
        <p:spPr bwMode="auto">
          <a:xfrm>
            <a:off x="4073525" y="4648200"/>
            <a:ext cx="3873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2857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a:solidFill>
                  <a:srgbClr val="0033CC"/>
                </a:solidFill>
              </a:rPr>
              <a:t>X</a:t>
            </a:r>
          </a:p>
        </p:txBody>
      </p:sp>
      <p:sp>
        <p:nvSpPr>
          <p:cNvPr id="86033" name="Text Box 17"/>
          <p:cNvSpPr txBox="1">
            <a:spLocks noChangeArrowheads="1"/>
          </p:cNvSpPr>
          <p:nvPr/>
        </p:nvSpPr>
        <p:spPr bwMode="auto">
          <a:xfrm>
            <a:off x="5800725" y="4648200"/>
            <a:ext cx="6746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2857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a:solidFill>
                  <a:srgbClr val="0033CC"/>
                </a:solidFill>
              </a:rPr>
              <a:t>f(X)</a:t>
            </a:r>
          </a:p>
        </p:txBody>
      </p:sp>
      <p:sp>
        <p:nvSpPr>
          <p:cNvPr id="86034" name="Text Box 18"/>
          <p:cNvSpPr txBox="1">
            <a:spLocks noChangeArrowheads="1"/>
          </p:cNvSpPr>
          <p:nvPr/>
        </p:nvSpPr>
        <p:spPr bwMode="auto">
          <a:xfrm>
            <a:off x="7885113" y="4648200"/>
            <a:ext cx="3873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2857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a:solidFill>
                  <a:srgbClr val="0033CC"/>
                </a:solidFill>
              </a:rPr>
              <a:t>Y</a:t>
            </a:r>
          </a:p>
        </p:txBody>
      </p:sp>
    </p:spTree>
    <p:extLst>
      <p:ext uri="{BB962C8B-B14F-4D97-AF65-F5344CB8AC3E}">
        <p14:creationId xmlns:p14="http://schemas.microsoft.com/office/powerpoint/2010/main" val="227697049"/>
      </p:ext>
    </p:extLst>
  </p:cSld>
  <p:clrMapOvr>
    <a:masterClrMapping/>
  </p:clrMapOvr>
  <p:transition spd="slow">
    <p:randomBar dir="ver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4114800" y="3650343"/>
            <a:ext cx="4572000" cy="838200"/>
          </a:xfrm>
          <a:prstGeom prst="rect">
            <a:avLst/>
          </a:prstGeom>
          <a:noFill/>
          <a:ln w="28575">
            <a:solidFill>
              <a:schemeClr val="tx1"/>
            </a:solidFill>
            <a:miter lim="800000"/>
            <a:headEnd/>
            <a:tailEnd/>
          </a:ln>
          <a:effectLst/>
          <a:extLst>
            <a:ext uri="{909E8E84-426E-40dd-AFC4-6F175D3DCCD1}">
              <a14:hiddenFill xmlns="" xmlns:a14="http://schemas.microsoft.com/office/drawing/2010/main">
                <a:solidFill>
                  <a:srgbClr val="CCFF99"/>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graphicFrame>
        <p:nvGraphicFramePr>
          <p:cNvPr id="87043" name="Object 3"/>
          <p:cNvGraphicFramePr>
            <a:graphicFrameLocks noChangeAspect="1"/>
          </p:cNvGraphicFramePr>
          <p:nvPr>
            <p:extLst>
              <p:ext uri="{D42A27DB-BD31-4B8C-83A1-F6EECF244321}">
                <p14:modId xmlns:p14="http://schemas.microsoft.com/office/powerpoint/2010/main" val="1431259449"/>
              </p:ext>
            </p:extLst>
          </p:nvPr>
        </p:nvGraphicFramePr>
        <p:xfrm>
          <a:off x="4191000" y="3631294"/>
          <a:ext cx="4419600" cy="873125"/>
        </p:xfrm>
        <a:graphic>
          <a:graphicData uri="http://schemas.openxmlformats.org/presentationml/2006/ole">
            <mc:AlternateContent xmlns:mc="http://schemas.openxmlformats.org/markup-compatibility/2006">
              <mc:Choice xmlns:v="urn:schemas-microsoft-com:vml" Requires="v">
                <p:oleObj spid="_x0000_s6220" name="EcuaciÛn" r:id="rId4" imgW="1155700" imgH="228600" progId="Equation.3">
                  <p:embed/>
                </p:oleObj>
              </mc:Choice>
              <mc:Fallback>
                <p:oleObj name="EcuaciÛn" r:id="rId4" imgW="1155700" imgH="228600" progId="Equation.3">
                  <p:embed/>
                  <p:pic>
                    <p:nvPicPr>
                      <p:cNvPr id="87043"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3631294"/>
                        <a:ext cx="4419600" cy="8731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044" name="Rectangle 4"/>
          <p:cNvSpPr>
            <a:spLocks noGrp="1" noChangeArrowheads="1"/>
          </p:cNvSpPr>
          <p:nvPr>
            <p:ph type="title"/>
          </p:nvPr>
        </p:nvSpPr>
        <p:spPr>
          <a:xfrm>
            <a:off x="573315" y="397677"/>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sz="4400" dirty="0"/>
              <a:t>Recuerde, estamos tratando de aprender…</a:t>
            </a:r>
          </a:p>
        </p:txBody>
      </p:sp>
      <p:grpSp>
        <p:nvGrpSpPr>
          <p:cNvPr id="471045" name="Group 5"/>
          <p:cNvGrpSpPr>
            <a:grpSpLocks/>
          </p:cNvGrpSpPr>
          <p:nvPr/>
        </p:nvGrpSpPr>
        <p:grpSpPr bwMode="auto">
          <a:xfrm>
            <a:off x="4000502" y="2812143"/>
            <a:ext cx="5162550" cy="1785938"/>
            <a:chOff x="1560" y="1200"/>
            <a:chExt cx="3252" cy="1125"/>
          </a:xfrm>
        </p:grpSpPr>
        <p:sp>
          <p:nvSpPr>
            <p:cNvPr id="87050" name="Oval 6"/>
            <p:cNvSpPr>
              <a:spLocks noChangeArrowheads="1"/>
            </p:cNvSpPr>
            <p:nvPr/>
          </p:nvSpPr>
          <p:spPr bwMode="auto">
            <a:xfrm>
              <a:off x="2592" y="1632"/>
              <a:ext cx="1680" cy="693"/>
            </a:xfrm>
            <a:prstGeom prst="ellipse">
              <a:avLst/>
            </a:prstGeom>
            <a:noFill/>
            <a:ln w="38100">
              <a:solidFill>
                <a:srgbClr val="FF0000"/>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
          <p:nvSpPr>
            <p:cNvPr id="87051" name="Text Box 7"/>
            <p:cNvSpPr txBox="1">
              <a:spLocks noChangeArrowheads="1"/>
            </p:cNvSpPr>
            <p:nvPr/>
          </p:nvSpPr>
          <p:spPr bwMode="auto">
            <a:xfrm>
              <a:off x="1560" y="1200"/>
              <a:ext cx="3252" cy="29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0"/>
                </a:spcBef>
                <a:spcAft>
                  <a:spcPct val="0"/>
                </a:spcAft>
              </a:pPr>
              <a:r>
                <a:rPr lang="es-ES_tradnl" altLang="en-US" sz="2400" b="1" dirty="0">
                  <a:solidFill>
                    <a:srgbClr val="000000"/>
                  </a:solidFill>
                </a:rPr>
                <a:t>Como algunas variables (o cosas)</a:t>
              </a:r>
            </a:p>
          </p:txBody>
        </p:sp>
      </p:grpSp>
      <p:grpSp>
        <p:nvGrpSpPr>
          <p:cNvPr id="471048" name="Group 8"/>
          <p:cNvGrpSpPr>
            <a:grpSpLocks/>
          </p:cNvGrpSpPr>
          <p:nvPr/>
        </p:nvGrpSpPr>
        <p:grpSpPr bwMode="auto">
          <a:xfrm>
            <a:off x="3321051" y="3497945"/>
            <a:ext cx="6210299" cy="2201863"/>
            <a:chOff x="1132" y="1632"/>
            <a:chExt cx="3912" cy="1387"/>
          </a:xfrm>
        </p:grpSpPr>
        <p:sp>
          <p:nvSpPr>
            <p:cNvPr id="87048" name="Oval 9"/>
            <p:cNvSpPr>
              <a:spLocks noChangeArrowheads="1"/>
            </p:cNvSpPr>
            <p:nvPr/>
          </p:nvSpPr>
          <p:spPr bwMode="auto">
            <a:xfrm>
              <a:off x="1536" y="1632"/>
              <a:ext cx="672" cy="672"/>
            </a:xfrm>
            <a:prstGeom prst="ellipse">
              <a:avLst/>
            </a:prstGeom>
            <a:noFill/>
            <a:ln w="38100">
              <a:solidFill>
                <a:srgbClr val="0000FF"/>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
          <p:nvSpPr>
            <p:cNvPr id="87049" name="Text Box 10"/>
            <p:cNvSpPr txBox="1">
              <a:spLocks noChangeArrowheads="1"/>
            </p:cNvSpPr>
            <p:nvPr/>
          </p:nvSpPr>
          <p:spPr bwMode="auto">
            <a:xfrm>
              <a:off x="1132" y="2496"/>
              <a:ext cx="3912" cy="5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dirty="0">
                  <a:solidFill>
                    <a:srgbClr val="000000"/>
                  </a:solidFill>
                </a:rPr>
                <a:t>Afectan la variable que estamos tratando de</a:t>
              </a:r>
            </a:p>
            <a:p>
              <a:pPr algn="ctr" fontAlgn="base">
                <a:spcBef>
                  <a:spcPct val="0"/>
                </a:spcBef>
                <a:spcAft>
                  <a:spcPct val="0"/>
                </a:spcAft>
              </a:pPr>
              <a:r>
                <a:rPr lang="es-ES_tradnl" altLang="en-US" sz="2400" dirty="0">
                  <a:solidFill>
                    <a:srgbClr val="000000"/>
                  </a:solidFill>
                </a:rPr>
                <a:t>controlar</a:t>
              </a:r>
            </a:p>
          </p:txBody>
        </p:sp>
      </p:grpSp>
      <p:sp>
        <p:nvSpPr>
          <p:cNvPr id="471051" name="Rectangle 11"/>
          <p:cNvSpPr>
            <a:spLocks noChangeArrowheads="1"/>
          </p:cNvSpPr>
          <p:nvPr/>
        </p:nvSpPr>
        <p:spPr bwMode="auto">
          <a:xfrm>
            <a:off x="2654300" y="5771243"/>
            <a:ext cx="7327900" cy="850900"/>
          </a:xfrm>
          <a:prstGeom prst="rect">
            <a:avLst/>
          </a:prstGeom>
          <a:ln>
            <a:headEnd/>
            <a:tailEnd/>
          </a:ln>
          <a:extLst/>
        </p:spPr>
        <p:style>
          <a:lnRef idx="1">
            <a:schemeClr val="accent4"/>
          </a:lnRef>
          <a:fillRef idx="2">
            <a:schemeClr val="accent4"/>
          </a:fillRef>
          <a:effectRef idx="1">
            <a:schemeClr val="accent4"/>
          </a:effectRef>
          <a:fontRef idx="minor">
            <a:schemeClr val="dk1"/>
          </a:fontRef>
        </p:style>
        <p:txBody>
          <a:bodyPr anchor="ctr">
            <a:spAutoFit/>
          </a:bodyP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s-ES_tradnl" altLang="en-US" sz="2400" b="1" i="1" dirty="0">
                <a:solidFill>
                  <a:srgbClr val="000000"/>
                </a:solidFill>
              </a:rPr>
              <a:t>Si entendemos y controlamos las </a:t>
            </a:r>
            <a:r>
              <a:rPr lang="es-ES_tradnl" altLang="en-US" sz="2400" b="1" i="1" dirty="0" err="1">
                <a:solidFill>
                  <a:srgbClr val="000000"/>
                </a:solidFill>
              </a:rPr>
              <a:t>x’s</a:t>
            </a:r>
            <a:r>
              <a:rPr lang="es-ES_tradnl" altLang="en-US" sz="2400" b="1" i="1" dirty="0">
                <a:solidFill>
                  <a:srgbClr val="000000"/>
                </a:solidFill>
              </a:rPr>
              <a:t>, entonces podemos controlar las </a:t>
            </a:r>
            <a:r>
              <a:rPr lang="es-ES_tradnl" altLang="en-US" sz="2400" b="1" i="1" dirty="0" err="1">
                <a:solidFill>
                  <a:srgbClr val="000000"/>
                </a:solidFill>
              </a:rPr>
              <a:t>Y’s</a:t>
            </a:r>
            <a:endParaRPr lang="es-ES_tradnl" altLang="en-US" sz="2400" b="1" i="1" dirty="0">
              <a:solidFill>
                <a:srgbClr val="000000"/>
              </a:solidFill>
            </a:endParaRPr>
          </a:p>
        </p:txBody>
      </p:sp>
    </p:spTree>
    <p:extLst>
      <p:ext uri="{BB962C8B-B14F-4D97-AF65-F5344CB8AC3E}">
        <p14:creationId xmlns:p14="http://schemas.microsoft.com/office/powerpoint/2010/main" val="95592512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7104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47104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5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idx="4294967295"/>
          </p:nvPr>
        </p:nvSpPr>
        <p:spPr>
          <a:xfrm>
            <a:off x="442686" y="72571"/>
            <a:ext cx="8991600" cy="6223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sz="3600" dirty="0"/>
              <a:t>Un ejemplo – Un proceso de pintura</a:t>
            </a:r>
          </a:p>
        </p:txBody>
      </p:sp>
      <p:grpSp>
        <p:nvGrpSpPr>
          <p:cNvPr id="88067" name="Group 3"/>
          <p:cNvGrpSpPr>
            <a:grpSpLocks/>
          </p:cNvGrpSpPr>
          <p:nvPr/>
        </p:nvGrpSpPr>
        <p:grpSpPr bwMode="auto">
          <a:xfrm>
            <a:off x="3178175" y="2597151"/>
            <a:ext cx="6470650" cy="722313"/>
            <a:chOff x="155" y="1477"/>
            <a:chExt cx="4076" cy="455"/>
          </a:xfrm>
        </p:grpSpPr>
        <p:sp>
          <p:nvSpPr>
            <p:cNvPr id="88083" name="Rectangle 4"/>
            <p:cNvSpPr>
              <a:spLocks noChangeArrowheads="1"/>
            </p:cNvSpPr>
            <p:nvPr/>
          </p:nvSpPr>
          <p:spPr bwMode="auto">
            <a:xfrm>
              <a:off x="155" y="1477"/>
              <a:ext cx="845" cy="455"/>
            </a:xfrm>
            <a:prstGeom prst="rect">
              <a:avLst/>
            </a:prstGeom>
            <a:solidFill>
              <a:srgbClr val="CC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400" b="1">
                  <a:solidFill>
                    <a:srgbClr val="000000"/>
                  </a:solidFill>
                </a:rPr>
                <a:t>Paso 1</a:t>
              </a:r>
              <a:r>
                <a:rPr lang="en-US" altLang="en-US" sz="1400" b="1" baseline="30000">
                  <a:solidFill>
                    <a:srgbClr val="000000"/>
                  </a:solidFill>
                </a:rPr>
                <a:t>o</a:t>
              </a:r>
            </a:p>
            <a:p>
              <a:pPr algn="ctr" fontAlgn="base">
                <a:spcBef>
                  <a:spcPct val="0"/>
                </a:spcBef>
                <a:spcAft>
                  <a:spcPct val="0"/>
                </a:spcAft>
              </a:pPr>
              <a:r>
                <a:rPr lang="en-US" altLang="en-US" sz="1400" b="1">
                  <a:solidFill>
                    <a:srgbClr val="000000"/>
                  </a:solidFill>
                </a:rPr>
                <a:t>Entregar piezas</a:t>
              </a:r>
            </a:p>
            <a:p>
              <a:pPr algn="ctr" fontAlgn="base">
                <a:spcBef>
                  <a:spcPct val="0"/>
                </a:spcBef>
                <a:spcAft>
                  <a:spcPct val="0"/>
                </a:spcAft>
              </a:pPr>
              <a:r>
                <a:rPr lang="en-US" altLang="en-US" sz="1400" b="1">
                  <a:solidFill>
                    <a:srgbClr val="000000"/>
                  </a:solidFill>
                </a:rPr>
                <a:t>a área de carga</a:t>
              </a:r>
            </a:p>
          </p:txBody>
        </p:sp>
        <p:sp>
          <p:nvSpPr>
            <p:cNvPr id="88084" name="Rectangle 5"/>
            <p:cNvSpPr>
              <a:spLocks noChangeArrowheads="1"/>
            </p:cNvSpPr>
            <p:nvPr/>
          </p:nvSpPr>
          <p:spPr bwMode="auto">
            <a:xfrm>
              <a:off x="1232" y="1477"/>
              <a:ext cx="845" cy="455"/>
            </a:xfrm>
            <a:prstGeom prst="rect">
              <a:avLst/>
            </a:prstGeom>
            <a:solidFill>
              <a:srgbClr val="CC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400" b="1">
                  <a:solidFill>
                    <a:srgbClr val="000000"/>
                  </a:solidFill>
                </a:rPr>
                <a:t>Paso 2</a:t>
              </a:r>
              <a:r>
                <a:rPr lang="en-US" altLang="en-US" sz="1400" b="1" baseline="30000">
                  <a:solidFill>
                    <a:srgbClr val="000000"/>
                  </a:solidFill>
                </a:rPr>
                <a:t>o</a:t>
              </a:r>
              <a:r>
                <a:rPr lang="en-US" altLang="en-US" sz="1400" b="1">
                  <a:solidFill>
                    <a:srgbClr val="000000"/>
                  </a:solidFill>
                </a:rPr>
                <a:t> </a:t>
              </a:r>
            </a:p>
            <a:p>
              <a:pPr algn="ctr" fontAlgn="base">
                <a:spcBef>
                  <a:spcPct val="0"/>
                </a:spcBef>
                <a:spcAft>
                  <a:spcPct val="0"/>
                </a:spcAft>
              </a:pPr>
              <a:r>
                <a:rPr lang="en-US" altLang="en-US" sz="1400" b="1">
                  <a:solidFill>
                    <a:srgbClr val="000000"/>
                  </a:solidFill>
                </a:rPr>
                <a:t>Cargar piezas</a:t>
              </a:r>
              <a:br>
                <a:rPr lang="en-US" altLang="en-US" sz="1400" b="1">
                  <a:solidFill>
                    <a:srgbClr val="000000"/>
                  </a:solidFill>
                </a:rPr>
              </a:br>
              <a:r>
                <a:rPr lang="en-US" altLang="en-US" sz="1400" b="1">
                  <a:solidFill>
                    <a:srgbClr val="000000"/>
                  </a:solidFill>
                </a:rPr>
                <a:t>en la línea</a:t>
              </a:r>
            </a:p>
          </p:txBody>
        </p:sp>
        <p:sp>
          <p:nvSpPr>
            <p:cNvPr id="88085" name="Rectangle 6"/>
            <p:cNvSpPr>
              <a:spLocks noChangeArrowheads="1"/>
            </p:cNvSpPr>
            <p:nvPr/>
          </p:nvSpPr>
          <p:spPr bwMode="auto">
            <a:xfrm>
              <a:off x="2309" y="1477"/>
              <a:ext cx="845" cy="455"/>
            </a:xfrm>
            <a:prstGeom prst="rect">
              <a:avLst/>
            </a:prstGeom>
            <a:solidFill>
              <a:srgbClr val="CC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400" b="1">
                  <a:solidFill>
                    <a:srgbClr val="000000"/>
                  </a:solidFill>
                </a:rPr>
                <a:t>Paso 3</a:t>
              </a:r>
              <a:r>
                <a:rPr lang="en-US" altLang="en-US" sz="1400" b="1" baseline="30000">
                  <a:solidFill>
                    <a:srgbClr val="000000"/>
                  </a:solidFill>
                </a:rPr>
                <a:t>o</a:t>
              </a:r>
              <a:endParaRPr lang="en-US" altLang="en-US" sz="1400" b="1">
                <a:solidFill>
                  <a:srgbClr val="000000"/>
                </a:solidFill>
              </a:endParaRPr>
            </a:p>
            <a:p>
              <a:pPr algn="ctr" fontAlgn="base">
                <a:spcBef>
                  <a:spcPct val="0"/>
                </a:spcBef>
                <a:spcAft>
                  <a:spcPct val="0"/>
                </a:spcAft>
              </a:pPr>
              <a:r>
                <a:rPr lang="en-US" altLang="en-US" sz="1400" b="1">
                  <a:solidFill>
                    <a:srgbClr val="000000"/>
                  </a:solidFill>
                </a:rPr>
                <a:t>Desgrasar / </a:t>
              </a:r>
              <a:br>
                <a:rPr lang="en-US" altLang="en-US" sz="1400" b="1">
                  <a:solidFill>
                    <a:srgbClr val="000000"/>
                  </a:solidFill>
                </a:rPr>
              </a:br>
              <a:r>
                <a:rPr lang="en-US" altLang="en-US" sz="1400" b="1">
                  <a:solidFill>
                    <a:srgbClr val="000000"/>
                  </a:solidFill>
                </a:rPr>
                <a:t>lavar piezas</a:t>
              </a:r>
            </a:p>
          </p:txBody>
        </p:sp>
        <p:sp>
          <p:nvSpPr>
            <p:cNvPr id="88086" name="Rectangle 7"/>
            <p:cNvSpPr>
              <a:spLocks noChangeArrowheads="1"/>
            </p:cNvSpPr>
            <p:nvPr/>
          </p:nvSpPr>
          <p:spPr bwMode="auto">
            <a:xfrm>
              <a:off x="3386" y="1477"/>
              <a:ext cx="845" cy="455"/>
            </a:xfrm>
            <a:prstGeom prst="rect">
              <a:avLst/>
            </a:prstGeom>
            <a:solidFill>
              <a:srgbClr val="CC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400" b="1">
                  <a:solidFill>
                    <a:srgbClr val="000000"/>
                  </a:solidFill>
                </a:rPr>
                <a:t>Paso 4</a:t>
              </a:r>
              <a:r>
                <a:rPr lang="en-US" altLang="en-US" sz="1400" b="1" baseline="30000">
                  <a:solidFill>
                    <a:srgbClr val="000000"/>
                  </a:solidFill>
                </a:rPr>
                <a:t>o</a:t>
              </a:r>
              <a:endParaRPr lang="en-US" altLang="en-US" sz="1400" b="1">
                <a:solidFill>
                  <a:srgbClr val="000000"/>
                </a:solidFill>
              </a:endParaRPr>
            </a:p>
            <a:p>
              <a:pPr algn="ctr" fontAlgn="base">
                <a:spcBef>
                  <a:spcPct val="0"/>
                </a:spcBef>
                <a:spcAft>
                  <a:spcPct val="0"/>
                </a:spcAft>
              </a:pPr>
              <a:r>
                <a:rPr lang="en-US" altLang="en-US" sz="1400" b="1">
                  <a:solidFill>
                    <a:srgbClr val="000000"/>
                  </a:solidFill>
                </a:rPr>
                <a:t>Enjuagar</a:t>
              </a:r>
            </a:p>
          </p:txBody>
        </p:sp>
      </p:grpSp>
      <p:sp>
        <p:nvSpPr>
          <p:cNvPr id="88068" name="Text Box 8"/>
          <p:cNvSpPr txBox="1">
            <a:spLocks noChangeArrowheads="1"/>
          </p:cNvSpPr>
          <p:nvPr/>
        </p:nvSpPr>
        <p:spPr bwMode="auto">
          <a:xfrm>
            <a:off x="3179764" y="3409951"/>
            <a:ext cx="1374775" cy="2741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317625" algn="r"/>
              </a:tabLst>
              <a:defRPr sz="1600">
                <a:solidFill>
                  <a:schemeClr val="bg1"/>
                </a:solidFill>
                <a:latin typeface="Arial" charset="0"/>
              </a:defRPr>
            </a:lvl1pPr>
            <a:lvl2pPr marL="742950" indent="-285750" eaLnBrk="0" hangingPunct="0">
              <a:tabLst>
                <a:tab pos="1317625" algn="r"/>
              </a:tabLst>
              <a:defRPr sz="1600">
                <a:solidFill>
                  <a:schemeClr val="bg1"/>
                </a:solidFill>
                <a:latin typeface="Arial" charset="0"/>
              </a:defRPr>
            </a:lvl2pPr>
            <a:lvl3pPr marL="1143000" indent="-228600" eaLnBrk="0" hangingPunct="0">
              <a:tabLst>
                <a:tab pos="1317625" algn="r"/>
              </a:tabLst>
              <a:defRPr sz="1600">
                <a:solidFill>
                  <a:schemeClr val="bg1"/>
                </a:solidFill>
                <a:latin typeface="Arial" charset="0"/>
              </a:defRPr>
            </a:lvl3pPr>
            <a:lvl4pPr marL="1600200" indent="-228600" eaLnBrk="0" hangingPunct="0">
              <a:tabLst>
                <a:tab pos="1317625" algn="r"/>
              </a:tabLst>
              <a:defRPr sz="1600">
                <a:solidFill>
                  <a:schemeClr val="bg1"/>
                </a:solidFill>
                <a:latin typeface="Arial" charset="0"/>
              </a:defRPr>
            </a:lvl4pPr>
            <a:lvl5pPr marL="2057400" indent="-228600" eaLnBrk="0" hangingPunct="0">
              <a:tabLst>
                <a:tab pos="1317625"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Piezas	</a:t>
            </a:r>
            <a:r>
              <a:rPr lang="en-US" altLang="en-US" sz="1200" b="1">
                <a:solidFill>
                  <a:srgbClr val="A50021"/>
                </a:solidFill>
              </a:rPr>
              <a:t>C</a:t>
            </a:r>
            <a:br>
              <a:rPr lang="en-US" altLang="en-US" sz="1200" b="1">
                <a:solidFill>
                  <a:srgbClr val="000000"/>
                </a:solidFill>
              </a:rPr>
            </a:br>
            <a:r>
              <a:rPr lang="en-US" altLang="en-US" sz="1200" b="1">
                <a:solidFill>
                  <a:srgbClr val="000000"/>
                </a:solidFill>
              </a:rPr>
              <a:t>disponibles</a:t>
            </a:r>
          </a:p>
          <a:p>
            <a:pPr fontAlgn="base">
              <a:spcBef>
                <a:spcPct val="50000"/>
              </a:spcBef>
              <a:spcAft>
                <a:spcPct val="0"/>
              </a:spcAft>
              <a:buClr>
                <a:srgbClr val="003399"/>
              </a:buClr>
              <a:buFontTx/>
              <a:buChar char="•"/>
            </a:pPr>
            <a:r>
              <a:rPr lang="en-US" altLang="en-US" sz="1200" b="1">
                <a:solidFill>
                  <a:srgbClr val="000000"/>
                </a:solidFill>
              </a:rPr>
              <a:t>Vehículo de	</a:t>
            </a:r>
            <a:r>
              <a:rPr lang="en-US" altLang="en-US" sz="1200" b="1">
                <a:solidFill>
                  <a:srgbClr val="A50021"/>
                </a:solidFill>
              </a:rPr>
              <a:t>C</a:t>
            </a:r>
            <a:br>
              <a:rPr lang="en-US" altLang="en-US" sz="1200" b="1">
                <a:solidFill>
                  <a:srgbClr val="000000"/>
                </a:solidFill>
              </a:rPr>
            </a:br>
            <a:r>
              <a:rPr lang="en-US" altLang="en-US" sz="1200" b="1">
                <a:solidFill>
                  <a:srgbClr val="000000"/>
                </a:solidFill>
              </a:rPr>
              <a:t>transporte disponible</a:t>
            </a:r>
            <a:endParaRPr lang="en-US" altLang="en-US" sz="1200" b="1">
              <a:solidFill>
                <a:srgbClr val="CC3300"/>
              </a:solidFill>
            </a:endParaRPr>
          </a:p>
          <a:p>
            <a:pPr fontAlgn="base">
              <a:spcBef>
                <a:spcPct val="50000"/>
              </a:spcBef>
              <a:spcAft>
                <a:spcPct val="0"/>
              </a:spcAft>
              <a:buClr>
                <a:srgbClr val="003399"/>
              </a:buClr>
              <a:buFontTx/>
              <a:buChar char="•"/>
            </a:pPr>
            <a:r>
              <a:rPr lang="en-US" altLang="en-US" sz="1200" b="1">
                <a:solidFill>
                  <a:srgbClr val="000000"/>
                </a:solidFill>
              </a:rPr>
              <a:t>Piezas	</a:t>
            </a:r>
            <a:r>
              <a:rPr lang="en-US" altLang="en-US" sz="1200" b="1">
                <a:solidFill>
                  <a:srgbClr val="A50021"/>
                </a:solidFill>
              </a:rPr>
              <a:t>S</a:t>
            </a:r>
            <a:br>
              <a:rPr lang="en-US" altLang="en-US" sz="1200" b="1">
                <a:solidFill>
                  <a:srgbClr val="000000"/>
                </a:solidFill>
              </a:rPr>
            </a:br>
            <a:r>
              <a:rPr lang="en-US" altLang="en-US" sz="1200" b="1">
                <a:solidFill>
                  <a:srgbClr val="000000"/>
                </a:solidFill>
              </a:rPr>
              <a:t>identificadas</a:t>
            </a:r>
            <a:endParaRPr lang="en-US" altLang="en-US" sz="1200" b="1">
              <a:solidFill>
                <a:srgbClr val="CC3300"/>
              </a:solidFill>
            </a:endParaRPr>
          </a:p>
        </p:txBody>
      </p:sp>
      <p:sp>
        <p:nvSpPr>
          <p:cNvPr id="88069" name="Text Box 9"/>
          <p:cNvSpPr txBox="1">
            <a:spLocks noChangeArrowheads="1"/>
          </p:cNvSpPr>
          <p:nvPr/>
        </p:nvSpPr>
        <p:spPr bwMode="auto">
          <a:xfrm>
            <a:off x="4903788" y="3409951"/>
            <a:ext cx="1382712" cy="2741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317625" algn="r"/>
              </a:tabLst>
              <a:defRPr sz="1600">
                <a:solidFill>
                  <a:schemeClr val="bg1"/>
                </a:solidFill>
                <a:latin typeface="Arial" charset="0"/>
              </a:defRPr>
            </a:lvl1pPr>
            <a:lvl2pPr marL="742950" indent="-285750" eaLnBrk="0" hangingPunct="0">
              <a:tabLst>
                <a:tab pos="1317625" algn="r"/>
              </a:tabLst>
              <a:defRPr sz="1600">
                <a:solidFill>
                  <a:schemeClr val="bg1"/>
                </a:solidFill>
                <a:latin typeface="Arial" charset="0"/>
              </a:defRPr>
            </a:lvl2pPr>
            <a:lvl3pPr marL="1143000" indent="-228600" eaLnBrk="0" hangingPunct="0">
              <a:tabLst>
                <a:tab pos="1317625" algn="r"/>
              </a:tabLst>
              <a:defRPr sz="1600">
                <a:solidFill>
                  <a:schemeClr val="bg1"/>
                </a:solidFill>
                <a:latin typeface="Arial" charset="0"/>
              </a:defRPr>
            </a:lvl3pPr>
            <a:lvl4pPr marL="1600200" indent="-228600" eaLnBrk="0" hangingPunct="0">
              <a:tabLst>
                <a:tab pos="1317625" algn="r"/>
              </a:tabLst>
              <a:defRPr sz="1600">
                <a:solidFill>
                  <a:schemeClr val="bg1"/>
                </a:solidFill>
                <a:latin typeface="Arial" charset="0"/>
              </a:defRPr>
            </a:lvl4pPr>
            <a:lvl5pPr marL="2057400" indent="-228600" eaLnBrk="0" hangingPunct="0">
              <a:tabLst>
                <a:tab pos="1317625"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317625"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Espaciado	</a:t>
            </a:r>
            <a:r>
              <a:rPr lang="en-US" altLang="en-US" sz="1200" b="1">
                <a:solidFill>
                  <a:srgbClr val="CC3300"/>
                </a:solidFill>
              </a:rPr>
              <a:t>C</a:t>
            </a:r>
          </a:p>
          <a:p>
            <a:pPr fontAlgn="base">
              <a:spcBef>
                <a:spcPct val="50000"/>
              </a:spcBef>
              <a:spcAft>
                <a:spcPct val="0"/>
              </a:spcAft>
              <a:buClr>
                <a:srgbClr val="003399"/>
              </a:buClr>
              <a:buFontTx/>
              <a:buChar char="•"/>
            </a:pPr>
            <a:r>
              <a:rPr lang="en-US" altLang="en-US" sz="1200" b="1">
                <a:solidFill>
                  <a:srgbClr val="000000"/>
                </a:solidFill>
              </a:rPr>
              <a:t>Método	</a:t>
            </a:r>
            <a:r>
              <a:rPr lang="en-US" altLang="en-US" sz="1200" b="1">
                <a:solidFill>
                  <a:srgbClr val="A50021"/>
                </a:solidFill>
              </a:rPr>
              <a:t>S</a:t>
            </a:r>
            <a:br>
              <a:rPr lang="en-US" altLang="en-US" sz="1200" b="1">
                <a:solidFill>
                  <a:srgbClr val="000000"/>
                </a:solidFill>
              </a:rPr>
            </a:br>
            <a:r>
              <a:rPr lang="en-US" altLang="en-US" sz="1200" b="1">
                <a:solidFill>
                  <a:srgbClr val="000000"/>
                </a:solidFill>
              </a:rPr>
              <a:t>de colgar</a:t>
            </a:r>
          </a:p>
          <a:p>
            <a:pPr fontAlgn="base">
              <a:spcBef>
                <a:spcPct val="50000"/>
              </a:spcBef>
              <a:spcAft>
                <a:spcPct val="0"/>
              </a:spcAft>
              <a:buClr>
                <a:srgbClr val="003399"/>
              </a:buClr>
              <a:buFontTx/>
              <a:buChar char="•"/>
            </a:pPr>
            <a:r>
              <a:rPr lang="en-US" altLang="en-US" sz="1200" b="1">
                <a:solidFill>
                  <a:srgbClr val="000000"/>
                </a:solidFill>
              </a:rPr>
              <a:t>Tipo de	</a:t>
            </a:r>
            <a:r>
              <a:rPr lang="en-US" altLang="en-US" sz="1200" b="1">
                <a:solidFill>
                  <a:srgbClr val="A50021"/>
                </a:solidFill>
              </a:rPr>
              <a:t>C</a:t>
            </a:r>
            <a:br>
              <a:rPr lang="en-US" altLang="en-US" sz="1200" b="1">
                <a:solidFill>
                  <a:srgbClr val="000000"/>
                </a:solidFill>
              </a:rPr>
            </a:br>
            <a:r>
              <a:rPr lang="en-US" altLang="en-US" sz="1200" b="1">
                <a:solidFill>
                  <a:srgbClr val="000000"/>
                </a:solidFill>
              </a:rPr>
              <a:t>gancho</a:t>
            </a:r>
            <a:endParaRPr lang="en-US" altLang="en-US" sz="1200" b="1">
              <a:solidFill>
                <a:srgbClr val="CC3300"/>
              </a:solidFill>
            </a:endParaRPr>
          </a:p>
          <a:p>
            <a:pPr fontAlgn="base">
              <a:spcBef>
                <a:spcPct val="50000"/>
              </a:spcBef>
              <a:spcAft>
                <a:spcPct val="0"/>
              </a:spcAft>
              <a:buClr>
                <a:srgbClr val="003399"/>
              </a:buClr>
              <a:buFontTx/>
              <a:buChar char="•"/>
            </a:pPr>
            <a:r>
              <a:rPr lang="en-US" altLang="en-US" sz="1200" b="1">
                <a:solidFill>
                  <a:srgbClr val="000000"/>
                </a:solidFill>
              </a:rPr>
              <a:t>Identificación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Condición	</a:t>
            </a:r>
            <a:r>
              <a:rPr lang="en-US" altLang="en-US" sz="1200" b="1">
                <a:solidFill>
                  <a:srgbClr val="A50021"/>
                </a:solidFill>
              </a:rPr>
              <a:t>C</a:t>
            </a:r>
            <a:br>
              <a:rPr lang="en-US" altLang="en-US" sz="1200" b="1">
                <a:solidFill>
                  <a:srgbClr val="000000"/>
                </a:solidFill>
              </a:rPr>
            </a:br>
            <a:r>
              <a:rPr lang="en-US" altLang="en-US" sz="1200" b="1">
                <a:solidFill>
                  <a:srgbClr val="000000"/>
                </a:solidFill>
              </a:rPr>
              <a:t>de gancho</a:t>
            </a:r>
            <a:endParaRPr lang="en-US" altLang="en-US" sz="1200" b="1">
              <a:solidFill>
                <a:srgbClr val="CC3300"/>
              </a:solidFill>
            </a:endParaRPr>
          </a:p>
        </p:txBody>
      </p:sp>
      <p:sp>
        <p:nvSpPr>
          <p:cNvPr id="88070" name="Text Box 10"/>
          <p:cNvSpPr txBox="1">
            <a:spLocks noChangeArrowheads="1"/>
          </p:cNvSpPr>
          <p:nvPr/>
        </p:nvSpPr>
        <p:spPr bwMode="auto">
          <a:xfrm>
            <a:off x="6542088" y="3409951"/>
            <a:ext cx="1420812" cy="2741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371600" algn="r"/>
              </a:tabLst>
              <a:defRPr sz="1600">
                <a:solidFill>
                  <a:schemeClr val="bg1"/>
                </a:solidFill>
                <a:latin typeface="Arial" charset="0"/>
              </a:defRPr>
            </a:lvl1pPr>
            <a:lvl2pPr marL="742950" indent="-285750" eaLnBrk="0" hangingPunct="0">
              <a:tabLst>
                <a:tab pos="1371600" algn="r"/>
              </a:tabLst>
              <a:defRPr sz="1600">
                <a:solidFill>
                  <a:schemeClr val="bg1"/>
                </a:solidFill>
                <a:latin typeface="Arial" charset="0"/>
              </a:defRPr>
            </a:lvl2pPr>
            <a:lvl3pPr marL="1143000" indent="-228600" eaLnBrk="0" hangingPunct="0">
              <a:tabLst>
                <a:tab pos="1371600" algn="r"/>
              </a:tabLst>
              <a:defRPr sz="1600">
                <a:solidFill>
                  <a:schemeClr val="bg1"/>
                </a:solidFill>
                <a:latin typeface="Arial" charset="0"/>
              </a:defRPr>
            </a:lvl3pPr>
            <a:lvl4pPr marL="1600200" indent="-228600" eaLnBrk="0" hangingPunct="0">
              <a:tabLst>
                <a:tab pos="1371600" algn="r"/>
              </a:tabLst>
              <a:defRPr sz="1600">
                <a:solidFill>
                  <a:schemeClr val="bg1"/>
                </a:solidFill>
                <a:latin typeface="Arial" charset="0"/>
              </a:defRPr>
            </a:lvl4pPr>
            <a:lvl5pPr marL="2057400" indent="-228600" eaLnBrk="0" hangingPunct="0">
              <a:tabLst>
                <a:tab pos="13716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9pPr>
          </a:lstStyle>
          <a:p>
            <a:pPr fontAlgn="base">
              <a:spcBef>
                <a:spcPct val="10000"/>
              </a:spcBef>
              <a:spcAft>
                <a:spcPct val="0"/>
              </a:spcAft>
              <a:buClr>
                <a:srgbClr val="003399"/>
              </a:buClr>
              <a:buFontTx/>
              <a:buChar char="•"/>
            </a:pPr>
            <a:r>
              <a:rPr lang="en-US" altLang="en-US" sz="1200" b="1">
                <a:solidFill>
                  <a:srgbClr val="000000"/>
                </a:solidFill>
              </a:rPr>
              <a:t>Titulación 	</a:t>
            </a:r>
            <a:r>
              <a:rPr lang="en-US" altLang="en-US" sz="1200" b="1">
                <a:solidFill>
                  <a:srgbClr val="CC3300"/>
                </a:solidFill>
              </a:rPr>
              <a:t>C</a:t>
            </a:r>
            <a:endParaRPr lang="en-US" altLang="en-US" sz="1200" b="1">
              <a:solidFill>
                <a:srgbClr val="000000"/>
              </a:solidFill>
            </a:endParaRPr>
          </a:p>
          <a:p>
            <a:pPr fontAlgn="base">
              <a:spcBef>
                <a:spcPct val="10000"/>
              </a:spcBef>
              <a:spcAft>
                <a:spcPct val="0"/>
              </a:spcAft>
              <a:buClr>
                <a:srgbClr val="003399"/>
              </a:buClr>
              <a:buFontTx/>
              <a:buChar char="•"/>
            </a:pPr>
            <a:r>
              <a:rPr lang="en-US" altLang="en-US" sz="1200" b="1">
                <a:solidFill>
                  <a:srgbClr val="000000"/>
                </a:solidFill>
              </a:rPr>
              <a:t>Ph	</a:t>
            </a:r>
            <a:r>
              <a:rPr lang="en-US" altLang="en-US" sz="1200" b="1">
                <a:solidFill>
                  <a:srgbClr val="CC3300"/>
                </a:solidFill>
              </a:rPr>
              <a:t>C</a:t>
            </a:r>
            <a:endParaRPr lang="en-US" altLang="en-US" sz="1200" b="1">
              <a:solidFill>
                <a:srgbClr val="000000"/>
              </a:solidFill>
            </a:endParaRPr>
          </a:p>
          <a:p>
            <a:pPr fontAlgn="base">
              <a:spcBef>
                <a:spcPct val="10000"/>
              </a:spcBef>
              <a:spcAft>
                <a:spcPct val="0"/>
              </a:spcAft>
              <a:buClr>
                <a:srgbClr val="003399"/>
              </a:buClr>
              <a:buFontTx/>
              <a:buChar char="•"/>
            </a:pPr>
            <a:r>
              <a:rPr lang="en-US" altLang="en-US" sz="1200" b="1">
                <a:solidFill>
                  <a:srgbClr val="000000"/>
                </a:solidFill>
              </a:rPr>
              <a:t>Temp	</a:t>
            </a:r>
            <a:r>
              <a:rPr lang="en-US" altLang="en-US" sz="1200" b="1">
                <a:solidFill>
                  <a:srgbClr val="CC3300"/>
                </a:solidFill>
              </a:rPr>
              <a:t>C</a:t>
            </a:r>
            <a:endParaRPr lang="en-US" altLang="en-US" sz="1200" b="1">
              <a:solidFill>
                <a:srgbClr val="000000"/>
              </a:solidFill>
            </a:endParaRPr>
          </a:p>
          <a:p>
            <a:pPr fontAlgn="base">
              <a:spcBef>
                <a:spcPct val="10000"/>
              </a:spcBef>
              <a:spcAft>
                <a:spcPct val="0"/>
              </a:spcAft>
              <a:buClr>
                <a:srgbClr val="003399"/>
              </a:buClr>
              <a:buFontTx/>
              <a:buChar char="•"/>
            </a:pPr>
            <a:r>
              <a:rPr lang="en-US" altLang="en-US" sz="1200" b="1">
                <a:solidFill>
                  <a:srgbClr val="000000"/>
                </a:solidFill>
              </a:rPr>
              <a:t>Operación	</a:t>
            </a:r>
            <a:r>
              <a:rPr lang="en-US" altLang="en-US" sz="1200" b="1">
                <a:solidFill>
                  <a:srgbClr val="CC3300"/>
                </a:solidFill>
              </a:rPr>
              <a:t>S</a:t>
            </a:r>
            <a:br>
              <a:rPr lang="en-US" altLang="en-US" sz="1200" b="1">
                <a:solidFill>
                  <a:srgbClr val="000000"/>
                </a:solidFill>
              </a:rPr>
            </a:br>
            <a:r>
              <a:rPr lang="en-US" altLang="en-US" sz="1200" b="1">
                <a:solidFill>
                  <a:srgbClr val="000000"/>
                </a:solidFill>
              </a:rPr>
              <a:t>boquilla</a:t>
            </a:r>
            <a:endParaRPr lang="en-US" altLang="en-US" sz="1200" b="1">
              <a:solidFill>
                <a:srgbClr val="CC3300"/>
              </a:solidFill>
            </a:endParaRPr>
          </a:p>
          <a:p>
            <a:pPr fontAlgn="base">
              <a:spcBef>
                <a:spcPct val="10000"/>
              </a:spcBef>
              <a:spcAft>
                <a:spcPct val="0"/>
              </a:spcAft>
              <a:buClr>
                <a:srgbClr val="003399"/>
              </a:buClr>
              <a:buFontTx/>
              <a:buChar char="•"/>
            </a:pPr>
            <a:r>
              <a:rPr lang="en-US" altLang="en-US" sz="1200" b="1">
                <a:solidFill>
                  <a:srgbClr val="000000"/>
                </a:solidFill>
              </a:rPr>
              <a:t>Tiempo 	</a:t>
            </a:r>
            <a:r>
              <a:rPr lang="en-US" altLang="en-US" sz="1200" b="1">
                <a:solidFill>
                  <a:srgbClr val="CC3300"/>
                </a:solidFill>
              </a:rPr>
              <a:t>C</a:t>
            </a:r>
            <a:br>
              <a:rPr lang="en-US" altLang="en-US" sz="1200" b="1">
                <a:solidFill>
                  <a:srgbClr val="000000"/>
                </a:solidFill>
              </a:rPr>
            </a:br>
            <a:r>
              <a:rPr lang="en-US" altLang="en-US" sz="1200" b="1">
                <a:solidFill>
                  <a:srgbClr val="000000"/>
                </a:solidFill>
              </a:rPr>
              <a:t>en baño</a:t>
            </a:r>
          </a:p>
          <a:p>
            <a:pPr fontAlgn="base">
              <a:spcBef>
                <a:spcPct val="10000"/>
              </a:spcBef>
              <a:spcAft>
                <a:spcPct val="0"/>
              </a:spcAft>
              <a:buClr>
                <a:srgbClr val="003399"/>
              </a:buClr>
              <a:buFontTx/>
              <a:buChar char="•"/>
            </a:pPr>
            <a:r>
              <a:rPr lang="en-US" altLang="en-US" sz="1200" b="1">
                <a:solidFill>
                  <a:srgbClr val="000000"/>
                </a:solidFill>
              </a:rPr>
              <a:t>Presión	</a:t>
            </a:r>
            <a:r>
              <a:rPr lang="en-US" altLang="en-US" sz="1200" b="1">
                <a:solidFill>
                  <a:srgbClr val="CC3300"/>
                </a:solidFill>
              </a:rPr>
              <a:t>C</a:t>
            </a:r>
            <a:br>
              <a:rPr lang="en-US" altLang="en-US" sz="1200" b="1">
                <a:solidFill>
                  <a:srgbClr val="000000"/>
                </a:solidFill>
              </a:rPr>
            </a:br>
            <a:r>
              <a:rPr lang="en-US" altLang="en-US" sz="1200" b="1">
                <a:solidFill>
                  <a:srgbClr val="000000"/>
                </a:solidFill>
              </a:rPr>
              <a:t>de pulv.</a:t>
            </a:r>
          </a:p>
          <a:p>
            <a:pPr fontAlgn="base">
              <a:spcBef>
                <a:spcPct val="10000"/>
              </a:spcBef>
              <a:spcAft>
                <a:spcPct val="0"/>
              </a:spcAft>
              <a:buClr>
                <a:srgbClr val="003399"/>
              </a:buClr>
              <a:buFontTx/>
              <a:buChar char="•"/>
            </a:pPr>
            <a:r>
              <a:rPr lang="en-US" altLang="en-US" sz="1200" b="1">
                <a:solidFill>
                  <a:srgbClr val="000000"/>
                </a:solidFill>
              </a:rPr>
              <a:t>Contaminantes	</a:t>
            </a:r>
            <a:r>
              <a:rPr lang="en-US" altLang="en-US" sz="1200" b="1">
                <a:solidFill>
                  <a:srgbClr val="CC3300"/>
                </a:solidFill>
              </a:rPr>
              <a:t>C</a:t>
            </a:r>
            <a:endParaRPr lang="en-US" altLang="en-US" sz="1200" b="1">
              <a:solidFill>
                <a:srgbClr val="000000"/>
              </a:solidFill>
            </a:endParaRPr>
          </a:p>
          <a:p>
            <a:pPr fontAlgn="base">
              <a:spcBef>
                <a:spcPct val="10000"/>
              </a:spcBef>
              <a:spcAft>
                <a:spcPct val="0"/>
              </a:spcAft>
              <a:buClr>
                <a:srgbClr val="003399"/>
              </a:buClr>
              <a:buFontTx/>
              <a:buChar char="•"/>
            </a:pPr>
            <a:r>
              <a:rPr lang="en-US" altLang="en-US" sz="1200" b="1">
                <a:solidFill>
                  <a:srgbClr val="000000"/>
                </a:solidFill>
              </a:rPr>
              <a:t>Grasa en pieza	</a:t>
            </a:r>
            <a:r>
              <a:rPr lang="en-US" altLang="en-US" sz="1200" b="1">
                <a:solidFill>
                  <a:srgbClr val="CC3300"/>
                </a:solidFill>
              </a:rPr>
              <a:t>C</a:t>
            </a:r>
            <a:endParaRPr lang="en-US" altLang="en-US" sz="1200" b="1">
              <a:solidFill>
                <a:srgbClr val="000000"/>
              </a:solidFill>
            </a:endParaRPr>
          </a:p>
          <a:p>
            <a:pPr fontAlgn="base">
              <a:spcBef>
                <a:spcPct val="10000"/>
              </a:spcBef>
              <a:spcAft>
                <a:spcPct val="0"/>
              </a:spcAft>
              <a:buClr>
                <a:srgbClr val="003399"/>
              </a:buClr>
              <a:buFontTx/>
              <a:buChar char="•"/>
            </a:pPr>
            <a:r>
              <a:rPr lang="en-US" altLang="en-US" sz="1200" b="1">
                <a:solidFill>
                  <a:srgbClr val="000000"/>
                </a:solidFill>
              </a:rPr>
              <a:t>Diseño de	</a:t>
            </a:r>
            <a:r>
              <a:rPr lang="en-US" altLang="en-US" sz="1200" b="1">
                <a:solidFill>
                  <a:srgbClr val="CC3300"/>
                </a:solidFill>
              </a:rPr>
              <a:t>N</a:t>
            </a:r>
            <a:br>
              <a:rPr lang="en-US" altLang="en-US" sz="1200" b="1">
                <a:solidFill>
                  <a:srgbClr val="000000"/>
                </a:solidFill>
              </a:rPr>
            </a:br>
            <a:r>
              <a:rPr lang="en-US" altLang="en-US" sz="1200" b="1">
                <a:solidFill>
                  <a:srgbClr val="000000"/>
                </a:solidFill>
              </a:rPr>
              <a:t>pieza</a:t>
            </a:r>
          </a:p>
          <a:p>
            <a:pPr fontAlgn="base">
              <a:spcBef>
                <a:spcPct val="10000"/>
              </a:spcBef>
              <a:spcAft>
                <a:spcPct val="0"/>
              </a:spcAft>
              <a:buClr>
                <a:srgbClr val="003399"/>
              </a:buClr>
              <a:buFontTx/>
              <a:buChar char="•"/>
            </a:pPr>
            <a:r>
              <a:rPr lang="en-US" altLang="en-US" sz="1200" b="1">
                <a:solidFill>
                  <a:srgbClr val="000000"/>
                </a:solidFill>
              </a:rPr>
              <a:t>Pieza correcta-	</a:t>
            </a:r>
            <a:r>
              <a:rPr lang="en-US" altLang="en-US" sz="1200" b="1">
                <a:solidFill>
                  <a:srgbClr val="A50021"/>
                </a:solidFill>
              </a:rPr>
              <a:t>S</a:t>
            </a:r>
            <a:br>
              <a:rPr lang="en-US" altLang="en-US" sz="1200" b="1">
                <a:solidFill>
                  <a:srgbClr val="000000"/>
                </a:solidFill>
              </a:rPr>
            </a:br>
            <a:r>
              <a:rPr lang="en-US" altLang="en-US" sz="1200" b="1">
                <a:solidFill>
                  <a:srgbClr val="000000"/>
                </a:solidFill>
              </a:rPr>
              <a:t>mente cargada</a:t>
            </a:r>
            <a:endParaRPr lang="en-US" altLang="en-US" sz="1200" b="1">
              <a:solidFill>
                <a:srgbClr val="CC3300"/>
              </a:solidFill>
            </a:endParaRPr>
          </a:p>
        </p:txBody>
      </p:sp>
      <p:sp>
        <p:nvSpPr>
          <p:cNvPr id="88071" name="Text Box 11"/>
          <p:cNvSpPr txBox="1">
            <a:spLocks noChangeArrowheads="1"/>
          </p:cNvSpPr>
          <p:nvPr/>
        </p:nvSpPr>
        <p:spPr bwMode="auto">
          <a:xfrm>
            <a:off x="8269288" y="3409951"/>
            <a:ext cx="1397000" cy="27416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371600" algn="r"/>
              </a:tabLst>
              <a:defRPr sz="1600">
                <a:solidFill>
                  <a:schemeClr val="bg1"/>
                </a:solidFill>
                <a:latin typeface="Arial" charset="0"/>
              </a:defRPr>
            </a:lvl1pPr>
            <a:lvl2pPr marL="742950" indent="-285750" eaLnBrk="0" hangingPunct="0">
              <a:tabLst>
                <a:tab pos="1371600" algn="r"/>
              </a:tabLst>
              <a:defRPr sz="1600">
                <a:solidFill>
                  <a:schemeClr val="bg1"/>
                </a:solidFill>
                <a:latin typeface="Arial" charset="0"/>
              </a:defRPr>
            </a:lvl2pPr>
            <a:lvl3pPr marL="1143000" indent="-228600" eaLnBrk="0" hangingPunct="0">
              <a:tabLst>
                <a:tab pos="1371600" algn="r"/>
              </a:tabLst>
              <a:defRPr sz="1600">
                <a:solidFill>
                  <a:schemeClr val="bg1"/>
                </a:solidFill>
                <a:latin typeface="Arial" charset="0"/>
              </a:defRPr>
            </a:lvl3pPr>
            <a:lvl4pPr marL="1600200" indent="-228600" eaLnBrk="0" hangingPunct="0">
              <a:tabLst>
                <a:tab pos="1371600" algn="r"/>
              </a:tabLst>
              <a:defRPr sz="1600">
                <a:solidFill>
                  <a:schemeClr val="bg1"/>
                </a:solidFill>
                <a:latin typeface="Arial" charset="0"/>
              </a:defRPr>
            </a:lvl4pPr>
            <a:lvl5pPr marL="2057400" indent="-228600" eaLnBrk="0" hangingPunct="0">
              <a:tabLst>
                <a:tab pos="13716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3716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Titulación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Ph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Operación	</a:t>
            </a:r>
            <a:r>
              <a:rPr lang="en-US" altLang="en-US" sz="1200" b="1">
                <a:solidFill>
                  <a:srgbClr val="A50021"/>
                </a:solidFill>
              </a:rPr>
              <a:t>S</a:t>
            </a:r>
            <a:br>
              <a:rPr lang="en-US" altLang="en-US" sz="1200" b="1">
                <a:solidFill>
                  <a:srgbClr val="000000"/>
                </a:solidFill>
              </a:rPr>
            </a:br>
            <a:r>
              <a:rPr lang="en-US" altLang="en-US" sz="1200" b="1">
                <a:solidFill>
                  <a:srgbClr val="000000"/>
                </a:solidFill>
              </a:rPr>
              <a:t>boquilla</a:t>
            </a:r>
          </a:p>
          <a:p>
            <a:pPr fontAlgn="base">
              <a:spcBef>
                <a:spcPct val="50000"/>
              </a:spcBef>
              <a:spcAft>
                <a:spcPct val="0"/>
              </a:spcAft>
              <a:buClr>
                <a:srgbClr val="003399"/>
              </a:buClr>
              <a:buFontTx/>
              <a:buChar char="•"/>
            </a:pPr>
            <a:r>
              <a:rPr lang="en-US" altLang="en-US" sz="1200" b="1">
                <a:solidFill>
                  <a:srgbClr val="000000"/>
                </a:solidFill>
              </a:rPr>
              <a:t>Tiempo	</a:t>
            </a:r>
            <a:r>
              <a:rPr lang="en-US" altLang="en-US" sz="1200" b="1">
                <a:solidFill>
                  <a:srgbClr val="CC3300"/>
                </a:solidFill>
              </a:rPr>
              <a:t>C</a:t>
            </a:r>
            <a:br>
              <a:rPr lang="en-US" altLang="en-US" sz="1200" b="1">
                <a:solidFill>
                  <a:srgbClr val="000000"/>
                </a:solidFill>
              </a:rPr>
            </a:br>
            <a:r>
              <a:rPr lang="en-US" altLang="en-US" sz="1200" b="1">
                <a:solidFill>
                  <a:srgbClr val="000000"/>
                </a:solidFill>
              </a:rPr>
              <a:t>en baño</a:t>
            </a:r>
          </a:p>
          <a:p>
            <a:pPr fontAlgn="base">
              <a:spcBef>
                <a:spcPct val="50000"/>
              </a:spcBef>
              <a:spcAft>
                <a:spcPct val="0"/>
              </a:spcAft>
              <a:buClr>
                <a:srgbClr val="003399"/>
              </a:buClr>
              <a:buFontTx/>
              <a:buChar char="•"/>
            </a:pPr>
            <a:r>
              <a:rPr lang="en-US" altLang="en-US" sz="1200" b="1">
                <a:solidFill>
                  <a:srgbClr val="000000"/>
                </a:solidFill>
              </a:rPr>
              <a:t>Presión de	</a:t>
            </a:r>
            <a:r>
              <a:rPr lang="en-US" altLang="en-US" sz="1200" b="1">
                <a:solidFill>
                  <a:srgbClr val="A50021"/>
                </a:solidFill>
              </a:rPr>
              <a:t>C</a:t>
            </a:r>
            <a:br>
              <a:rPr lang="en-US" altLang="en-US" sz="1200" b="1">
                <a:solidFill>
                  <a:srgbClr val="000000"/>
                </a:solidFill>
              </a:rPr>
            </a:br>
            <a:r>
              <a:rPr lang="en-US" altLang="en-US" sz="1200" b="1">
                <a:solidFill>
                  <a:srgbClr val="000000"/>
                </a:solidFill>
              </a:rPr>
              <a:t>pulverizador</a:t>
            </a:r>
          </a:p>
          <a:p>
            <a:pPr fontAlgn="base">
              <a:spcBef>
                <a:spcPct val="50000"/>
              </a:spcBef>
              <a:spcAft>
                <a:spcPct val="0"/>
              </a:spcAft>
              <a:buClr>
                <a:srgbClr val="003399"/>
              </a:buClr>
              <a:buFontTx/>
              <a:buChar char="•"/>
            </a:pPr>
            <a:r>
              <a:rPr lang="en-US" altLang="en-US" sz="1200" b="1">
                <a:solidFill>
                  <a:srgbClr val="000000"/>
                </a:solidFill>
              </a:rPr>
              <a:t>Derrame del	</a:t>
            </a:r>
            <a:r>
              <a:rPr lang="en-US" altLang="en-US" sz="1200" b="1">
                <a:solidFill>
                  <a:srgbClr val="CC3300"/>
                </a:solidFill>
              </a:rPr>
              <a:t>C</a:t>
            </a:r>
            <a:br>
              <a:rPr lang="en-US" altLang="en-US" sz="1200" b="1">
                <a:solidFill>
                  <a:srgbClr val="000000"/>
                </a:solidFill>
              </a:rPr>
            </a:br>
            <a:r>
              <a:rPr lang="en-US" altLang="en-US" sz="1200" b="1">
                <a:solidFill>
                  <a:srgbClr val="000000"/>
                </a:solidFill>
              </a:rPr>
              <a:t>enjuague</a:t>
            </a:r>
          </a:p>
          <a:p>
            <a:pPr fontAlgn="base">
              <a:spcBef>
                <a:spcPct val="50000"/>
              </a:spcBef>
              <a:spcAft>
                <a:spcPct val="0"/>
              </a:spcAft>
              <a:buClr>
                <a:srgbClr val="003399"/>
              </a:buClr>
              <a:buFontTx/>
              <a:buChar char="•"/>
            </a:pPr>
            <a:r>
              <a:rPr lang="en-US" altLang="en-US" sz="1200" b="1">
                <a:solidFill>
                  <a:srgbClr val="000000"/>
                </a:solidFill>
              </a:rPr>
              <a:t>Pieza limpia /	</a:t>
            </a:r>
            <a:r>
              <a:rPr lang="en-US" altLang="en-US" sz="1200" b="1">
                <a:solidFill>
                  <a:srgbClr val="A50021"/>
                </a:solidFill>
              </a:rPr>
              <a:t>C</a:t>
            </a:r>
            <a:br>
              <a:rPr lang="en-US" altLang="en-US" sz="1200" b="1">
                <a:solidFill>
                  <a:srgbClr val="000000"/>
                </a:solidFill>
              </a:rPr>
            </a:br>
            <a:r>
              <a:rPr lang="en-US" altLang="en-US" sz="1200" b="1">
                <a:solidFill>
                  <a:srgbClr val="000000"/>
                </a:solidFill>
              </a:rPr>
              <a:t>libre de grasa</a:t>
            </a:r>
            <a:endParaRPr lang="en-US" altLang="en-US" sz="1200" b="1">
              <a:solidFill>
                <a:srgbClr val="CC3300"/>
              </a:solidFill>
            </a:endParaRPr>
          </a:p>
        </p:txBody>
      </p:sp>
      <p:sp>
        <p:nvSpPr>
          <p:cNvPr id="88072" name="Text Box 12"/>
          <p:cNvSpPr txBox="1">
            <a:spLocks noChangeArrowheads="1"/>
          </p:cNvSpPr>
          <p:nvPr/>
        </p:nvSpPr>
        <p:spPr bwMode="auto">
          <a:xfrm>
            <a:off x="3179764" y="1223964"/>
            <a:ext cx="1252537" cy="1252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Pieza disponible para la carga</a:t>
            </a:r>
          </a:p>
          <a:p>
            <a:pPr fontAlgn="base">
              <a:spcBef>
                <a:spcPct val="50000"/>
              </a:spcBef>
              <a:spcAft>
                <a:spcPct val="0"/>
              </a:spcAft>
              <a:buClr>
                <a:srgbClr val="003399"/>
              </a:buClr>
              <a:buFontTx/>
              <a:buChar char="•"/>
            </a:pPr>
            <a:r>
              <a:rPr lang="en-US" altLang="en-US" sz="1200" b="1">
                <a:solidFill>
                  <a:srgbClr val="000000"/>
                </a:solidFill>
              </a:rPr>
              <a:t>Separada según el color exigido</a:t>
            </a:r>
            <a:endParaRPr lang="en-US" altLang="en-US" sz="1200" b="1">
              <a:solidFill>
                <a:srgbClr val="CC3300"/>
              </a:solidFill>
            </a:endParaRPr>
          </a:p>
          <a:p>
            <a:pPr fontAlgn="base">
              <a:spcBef>
                <a:spcPct val="50000"/>
              </a:spcBef>
              <a:spcAft>
                <a:spcPct val="0"/>
              </a:spcAft>
              <a:buClr>
                <a:srgbClr val="003399"/>
              </a:buClr>
              <a:buFontTx/>
              <a:buChar char="•"/>
            </a:pPr>
            <a:r>
              <a:rPr lang="en-US" altLang="en-US" sz="1200" b="1">
                <a:solidFill>
                  <a:srgbClr val="000000"/>
                </a:solidFill>
              </a:rPr>
              <a:t>Pieza identifica por n</a:t>
            </a:r>
            <a:r>
              <a:rPr lang="en-US" altLang="en-US" sz="1200" b="1" baseline="30000">
                <a:solidFill>
                  <a:srgbClr val="000000"/>
                </a:solidFill>
              </a:rPr>
              <a:t>o</a:t>
            </a:r>
            <a:r>
              <a:rPr lang="en-US" altLang="en-US" sz="1200" b="1">
                <a:solidFill>
                  <a:srgbClr val="000000"/>
                </a:solidFill>
              </a:rPr>
              <a:t> de estilo</a:t>
            </a:r>
          </a:p>
        </p:txBody>
      </p:sp>
      <p:sp>
        <p:nvSpPr>
          <p:cNvPr id="88073" name="Text Box 13"/>
          <p:cNvSpPr txBox="1">
            <a:spLocks noChangeArrowheads="1"/>
          </p:cNvSpPr>
          <p:nvPr/>
        </p:nvSpPr>
        <p:spPr bwMode="auto">
          <a:xfrm>
            <a:off x="4903789" y="1223964"/>
            <a:ext cx="1252537" cy="1252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Pieza cargada correctamente en la línea</a:t>
            </a:r>
          </a:p>
        </p:txBody>
      </p:sp>
      <p:sp>
        <p:nvSpPr>
          <p:cNvPr id="88074" name="Text Box 14"/>
          <p:cNvSpPr txBox="1">
            <a:spLocks noChangeArrowheads="1"/>
          </p:cNvSpPr>
          <p:nvPr/>
        </p:nvSpPr>
        <p:spPr bwMode="auto">
          <a:xfrm>
            <a:off x="6542089" y="1223964"/>
            <a:ext cx="1252537" cy="1252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Pieza limpia / libre de grasa</a:t>
            </a:r>
          </a:p>
        </p:txBody>
      </p:sp>
      <p:sp>
        <p:nvSpPr>
          <p:cNvPr id="88075" name="Text Box 15"/>
          <p:cNvSpPr txBox="1">
            <a:spLocks noChangeArrowheads="1"/>
          </p:cNvSpPr>
          <p:nvPr/>
        </p:nvSpPr>
        <p:spPr bwMode="auto">
          <a:xfrm>
            <a:off x="8269289" y="1223964"/>
            <a:ext cx="1252537" cy="1252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nchor="b"/>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Pieza limpia / líbre de químicos de lavado</a:t>
            </a:r>
          </a:p>
        </p:txBody>
      </p:sp>
      <p:sp>
        <p:nvSpPr>
          <p:cNvPr id="88076" name="WordArt 16"/>
          <p:cNvSpPr>
            <a:spLocks noChangeArrowheads="1" noChangeShapeType="1" noTextEdit="1"/>
          </p:cNvSpPr>
          <p:nvPr/>
        </p:nvSpPr>
        <p:spPr bwMode="auto">
          <a:xfrm>
            <a:off x="1841501" y="1538289"/>
            <a:ext cx="119062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SALIDAS</a:t>
            </a:r>
          </a:p>
        </p:txBody>
      </p:sp>
      <p:sp>
        <p:nvSpPr>
          <p:cNvPr id="88077" name="WordArt 17"/>
          <p:cNvSpPr>
            <a:spLocks noChangeArrowheads="1" noChangeShapeType="1" noTextEdit="1"/>
          </p:cNvSpPr>
          <p:nvPr/>
        </p:nvSpPr>
        <p:spPr bwMode="auto">
          <a:xfrm>
            <a:off x="1841501" y="4022726"/>
            <a:ext cx="98107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ENTRADAS</a:t>
            </a:r>
          </a:p>
        </p:txBody>
      </p:sp>
      <p:sp>
        <p:nvSpPr>
          <p:cNvPr id="88078" name="WordArt 18"/>
          <p:cNvSpPr>
            <a:spLocks noChangeArrowheads="1" noChangeShapeType="1" noTextEdit="1"/>
          </p:cNvSpPr>
          <p:nvPr/>
        </p:nvSpPr>
        <p:spPr bwMode="auto">
          <a:xfrm>
            <a:off x="1841500" y="2738438"/>
            <a:ext cx="1162050" cy="552450"/>
          </a:xfrm>
          <a:prstGeom prst="rect">
            <a:avLst/>
          </a:prstGeom>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i="1" kern="10">
                <a:ln w="9525">
                  <a:solidFill>
                    <a:srgbClr val="008000"/>
                  </a:solidFill>
                  <a:round/>
                  <a:headEnd/>
                  <a:tailEnd/>
                </a:ln>
                <a:solidFill>
                  <a:srgbClr val="008000"/>
                </a:solidFill>
                <a:latin typeface="Verdana"/>
                <a:ea typeface="Verdana"/>
                <a:cs typeface="Verdana"/>
              </a:rPr>
              <a:t>PASO DE</a:t>
            </a:r>
          </a:p>
          <a:p>
            <a:pPr algn="ctr" fontAlgn="base">
              <a:lnSpc>
                <a:spcPct val="110000"/>
              </a:lnSpc>
              <a:spcBef>
                <a:spcPct val="20000"/>
              </a:spcBef>
              <a:spcAft>
                <a:spcPct val="0"/>
              </a:spcAft>
              <a:buClr>
                <a:srgbClr val="3367CD"/>
              </a:buClr>
            </a:pPr>
            <a:r>
              <a:rPr lang="es-MX" b="1" i="1" kern="10">
                <a:ln w="9525">
                  <a:solidFill>
                    <a:srgbClr val="008000"/>
                  </a:solidFill>
                  <a:round/>
                  <a:headEnd/>
                  <a:tailEnd/>
                </a:ln>
                <a:solidFill>
                  <a:srgbClr val="008000"/>
                </a:solidFill>
                <a:latin typeface="Verdana"/>
                <a:ea typeface="Verdana"/>
                <a:cs typeface="Verdana"/>
              </a:rPr>
              <a:t>PROCESO</a:t>
            </a:r>
          </a:p>
        </p:txBody>
      </p:sp>
      <p:sp>
        <p:nvSpPr>
          <p:cNvPr id="88079" name="AutoShape 19"/>
          <p:cNvSpPr>
            <a:spLocks noChangeArrowheads="1"/>
          </p:cNvSpPr>
          <p:nvPr/>
        </p:nvSpPr>
        <p:spPr bwMode="auto">
          <a:xfrm>
            <a:off x="4554539" y="2867025"/>
            <a:ext cx="282575" cy="211138"/>
          </a:xfrm>
          <a:prstGeom prst="rightArrow">
            <a:avLst>
              <a:gd name="adj1" fmla="val 50000"/>
              <a:gd name="adj2" fmla="val 33459"/>
            </a:avLst>
          </a:prstGeom>
          <a:solidFill>
            <a:schemeClr val="tx2"/>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
        <p:nvSpPr>
          <p:cNvPr id="88080" name="AutoShape 20"/>
          <p:cNvSpPr>
            <a:spLocks noChangeArrowheads="1"/>
          </p:cNvSpPr>
          <p:nvPr/>
        </p:nvSpPr>
        <p:spPr bwMode="auto">
          <a:xfrm>
            <a:off x="6259514" y="2897189"/>
            <a:ext cx="282575" cy="211137"/>
          </a:xfrm>
          <a:prstGeom prst="rightArrow">
            <a:avLst>
              <a:gd name="adj1" fmla="val 50000"/>
              <a:gd name="adj2" fmla="val 33459"/>
            </a:avLst>
          </a:prstGeom>
          <a:solidFill>
            <a:schemeClr val="tx2"/>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
        <p:nvSpPr>
          <p:cNvPr id="88081" name="AutoShape 21"/>
          <p:cNvSpPr>
            <a:spLocks noChangeArrowheads="1"/>
          </p:cNvSpPr>
          <p:nvPr/>
        </p:nvSpPr>
        <p:spPr bwMode="auto">
          <a:xfrm>
            <a:off x="7981951" y="2889250"/>
            <a:ext cx="282575" cy="211138"/>
          </a:xfrm>
          <a:prstGeom prst="rightArrow">
            <a:avLst>
              <a:gd name="adj1" fmla="val 50000"/>
              <a:gd name="adj2" fmla="val 33459"/>
            </a:avLst>
          </a:prstGeom>
          <a:solidFill>
            <a:schemeClr val="tx2"/>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
        <p:nvSpPr>
          <p:cNvPr id="88082" name="AutoShape 22"/>
          <p:cNvSpPr>
            <a:spLocks noChangeArrowheads="1"/>
          </p:cNvSpPr>
          <p:nvPr/>
        </p:nvSpPr>
        <p:spPr bwMode="auto">
          <a:xfrm>
            <a:off x="9704389" y="2865439"/>
            <a:ext cx="282575" cy="211137"/>
          </a:xfrm>
          <a:prstGeom prst="rightArrow">
            <a:avLst>
              <a:gd name="adj1" fmla="val 50000"/>
              <a:gd name="adj2" fmla="val 33459"/>
            </a:avLst>
          </a:prstGeom>
          <a:solidFill>
            <a:schemeClr val="tx2"/>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eaLnBrk="1" fontAlgn="base" hangingPunct="1">
              <a:lnSpc>
                <a:spcPct val="110000"/>
              </a:lnSpc>
              <a:spcBef>
                <a:spcPct val="20000"/>
              </a:spcBef>
              <a:spcAft>
                <a:spcPct val="0"/>
              </a:spcAft>
              <a:buClr>
                <a:srgbClr val="3367CD"/>
              </a:buClr>
            </a:pPr>
            <a:endParaRPr lang="es-MX" altLang="es-MX">
              <a:solidFill>
                <a:srgbClr val="FFFFFF"/>
              </a:solidFill>
            </a:endParaRPr>
          </a:p>
        </p:txBody>
      </p:sp>
    </p:spTree>
    <p:extLst>
      <p:ext uri="{BB962C8B-B14F-4D97-AF65-F5344CB8AC3E}">
        <p14:creationId xmlns:p14="http://schemas.microsoft.com/office/powerpoint/2010/main" val="3667734899"/>
      </p:ext>
    </p:extLst>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idx="4294967295"/>
          </p:nvPr>
        </p:nvSpPr>
        <p:spPr>
          <a:xfrm>
            <a:off x="181429" y="0"/>
            <a:ext cx="7937500" cy="555625"/>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Un proceso no de manufactura...</a:t>
            </a:r>
          </a:p>
        </p:txBody>
      </p:sp>
      <p:sp>
        <p:nvSpPr>
          <p:cNvPr id="89091" name="Rectangle 3"/>
          <p:cNvSpPr>
            <a:spLocks noChangeArrowheads="1"/>
          </p:cNvSpPr>
          <p:nvPr/>
        </p:nvSpPr>
        <p:spPr bwMode="auto">
          <a:xfrm>
            <a:off x="5124450" y="1181100"/>
            <a:ext cx="1828800" cy="914400"/>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1</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Contestar teléfono / </a:t>
            </a:r>
          </a:p>
          <a:p>
            <a:pPr algn="ctr" fontAlgn="base">
              <a:spcBef>
                <a:spcPct val="0"/>
              </a:spcBef>
              <a:spcAft>
                <a:spcPct val="0"/>
              </a:spcAft>
            </a:pPr>
            <a:r>
              <a:rPr lang="en-US" altLang="en-US" sz="1200" b="1">
                <a:solidFill>
                  <a:srgbClr val="000000"/>
                </a:solidFill>
              </a:rPr>
              <a:t>saludar a cliente</a:t>
            </a:r>
          </a:p>
        </p:txBody>
      </p:sp>
      <p:sp>
        <p:nvSpPr>
          <p:cNvPr id="89092" name="Text Box 4"/>
          <p:cNvSpPr txBox="1">
            <a:spLocks noChangeArrowheads="1"/>
          </p:cNvSpPr>
          <p:nvPr/>
        </p:nvSpPr>
        <p:spPr bwMode="auto">
          <a:xfrm>
            <a:off x="7397750" y="1181100"/>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Contestación rápida</a:t>
            </a:r>
          </a:p>
          <a:p>
            <a:pPr fontAlgn="base">
              <a:spcBef>
                <a:spcPct val="50000"/>
              </a:spcBef>
              <a:spcAft>
                <a:spcPct val="0"/>
              </a:spcAft>
              <a:buClr>
                <a:srgbClr val="003399"/>
              </a:buClr>
              <a:buFontTx/>
              <a:buChar char="•"/>
            </a:pPr>
            <a:r>
              <a:rPr lang="en-US" altLang="en-US" sz="1200" b="1">
                <a:solidFill>
                  <a:srgbClr val="000000"/>
                </a:solidFill>
              </a:rPr>
              <a:t>Persona viva</a:t>
            </a:r>
          </a:p>
        </p:txBody>
      </p:sp>
      <p:sp>
        <p:nvSpPr>
          <p:cNvPr id="89093" name="Text Box 5"/>
          <p:cNvSpPr txBox="1">
            <a:spLocks noChangeArrowheads="1"/>
          </p:cNvSpPr>
          <p:nvPr/>
        </p:nvSpPr>
        <p:spPr bwMode="auto">
          <a:xfrm>
            <a:off x="2593975" y="1181100"/>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943100" algn="r"/>
              </a:tabLst>
              <a:defRPr sz="1600">
                <a:solidFill>
                  <a:schemeClr val="bg1"/>
                </a:solidFill>
                <a:latin typeface="Arial" charset="0"/>
              </a:defRPr>
            </a:lvl1pPr>
            <a:lvl2pPr marL="742950" indent="-285750" eaLnBrk="0" hangingPunct="0">
              <a:tabLst>
                <a:tab pos="1943100" algn="r"/>
              </a:tabLst>
              <a:defRPr sz="1600">
                <a:solidFill>
                  <a:schemeClr val="bg1"/>
                </a:solidFill>
                <a:latin typeface="Arial" charset="0"/>
              </a:defRPr>
            </a:lvl2pPr>
            <a:lvl3pPr marL="1143000" indent="-228600" eaLnBrk="0" hangingPunct="0">
              <a:tabLst>
                <a:tab pos="1943100" algn="r"/>
              </a:tabLst>
              <a:defRPr sz="1600">
                <a:solidFill>
                  <a:schemeClr val="bg1"/>
                </a:solidFill>
                <a:latin typeface="Arial" charset="0"/>
              </a:defRPr>
            </a:lvl3pPr>
            <a:lvl4pPr marL="1600200" indent="-228600" eaLnBrk="0" hangingPunct="0">
              <a:tabLst>
                <a:tab pos="1943100" algn="r"/>
              </a:tabLst>
              <a:defRPr sz="1600">
                <a:solidFill>
                  <a:schemeClr val="bg1"/>
                </a:solidFill>
                <a:latin typeface="Arial" charset="0"/>
              </a:defRPr>
            </a:lvl4pPr>
            <a:lvl5pPr marL="2057400" indent="-228600" eaLnBrk="0" hangingPunct="0">
              <a:tabLst>
                <a:tab pos="19431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Guión de saludo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Procedimiento de	 </a:t>
            </a:r>
            <a:r>
              <a:rPr lang="en-US" altLang="en-US" sz="1200" b="1">
                <a:solidFill>
                  <a:srgbClr val="CC3300"/>
                </a:solidFill>
              </a:rPr>
              <a:t>C</a:t>
            </a:r>
            <a:br>
              <a:rPr lang="en-US" altLang="en-US" sz="1200" b="1">
                <a:solidFill>
                  <a:srgbClr val="000000"/>
                </a:solidFill>
              </a:rPr>
            </a:br>
            <a:r>
              <a:rPr lang="en-US" altLang="en-US" sz="1200" b="1">
                <a:solidFill>
                  <a:srgbClr val="000000"/>
                </a:solidFill>
              </a:rPr>
              <a:t>contestación</a:t>
            </a:r>
          </a:p>
          <a:p>
            <a:pPr fontAlgn="base">
              <a:spcBef>
                <a:spcPct val="50000"/>
              </a:spcBef>
              <a:spcAft>
                <a:spcPct val="0"/>
              </a:spcAft>
              <a:buClr>
                <a:srgbClr val="003399"/>
              </a:buClr>
              <a:buFontTx/>
              <a:buChar char="•"/>
            </a:pPr>
            <a:r>
              <a:rPr lang="en-US" altLang="en-US" sz="1200" b="1">
                <a:solidFill>
                  <a:srgbClr val="000000"/>
                </a:solidFill>
              </a:rPr>
              <a:t>Sistema telefónico	</a:t>
            </a:r>
            <a:r>
              <a:rPr lang="en-US" altLang="en-US" sz="1200" b="1">
                <a:solidFill>
                  <a:srgbClr val="CC3300"/>
                </a:solidFill>
              </a:rPr>
              <a:t>N</a:t>
            </a:r>
          </a:p>
        </p:txBody>
      </p:sp>
      <p:sp>
        <p:nvSpPr>
          <p:cNvPr id="89094" name="Rectangle 6"/>
          <p:cNvSpPr>
            <a:spLocks noChangeArrowheads="1"/>
          </p:cNvSpPr>
          <p:nvPr/>
        </p:nvSpPr>
        <p:spPr bwMode="auto">
          <a:xfrm>
            <a:off x="5124450" y="2593975"/>
            <a:ext cx="1828800" cy="914400"/>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2</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Determinar n</a:t>
            </a:r>
            <a:r>
              <a:rPr lang="en-US" altLang="en-US" sz="1400" b="1" baseline="30000">
                <a:solidFill>
                  <a:srgbClr val="000000"/>
                </a:solidFill>
              </a:rPr>
              <a:t>o</a:t>
            </a:r>
            <a:r>
              <a:rPr lang="en-US" altLang="en-US" sz="1200" b="1">
                <a:solidFill>
                  <a:srgbClr val="000000"/>
                </a:solidFill>
              </a:rPr>
              <a:t> de pieza / </a:t>
            </a:r>
          </a:p>
          <a:p>
            <a:pPr algn="ctr" fontAlgn="base">
              <a:spcBef>
                <a:spcPct val="0"/>
              </a:spcBef>
              <a:spcAft>
                <a:spcPct val="0"/>
              </a:spcAft>
            </a:pPr>
            <a:r>
              <a:rPr lang="en-US" altLang="en-US" sz="1200" b="1">
                <a:solidFill>
                  <a:srgbClr val="000000"/>
                </a:solidFill>
              </a:rPr>
              <a:t>precio / fecha de</a:t>
            </a:r>
            <a:br>
              <a:rPr lang="en-US" altLang="en-US" sz="1200" b="1">
                <a:solidFill>
                  <a:srgbClr val="000000"/>
                </a:solidFill>
              </a:rPr>
            </a:br>
            <a:r>
              <a:rPr lang="en-US" altLang="en-US" sz="1200" b="1">
                <a:solidFill>
                  <a:srgbClr val="000000"/>
                </a:solidFill>
              </a:rPr>
              <a:t>necesidad</a:t>
            </a:r>
          </a:p>
        </p:txBody>
      </p:sp>
      <p:sp>
        <p:nvSpPr>
          <p:cNvPr id="89095" name="Text Box 7"/>
          <p:cNvSpPr txBox="1">
            <a:spLocks noChangeArrowheads="1"/>
          </p:cNvSpPr>
          <p:nvPr/>
        </p:nvSpPr>
        <p:spPr bwMode="auto">
          <a:xfrm>
            <a:off x="7397750" y="2593975"/>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Datos del cliente</a:t>
            </a:r>
          </a:p>
          <a:p>
            <a:pPr fontAlgn="base">
              <a:spcBef>
                <a:spcPct val="50000"/>
              </a:spcBef>
              <a:spcAft>
                <a:spcPct val="0"/>
              </a:spcAft>
              <a:buClr>
                <a:srgbClr val="003399"/>
              </a:buClr>
              <a:buFontTx/>
              <a:buChar char="•"/>
            </a:pPr>
            <a:r>
              <a:rPr lang="en-US" altLang="en-US" sz="1200" b="1">
                <a:solidFill>
                  <a:srgbClr val="000000"/>
                </a:solidFill>
              </a:rPr>
              <a:t>Fijación de precios</a:t>
            </a:r>
          </a:p>
          <a:p>
            <a:pPr fontAlgn="base">
              <a:spcBef>
                <a:spcPct val="50000"/>
              </a:spcBef>
              <a:spcAft>
                <a:spcPct val="0"/>
              </a:spcAft>
              <a:buClr>
                <a:srgbClr val="003399"/>
              </a:buClr>
              <a:buFontTx/>
              <a:buChar char="•"/>
            </a:pPr>
            <a:r>
              <a:rPr lang="en-US" altLang="en-US" sz="1200" b="1">
                <a:solidFill>
                  <a:srgbClr val="000000"/>
                </a:solidFill>
              </a:rPr>
              <a:t>Disponibilidad</a:t>
            </a:r>
          </a:p>
        </p:txBody>
      </p:sp>
      <p:sp>
        <p:nvSpPr>
          <p:cNvPr id="89096" name="Text Box 8"/>
          <p:cNvSpPr txBox="1">
            <a:spLocks noChangeArrowheads="1"/>
          </p:cNvSpPr>
          <p:nvPr/>
        </p:nvSpPr>
        <p:spPr bwMode="auto">
          <a:xfrm>
            <a:off x="2563813" y="2593975"/>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943100" algn="r"/>
              </a:tabLst>
              <a:defRPr sz="1600">
                <a:solidFill>
                  <a:schemeClr val="bg1"/>
                </a:solidFill>
                <a:latin typeface="Arial" charset="0"/>
              </a:defRPr>
            </a:lvl1pPr>
            <a:lvl2pPr marL="742950" indent="-285750" eaLnBrk="0" hangingPunct="0">
              <a:tabLst>
                <a:tab pos="1943100" algn="r"/>
              </a:tabLst>
              <a:defRPr sz="1600">
                <a:solidFill>
                  <a:schemeClr val="bg1"/>
                </a:solidFill>
                <a:latin typeface="Arial" charset="0"/>
              </a:defRPr>
            </a:lvl2pPr>
            <a:lvl3pPr marL="1143000" indent="-228600" eaLnBrk="0" hangingPunct="0">
              <a:tabLst>
                <a:tab pos="1943100" algn="r"/>
              </a:tabLst>
              <a:defRPr sz="1600">
                <a:solidFill>
                  <a:schemeClr val="bg1"/>
                </a:solidFill>
                <a:latin typeface="Arial" charset="0"/>
              </a:defRPr>
            </a:lvl3pPr>
            <a:lvl4pPr marL="1600200" indent="-228600" eaLnBrk="0" hangingPunct="0">
              <a:tabLst>
                <a:tab pos="1943100" algn="r"/>
              </a:tabLst>
              <a:defRPr sz="1600">
                <a:solidFill>
                  <a:schemeClr val="bg1"/>
                </a:solidFill>
                <a:latin typeface="Arial" charset="0"/>
              </a:defRPr>
            </a:lvl4pPr>
            <a:lvl5pPr marL="2057400" indent="-228600" eaLnBrk="0" hangingPunct="0">
              <a:tabLst>
                <a:tab pos="19431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Referencia para P/N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Datos de carga de	</a:t>
            </a:r>
            <a:r>
              <a:rPr lang="en-US" altLang="en-US" sz="1200" b="1">
                <a:solidFill>
                  <a:srgbClr val="CC3300"/>
                </a:solidFill>
              </a:rPr>
              <a:t>N</a:t>
            </a:r>
            <a:br>
              <a:rPr lang="en-US" altLang="en-US" sz="1200" b="1">
                <a:solidFill>
                  <a:srgbClr val="000000"/>
                </a:solidFill>
              </a:rPr>
            </a:br>
            <a:r>
              <a:rPr lang="en-US" altLang="en-US" sz="1200" b="1">
                <a:solidFill>
                  <a:srgbClr val="000000"/>
                </a:solidFill>
              </a:rPr>
              <a:t>planta</a:t>
            </a:r>
          </a:p>
          <a:p>
            <a:pPr fontAlgn="base">
              <a:spcBef>
                <a:spcPct val="50000"/>
              </a:spcBef>
              <a:spcAft>
                <a:spcPct val="0"/>
              </a:spcAft>
              <a:buClr>
                <a:srgbClr val="003399"/>
              </a:buClr>
              <a:buFontTx/>
              <a:buChar char="•"/>
            </a:pPr>
            <a:r>
              <a:rPr lang="en-US" altLang="en-US" sz="1200" b="1">
                <a:solidFill>
                  <a:srgbClr val="000000"/>
                </a:solidFill>
              </a:rPr>
              <a:t>Algoritmo de precios	</a:t>
            </a:r>
            <a:r>
              <a:rPr lang="en-US" altLang="en-US" sz="1200" b="1">
                <a:solidFill>
                  <a:srgbClr val="CC3300"/>
                </a:solidFill>
              </a:rPr>
              <a:t>C</a:t>
            </a:r>
          </a:p>
        </p:txBody>
      </p:sp>
      <p:sp>
        <p:nvSpPr>
          <p:cNvPr id="89097" name="Rectangle 9"/>
          <p:cNvSpPr>
            <a:spLocks noChangeArrowheads="1"/>
          </p:cNvSpPr>
          <p:nvPr/>
        </p:nvSpPr>
        <p:spPr bwMode="auto">
          <a:xfrm>
            <a:off x="5124450" y="3898900"/>
            <a:ext cx="1828800" cy="914400"/>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3</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Conseguir n</a:t>
            </a:r>
            <a:r>
              <a:rPr lang="en-US" altLang="en-US" sz="1400" b="1" baseline="30000">
                <a:solidFill>
                  <a:srgbClr val="000000"/>
                </a:solidFill>
              </a:rPr>
              <a:t>o</a:t>
            </a:r>
            <a:r>
              <a:rPr lang="en-US" altLang="en-US" sz="1200" b="1">
                <a:solidFill>
                  <a:srgbClr val="000000"/>
                </a:solidFill>
              </a:rPr>
              <a:t> de orden</a:t>
            </a:r>
            <a:br>
              <a:rPr lang="en-US" altLang="en-US" sz="1200" b="1">
                <a:solidFill>
                  <a:srgbClr val="000000"/>
                </a:solidFill>
              </a:rPr>
            </a:br>
            <a:r>
              <a:rPr lang="en-US" altLang="en-US" sz="1200" b="1">
                <a:solidFill>
                  <a:srgbClr val="000000"/>
                </a:solidFill>
              </a:rPr>
              <a:t>de compra</a:t>
            </a:r>
          </a:p>
        </p:txBody>
      </p:sp>
      <p:sp>
        <p:nvSpPr>
          <p:cNvPr id="89098" name="Text Box 10"/>
          <p:cNvSpPr txBox="1">
            <a:spLocks noChangeArrowheads="1"/>
          </p:cNvSpPr>
          <p:nvPr/>
        </p:nvSpPr>
        <p:spPr bwMode="auto">
          <a:xfrm>
            <a:off x="7397750" y="3898900"/>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Orden de compra del cliente</a:t>
            </a:r>
          </a:p>
        </p:txBody>
      </p:sp>
      <p:sp>
        <p:nvSpPr>
          <p:cNvPr id="89099" name="Text Box 11"/>
          <p:cNvSpPr txBox="1">
            <a:spLocks noChangeArrowheads="1"/>
          </p:cNvSpPr>
          <p:nvPr/>
        </p:nvSpPr>
        <p:spPr bwMode="auto">
          <a:xfrm>
            <a:off x="2563813" y="3898900"/>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943100" algn="r"/>
              </a:tabLst>
              <a:defRPr sz="1600">
                <a:solidFill>
                  <a:schemeClr val="bg1"/>
                </a:solidFill>
                <a:latin typeface="Arial" charset="0"/>
              </a:defRPr>
            </a:lvl1pPr>
            <a:lvl2pPr marL="742950" indent="-285750" eaLnBrk="0" hangingPunct="0">
              <a:tabLst>
                <a:tab pos="1943100" algn="r"/>
              </a:tabLst>
              <a:defRPr sz="1600">
                <a:solidFill>
                  <a:schemeClr val="bg1"/>
                </a:solidFill>
                <a:latin typeface="Arial" charset="0"/>
              </a:defRPr>
            </a:lvl2pPr>
            <a:lvl3pPr marL="1143000" indent="-228600" eaLnBrk="0" hangingPunct="0">
              <a:tabLst>
                <a:tab pos="1943100" algn="r"/>
              </a:tabLst>
              <a:defRPr sz="1600">
                <a:solidFill>
                  <a:schemeClr val="bg1"/>
                </a:solidFill>
                <a:latin typeface="Arial" charset="0"/>
              </a:defRPr>
            </a:lvl3pPr>
            <a:lvl4pPr marL="1600200" indent="-228600" eaLnBrk="0" hangingPunct="0">
              <a:tabLst>
                <a:tab pos="1943100" algn="r"/>
              </a:tabLst>
              <a:defRPr sz="1600">
                <a:solidFill>
                  <a:schemeClr val="bg1"/>
                </a:solidFill>
                <a:latin typeface="Arial" charset="0"/>
              </a:defRPr>
            </a:lvl4pPr>
            <a:lvl5pPr marL="2057400" indent="-228600" eaLnBrk="0" hangingPunct="0">
              <a:tabLst>
                <a:tab pos="19431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Datos del cliente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Hoja de trabajo	 </a:t>
            </a:r>
            <a:r>
              <a:rPr lang="en-US" altLang="en-US" sz="1200" b="1">
                <a:solidFill>
                  <a:srgbClr val="CC3300"/>
                </a:solidFill>
              </a:rPr>
              <a:t>C</a:t>
            </a:r>
            <a:br>
              <a:rPr lang="en-US" altLang="en-US" sz="1200" b="1">
                <a:solidFill>
                  <a:srgbClr val="000000"/>
                </a:solidFill>
              </a:rPr>
            </a:br>
            <a:r>
              <a:rPr lang="en-US" altLang="en-US" sz="1200" b="1">
                <a:solidFill>
                  <a:srgbClr val="000000"/>
                </a:solidFill>
              </a:rPr>
              <a:t>de pedido</a:t>
            </a:r>
          </a:p>
          <a:p>
            <a:pPr fontAlgn="base">
              <a:spcBef>
                <a:spcPct val="50000"/>
              </a:spcBef>
              <a:spcAft>
                <a:spcPct val="0"/>
              </a:spcAft>
              <a:buClr>
                <a:srgbClr val="003399"/>
              </a:buClr>
              <a:buFontTx/>
              <a:buChar char="•"/>
            </a:pPr>
            <a:endParaRPr lang="en-US" altLang="en-US" sz="1200" b="1">
              <a:solidFill>
                <a:srgbClr val="000000"/>
              </a:solidFill>
            </a:endParaRPr>
          </a:p>
        </p:txBody>
      </p:sp>
      <p:sp>
        <p:nvSpPr>
          <p:cNvPr id="89100" name="Rectangle 12"/>
          <p:cNvSpPr>
            <a:spLocks noChangeArrowheads="1"/>
          </p:cNvSpPr>
          <p:nvPr/>
        </p:nvSpPr>
        <p:spPr bwMode="auto">
          <a:xfrm>
            <a:off x="5124450" y="5221288"/>
            <a:ext cx="1828800" cy="914400"/>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4</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Identificar</a:t>
            </a:r>
          </a:p>
          <a:p>
            <a:pPr algn="ctr" fontAlgn="base">
              <a:spcBef>
                <a:spcPct val="0"/>
              </a:spcBef>
              <a:spcAft>
                <a:spcPct val="0"/>
              </a:spcAft>
            </a:pPr>
            <a:r>
              <a:rPr lang="en-US" altLang="en-US" sz="1200" b="1">
                <a:solidFill>
                  <a:srgbClr val="000000"/>
                </a:solidFill>
              </a:rPr>
              <a:t>dirección de destino, </a:t>
            </a:r>
          </a:p>
          <a:p>
            <a:pPr algn="ctr" fontAlgn="base">
              <a:spcBef>
                <a:spcPct val="0"/>
              </a:spcBef>
              <a:spcAft>
                <a:spcPct val="0"/>
              </a:spcAft>
            </a:pPr>
            <a:r>
              <a:rPr lang="en-US" altLang="en-US" sz="1200" b="1">
                <a:solidFill>
                  <a:srgbClr val="000000"/>
                </a:solidFill>
              </a:rPr>
              <a:t>método de envío</a:t>
            </a:r>
          </a:p>
        </p:txBody>
      </p:sp>
      <p:sp>
        <p:nvSpPr>
          <p:cNvPr id="89101" name="Text Box 13"/>
          <p:cNvSpPr txBox="1">
            <a:spLocks noChangeArrowheads="1"/>
          </p:cNvSpPr>
          <p:nvPr/>
        </p:nvSpPr>
        <p:spPr bwMode="auto">
          <a:xfrm>
            <a:off x="7397750" y="5221288"/>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Dirección para el envío</a:t>
            </a:r>
          </a:p>
          <a:p>
            <a:pPr fontAlgn="base">
              <a:spcBef>
                <a:spcPct val="50000"/>
              </a:spcBef>
              <a:spcAft>
                <a:spcPct val="0"/>
              </a:spcAft>
              <a:buClr>
                <a:srgbClr val="003399"/>
              </a:buClr>
              <a:buFontTx/>
              <a:buChar char="•"/>
            </a:pPr>
            <a:r>
              <a:rPr lang="en-US" altLang="en-US" sz="1200" b="1">
                <a:solidFill>
                  <a:srgbClr val="000000"/>
                </a:solidFill>
              </a:rPr>
              <a:t>Método de envío</a:t>
            </a:r>
          </a:p>
        </p:txBody>
      </p:sp>
      <p:sp>
        <p:nvSpPr>
          <p:cNvPr id="89102" name="Text Box 14"/>
          <p:cNvSpPr txBox="1">
            <a:spLocks noChangeArrowheads="1"/>
          </p:cNvSpPr>
          <p:nvPr/>
        </p:nvSpPr>
        <p:spPr bwMode="auto">
          <a:xfrm>
            <a:off x="2563813" y="5221288"/>
            <a:ext cx="2057400"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1125" indent="-111125" eaLnBrk="0" hangingPunct="0">
              <a:tabLst>
                <a:tab pos="1943100" algn="r"/>
              </a:tabLst>
              <a:defRPr sz="1600">
                <a:solidFill>
                  <a:schemeClr val="bg1"/>
                </a:solidFill>
                <a:latin typeface="Arial" charset="0"/>
              </a:defRPr>
            </a:lvl1pPr>
            <a:lvl2pPr marL="742950" indent="-285750" eaLnBrk="0" hangingPunct="0">
              <a:tabLst>
                <a:tab pos="1943100" algn="r"/>
              </a:tabLst>
              <a:defRPr sz="1600">
                <a:solidFill>
                  <a:schemeClr val="bg1"/>
                </a:solidFill>
                <a:latin typeface="Arial" charset="0"/>
              </a:defRPr>
            </a:lvl2pPr>
            <a:lvl3pPr marL="1143000" indent="-228600" eaLnBrk="0" hangingPunct="0">
              <a:tabLst>
                <a:tab pos="1943100" algn="r"/>
              </a:tabLst>
              <a:defRPr sz="1600">
                <a:solidFill>
                  <a:schemeClr val="bg1"/>
                </a:solidFill>
                <a:latin typeface="Arial" charset="0"/>
              </a:defRPr>
            </a:lvl3pPr>
            <a:lvl4pPr marL="1600200" indent="-228600" eaLnBrk="0" hangingPunct="0">
              <a:tabLst>
                <a:tab pos="1943100" algn="r"/>
              </a:tabLst>
              <a:defRPr sz="1600">
                <a:solidFill>
                  <a:schemeClr val="bg1"/>
                </a:solidFill>
                <a:latin typeface="Arial" charset="0"/>
              </a:defRPr>
            </a:lvl4pPr>
            <a:lvl5pPr marL="2057400" indent="-228600" eaLnBrk="0" hangingPunct="0">
              <a:tabLst>
                <a:tab pos="19431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19431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Datos del cliente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Hoja de trabajo	</a:t>
            </a:r>
            <a:r>
              <a:rPr lang="en-US" altLang="en-US" sz="1200" b="1">
                <a:solidFill>
                  <a:srgbClr val="CC3300"/>
                </a:solidFill>
              </a:rPr>
              <a:t>C</a:t>
            </a:r>
            <a:br>
              <a:rPr lang="en-US" altLang="en-US" sz="1200" b="1">
                <a:solidFill>
                  <a:srgbClr val="000000"/>
                </a:solidFill>
              </a:rPr>
            </a:br>
            <a:r>
              <a:rPr lang="en-US" altLang="en-US" sz="1200" b="1">
                <a:solidFill>
                  <a:srgbClr val="000000"/>
                </a:solidFill>
              </a:rPr>
              <a:t>de pedido</a:t>
            </a:r>
          </a:p>
        </p:txBody>
      </p:sp>
      <p:cxnSp>
        <p:nvCxnSpPr>
          <p:cNvPr id="89103" name="AutoShape 15"/>
          <p:cNvCxnSpPr>
            <a:cxnSpLocks noChangeShapeType="1"/>
            <a:stCxn id="89091" idx="2"/>
            <a:endCxn id="89094" idx="0"/>
          </p:cNvCxnSpPr>
          <p:nvPr/>
        </p:nvCxnSpPr>
        <p:spPr bwMode="auto">
          <a:xfrm>
            <a:off x="6038850" y="2095501"/>
            <a:ext cx="0" cy="498475"/>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9104" name="AutoShape 16"/>
          <p:cNvCxnSpPr>
            <a:cxnSpLocks noChangeShapeType="1"/>
            <a:stCxn id="89094" idx="2"/>
            <a:endCxn id="89097" idx="0"/>
          </p:cNvCxnSpPr>
          <p:nvPr/>
        </p:nvCxnSpPr>
        <p:spPr bwMode="auto">
          <a:xfrm>
            <a:off x="6038850" y="3508376"/>
            <a:ext cx="0" cy="390525"/>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9105" name="AutoShape 17"/>
          <p:cNvCxnSpPr>
            <a:cxnSpLocks noChangeShapeType="1"/>
            <a:stCxn id="89097" idx="2"/>
            <a:endCxn id="89100" idx="0"/>
          </p:cNvCxnSpPr>
          <p:nvPr/>
        </p:nvCxnSpPr>
        <p:spPr bwMode="auto">
          <a:xfrm>
            <a:off x="6038850" y="4813300"/>
            <a:ext cx="0" cy="407988"/>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89106" name="WordArt 18"/>
          <p:cNvSpPr>
            <a:spLocks noChangeArrowheads="1" noChangeShapeType="1" noTextEdit="1"/>
          </p:cNvSpPr>
          <p:nvPr/>
        </p:nvSpPr>
        <p:spPr bwMode="auto">
          <a:xfrm>
            <a:off x="7607301" y="787401"/>
            <a:ext cx="119062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SALIDAS</a:t>
            </a:r>
          </a:p>
        </p:txBody>
      </p:sp>
      <p:sp>
        <p:nvSpPr>
          <p:cNvPr id="89107" name="WordArt 19"/>
          <p:cNvSpPr>
            <a:spLocks noChangeArrowheads="1" noChangeShapeType="1" noTextEdit="1"/>
          </p:cNvSpPr>
          <p:nvPr/>
        </p:nvSpPr>
        <p:spPr bwMode="auto">
          <a:xfrm>
            <a:off x="2874964" y="787401"/>
            <a:ext cx="98107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ENTRADAS</a:t>
            </a:r>
          </a:p>
        </p:txBody>
      </p:sp>
      <p:cxnSp>
        <p:nvCxnSpPr>
          <p:cNvPr id="89108" name="AutoShape 20"/>
          <p:cNvCxnSpPr>
            <a:cxnSpLocks noChangeShapeType="1"/>
          </p:cNvCxnSpPr>
          <p:nvPr/>
        </p:nvCxnSpPr>
        <p:spPr bwMode="auto">
          <a:xfrm>
            <a:off x="6038850" y="6146800"/>
            <a:ext cx="0" cy="407988"/>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13862510"/>
      </p:ext>
    </p:extLst>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a:xfrm>
            <a:off x="489857" y="0"/>
            <a:ext cx="8029575" cy="12192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dirty="0"/>
              <a:t>Ejemplo del diagrama SIPOC</a:t>
            </a:r>
          </a:p>
        </p:txBody>
      </p:sp>
      <p:grpSp>
        <p:nvGrpSpPr>
          <p:cNvPr id="90116" name="Group 4"/>
          <p:cNvGrpSpPr>
            <a:grpSpLocks/>
          </p:cNvGrpSpPr>
          <p:nvPr/>
        </p:nvGrpSpPr>
        <p:grpSpPr bwMode="auto">
          <a:xfrm>
            <a:off x="2209800" y="3273426"/>
            <a:ext cx="7526338" cy="987425"/>
            <a:chOff x="288" y="1632"/>
            <a:chExt cx="4741" cy="622"/>
          </a:xfrm>
        </p:grpSpPr>
        <p:sp>
          <p:nvSpPr>
            <p:cNvPr id="90131" name="Rectangle 5"/>
            <p:cNvSpPr>
              <a:spLocks noChangeArrowheads="1"/>
            </p:cNvSpPr>
            <p:nvPr/>
          </p:nvSpPr>
          <p:spPr bwMode="auto">
            <a:xfrm>
              <a:off x="2238" y="1632"/>
              <a:ext cx="1300" cy="601"/>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6</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Capturar el pedido</a:t>
              </a:r>
            </a:p>
            <a:p>
              <a:pPr algn="ctr" fontAlgn="base">
                <a:spcBef>
                  <a:spcPct val="0"/>
                </a:spcBef>
                <a:spcAft>
                  <a:spcPct val="0"/>
                </a:spcAft>
              </a:pPr>
              <a:r>
                <a:rPr lang="en-US" altLang="en-US" sz="1200" b="1">
                  <a:solidFill>
                    <a:srgbClr val="000000"/>
                  </a:solidFill>
                </a:rPr>
                <a:t>por computadora</a:t>
              </a:r>
            </a:p>
          </p:txBody>
        </p:sp>
        <p:sp>
          <p:nvSpPr>
            <p:cNvPr id="90132" name="Text Box 6"/>
            <p:cNvSpPr txBox="1">
              <a:spLocks noChangeArrowheads="1"/>
            </p:cNvSpPr>
            <p:nvPr/>
          </p:nvSpPr>
          <p:spPr bwMode="auto">
            <a:xfrm>
              <a:off x="3733" y="1632"/>
              <a:ext cx="1296"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Pedido en computadora</a:t>
              </a:r>
            </a:p>
            <a:p>
              <a:pPr fontAlgn="base">
                <a:spcBef>
                  <a:spcPct val="50000"/>
                </a:spcBef>
                <a:spcAft>
                  <a:spcPct val="0"/>
                </a:spcAft>
                <a:buClr>
                  <a:srgbClr val="003399"/>
                </a:buClr>
                <a:buFontTx/>
                <a:buChar char="•"/>
              </a:pPr>
              <a:r>
                <a:rPr lang="en-US" altLang="en-US" sz="1200" b="1">
                  <a:solidFill>
                    <a:srgbClr val="000000"/>
                  </a:solidFill>
                </a:rPr>
                <a:t>Todos los campos llenados</a:t>
              </a:r>
            </a:p>
            <a:p>
              <a:pPr fontAlgn="base">
                <a:spcBef>
                  <a:spcPct val="50000"/>
                </a:spcBef>
                <a:spcAft>
                  <a:spcPct val="0"/>
                </a:spcAft>
                <a:buClr>
                  <a:srgbClr val="003399"/>
                </a:buClr>
                <a:buFontTx/>
                <a:buChar char="•"/>
              </a:pPr>
              <a:r>
                <a:rPr lang="en-US" altLang="en-US" sz="1200" b="1">
                  <a:solidFill>
                    <a:srgbClr val="000000"/>
                  </a:solidFill>
                </a:rPr>
                <a:t>Fecha prometida</a:t>
              </a:r>
            </a:p>
            <a:p>
              <a:pPr fontAlgn="base">
                <a:spcBef>
                  <a:spcPct val="50000"/>
                </a:spcBef>
                <a:spcAft>
                  <a:spcPct val="0"/>
                </a:spcAft>
                <a:buClr>
                  <a:srgbClr val="003399"/>
                </a:buClr>
                <a:buFontTx/>
                <a:buChar char="•"/>
              </a:pPr>
              <a:r>
                <a:rPr lang="en-US" altLang="en-US" sz="1200" b="1">
                  <a:solidFill>
                    <a:srgbClr val="000000"/>
                  </a:solidFill>
                </a:rPr>
                <a:t>Confirmación impresa</a:t>
              </a:r>
            </a:p>
          </p:txBody>
        </p:sp>
        <p:sp>
          <p:nvSpPr>
            <p:cNvPr id="90133" name="Text Box 7"/>
            <p:cNvSpPr txBox="1">
              <a:spLocks noChangeArrowheads="1"/>
            </p:cNvSpPr>
            <p:nvPr/>
          </p:nvSpPr>
          <p:spPr bwMode="auto">
            <a:xfrm>
              <a:off x="288" y="1632"/>
              <a:ext cx="1727"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tabLst>
                  <a:tab pos="2628900" algn="r"/>
                </a:tabLst>
                <a:defRPr sz="1600">
                  <a:solidFill>
                    <a:schemeClr val="bg1"/>
                  </a:solidFill>
                  <a:latin typeface="Arial" charset="0"/>
                </a:defRPr>
              </a:lvl1pPr>
              <a:lvl2pPr marL="742950" indent="-285750" eaLnBrk="0" hangingPunct="0">
                <a:tabLst>
                  <a:tab pos="2628900" algn="r"/>
                </a:tabLst>
                <a:defRPr sz="1600">
                  <a:solidFill>
                    <a:schemeClr val="bg1"/>
                  </a:solidFill>
                  <a:latin typeface="Arial" charset="0"/>
                </a:defRPr>
              </a:lvl2pPr>
              <a:lvl3pPr marL="1143000" indent="-228600" eaLnBrk="0" hangingPunct="0">
                <a:tabLst>
                  <a:tab pos="2628900" algn="r"/>
                </a:tabLst>
                <a:defRPr sz="1600">
                  <a:solidFill>
                    <a:schemeClr val="bg1"/>
                  </a:solidFill>
                  <a:latin typeface="Arial" charset="0"/>
                </a:defRPr>
              </a:lvl3pPr>
              <a:lvl4pPr marL="1600200" indent="-228600" eaLnBrk="0" hangingPunct="0">
                <a:tabLst>
                  <a:tab pos="2628900" algn="r"/>
                </a:tabLst>
                <a:defRPr sz="1600">
                  <a:solidFill>
                    <a:schemeClr val="bg1"/>
                  </a:solidFill>
                  <a:latin typeface="Arial" charset="0"/>
                </a:defRPr>
              </a:lvl4pPr>
              <a:lvl5pPr marL="2057400" indent="-228600" eaLnBrk="0" hangingPunct="0">
                <a:tabLst>
                  <a:tab pos="26289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Hoja de trabajo para pedido 	</a:t>
              </a:r>
              <a:r>
                <a:rPr lang="en-US" altLang="en-US" sz="1200" b="1">
                  <a:solidFill>
                    <a:srgbClr val="CC3300"/>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Pantallas de capturación por	</a:t>
              </a:r>
              <a:r>
                <a:rPr lang="en-US" altLang="en-US" sz="1200" b="1">
                  <a:solidFill>
                    <a:srgbClr val="A50021"/>
                  </a:solidFill>
                </a:rPr>
                <a:t>C</a:t>
              </a:r>
              <a:br>
                <a:rPr lang="en-US" altLang="en-US" sz="1200" b="1">
                  <a:solidFill>
                    <a:srgbClr val="000000"/>
                  </a:solidFill>
                </a:rPr>
              </a:br>
              <a:r>
                <a:rPr lang="en-US" altLang="en-US" sz="1200" b="1">
                  <a:solidFill>
                    <a:srgbClr val="000000"/>
                  </a:solidFill>
                </a:rPr>
                <a:t>computadora</a:t>
              </a:r>
            </a:p>
            <a:p>
              <a:pPr fontAlgn="base">
                <a:spcBef>
                  <a:spcPct val="50000"/>
                </a:spcBef>
                <a:spcAft>
                  <a:spcPct val="0"/>
                </a:spcAft>
                <a:buClr>
                  <a:srgbClr val="003399"/>
                </a:buClr>
                <a:buFontTx/>
                <a:buChar char="•"/>
              </a:pPr>
              <a:r>
                <a:rPr lang="en-US" altLang="en-US" sz="1200" b="1">
                  <a:solidFill>
                    <a:srgbClr val="000000"/>
                  </a:solidFill>
                </a:rPr>
                <a:t>Datos sobre plazo de entrega 	 </a:t>
              </a:r>
              <a:r>
                <a:rPr lang="en-US" altLang="en-US" sz="1200" b="1">
                  <a:solidFill>
                    <a:srgbClr val="CC3300"/>
                  </a:solidFill>
                </a:rPr>
                <a:t>N</a:t>
              </a:r>
              <a:br>
                <a:rPr lang="en-US" altLang="en-US" sz="1200" b="1">
                  <a:solidFill>
                    <a:srgbClr val="000000"/>
                  </a:solidFill>
                </a:rPr>
              </a:br>
              <a:r>
                <a:rPr lang="en-US" altLang="en-US" sz="1200" b="1">
                  <a:solidFill>
                    <a:srgbClr val="000000"/>
                  </a:solidFill>
                </a:rPr>
                <a:t>de fbrcn.</a:t>
              </a:r>
            </a:p>
          </p:txBody>
        </p:sp>
      </p:grpSp>
      <p:grpSp>
        <p:nvGrpSpPr>
          <p:cNvPr id="90117" name="Group 8"/>
          <p:cNvGrpSpPr>
            <a:grpSpLocks/>
          </p:cNvGrpSpPr>
          <p:nvPr/>
        </p:nvGrpSpPr>
        <p:grpSpPr bwMode="auto">
          <a:xfrm>
            <a:off x="2209800" y="4722814"/>
            <a:ext cx="7526338" cy="987425"/>
            <a:chOff x="288" y="2545"/>
            <a:chExt cx="4741" cy="622"/>
          </a:xfrm>
        </p:grpSpPr>
        <p:sp>
          <p:nvSpPr>
            <p:cNvPr id="90128" name="Rectangle 9"/>
            <p:cNvSpPr>
              <a:spLocks noChangeArrowheads="1"/>
            </p:cNvSpPr>
            <p:nvPr/>
          </p:nvSpPr>
          <p:spPr bwMode="auto">
            <a:xfrm>
              <a:off x="2238" y="2545"/>
              <a:ext cx="1300" cy="601"/>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7</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Verificar datos del pedido: </a:t>
              </a:r>
            </a:p>
            <a:p>
              <a:pPr algn="ctr" fontAlgn="base">
                <a:spcBef>
                  <a:spcPct val="0"/>
                </a:spcBef>
                <a:spcAft>
                  <a:spcPct val="0"/>
                </a:spcAft>
              </a:pPr>
              <a:r>
                <a:rPr lang="en-US" altLang="en-US" sz="1200" b="1">
                  <a:solidFill>
                    <a:srgbClr val="000000"/>
                  </a:solidFill>
                </a:rPr>
                <a:t>enviar por fax al cliente /</a:t>
              </a:r>
            </a:p>
            <a:p>
              <a:pPr algn="ctr" fontAlgn="base">
                <a:spcBef>
                  <a:spcPct val="0"/>
                </a:spcBef>
                <a:spcAft>
                  <a:spcPct val="0"/>
                </a:spcAft>
              </a:pPr>
              <a:r>
                <a:rPr lang="en-US" altLang="en-US" sz="1200" b="1">
                  <a:solidFill>
                    <a:srgbClr val="000000"/>
                  </a:solidFill>
                </a:rPr>
                <a:t>transmitir a la planta</a:t>
              </a:r>
            </a:p>
          </p:txBody>
        </p:sp>
        <p:sp>
          <p:nvSpPr>
            <p:cNvPr id="90129" name="Text Box 10"/>
            <p:cNvSpPr txBox="1">
              <a:spLocks noChangeArrowheads="1"/>
            </p:cNvSpPr>
            <p:nvPr/>
          </p:nvSpPr>
          <p:spPr bwMode="auto">
            <a:xfrm>
              <a:off x="3733" y="2545"/>
              <a:ext cx="1296"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Datos correctos</a:t>
              </a:r>
            </a:p>
            <a:p>
              <a:pPr fontAlgn="base">
                <a:spcBef>
                  <a:spcPct val="50000"/>
                </a:spcBef>
                <a:spcAft>
                  <a:spcPct val="0"/>
                </a:spcAft>
                <a:buClr>
                  <a:srgbClr val="003399"/>
                </a:buClr>
                <a:buFontTx/>
                <a:buChar char="•"/>
              </a:pPr>
              <a:r>
                <a:rPr lang="en-US" altLang="en-US" sz="1200" b="1">
                  <a:solidFill>
                    <a:srgbClr val="000000"/>
                  </a:solidFill>
                </a:rPr>
                <a:t>Confirmación al cliente</a:t>
              </a:r>
            </a:p>
            <a:p>
              <a:pPr fontAlgn="base">
                <a:spcBef>
                  <a:spcPct val="50000"/>
                </a:spcBef>
                <a:spcAft>
                  <a:spcPct val="0"/>
                </a:spcAft>
                <a:buClr>
                  <a:srgbClr val="003399"/>
                </a:buClr>
                <a:buFontTx/>
                <a:buChar char="•"/>
              </a:pPr>
              <a:r>
                <a:rPr lang="en-US" altLang="en-US" sz="1200" b="1">
                  <a:solidFill>
                    <a:srgbClr val="000000"/>
                  </a:solidFill>
                </a:rPr>
                <a:t>Pedido enviado a planta</a:t>
              </a:r>
            </a:p>
          </p:txBody>
        </p:sp>
        <p:sp>
          <p:nvSpPr>
            <p:cNvPr id="90130" name="Text Box 11"/>
            <p:cNvSpPr txBox="1">
              <a:spLocks noChangeArrowheads="1"/>
            </p:cNvSpPr>
            <p:nvPr/>
          </p:nvSpPr>
          <p:spPr bwMode="auto">
            <a:xfrm>
              <a:off x="288" y="2545"/>
              <a:ext cx="1727"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tabLst>
                  <a:tab pos="2628900" algn="r"/>
                </a:tabLst>
                <a:defRPr sz="1600">
                  <a:solidFill>
                    <a:schemeClr val="bg1"/>
                  </a:solidFill>
                  <a:latin typeface="Arial" charset="0"/>
                </a:defRPr>
              </a:lvl1pPr>
              <a:lvl2pPr marL="742950" indent="-285750" eaLnBrk="0" hangingPunct="0">
                <a:tabLst>
                  <a:tab pos="2628900" algn="r"/>
                </a:tabLst>
                <a:defRPr sz="1600">
                  <a:solidFill>
                    <a:schemeClr val="bg1"/>
                  </a:solidFill>
                  <a:latin typeface="Arial" charset="0"/>
                </a:defRPr>
              </a:lvl2pPr>
              <a:lvl3pPr marL="1143000" indent="-228600" eaLnBrk="0" hangingPunct="0">
                <a:tabLst>
                  <a:tab pos="2628900" algn="r"/>
                </a:tabLst>
                <a:defRPr sz="1600">
                  <a:solidFill>
                    <a:schemeClr val="bg1"/>
                  </a:solidFill>
                  <a:latin typeface="Arial" charset="0"/>
                </a:defRPr>
              </a:lvl3pPr>
              <a:lvl4pPr marL="1600200" indent="-228600" eaLnBrk="0" hangingPunct="0">
                <a:tabLst>
                  <a:tab pos="2628900" algn="r"/>
                </a:tabLst>
                <a:defRPr sz="1600">
                  <a:solidFill>
                    <a:schemeClr val="bg1"/>
                  </a:solidFill>
                  <a:latin typeface="Arial" charset="0"/>
                </a:defRPr>
              </a:lvl4pPr>
              <a:lvl5pPr marL="2057400" indent="-228600" eaLnBrk="0" hangingPunct="0">
                <a:tabLst>
                  <a:tab pos="26289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Hoja impresa de confirmación 	</a:t>
              </a:r>
              <a:r>
                <a:rPr lang="en-US" altLang="en-US" sz="1200" b="1">
                  <a:solidFill>
                    <a:srgbClr val="A50021"/>
                  </a:solidFill>
                </a:rPr>
                <a:t>C</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Datos de contacto del cliente 	</a:t>
              </a:r>
              <a:r>
                <a:rPr lang="en-US" altLang="en-US" sz="1200" b="1">
                  <a:solidFill>
                    <a:srgbClr val="A50021"/>
                  </a:solidFill>
                </a:rPr>
                <a:t>N</a:t>
              </a:r>
              <a:endParaRPr lang="en-US" altLang="en-US" sz="1200" b="1">
                <a:solidFill>
                  <a:srgbClr val="000000"/>
                </a:solidFill>
              </a:endParaRPr>
            </a:p>
            <a:p>
              <a:pPr fontAlgn="base">
                <a:spcBef>
                  <a:spcPct val="50000"/>
                </a:spcBef>
                <a:spcAft>
                  <a:spcPct val="0"/>
                </a:spcAft>
                <a:buClr>
                  <a:srgbClr val="003399"/>
                </a:buClr>
                <a:buFontTx/>
                <a:buChar char="•"/>
              </a:pPr>
              <a:r>
                <a:rPr lang="en-US" altLang="en-US" sz="1200" b="1">
                  <a:solidFill>
                    <a:srgbClr val="000000"/>
                  </a:solidFill>
                </a:rPr>
                <a:t>Procedimiento de confirmación 	</a:t>
              </a:r>
              <a:r>
                <a:rPr lang="en-US" altLang="en-US" sz="1200" b="1">
                  <a:solidFill>
                    <a:srgbClr val="A50021"/>
                  </a:solidFill>
                </a:rPr>
                <a:t>C</a:t>
              </a:r>
              <a:endParaRPr lang="en-US" altLang="en-US" sz="1200" b="1">
                <a:solidFill>
                  <a:srgbClr val="000000"/>
                </a:solidFill>
              </a:endParaRPr>
            </a:p>
          </p:txBody>
        </p:sp>
      </p:grpSp>
      <p:grpSp>
        <p:nvGrpSpPr>
          <p:cNvPr id="90118" name="Group 12"/>
          <p:cNvGrpSpPr>
            <a:grpSpLocks/>
          </p:cNvGrpSpPr>
          <p:nvPr/>
        </p:nvGrpSpPr>
        <p:grpSpPr bwMode="auto">
          <a:xfrm>
            <a:off x="2209800" y="1825626"/>
            <a:ext cx="7526338" cy="987425"/>
            <a:chOff x="288" y="720"/>
            <a:chExt cx="4741" cy="622"/>
          </a:xfrm>
        </p:grpSpPr>
        <p:sp>
          <p:nvSpPr>
            <p:cNvPr id="90125" name="Rectangle 13"/>
            <p:cNvSpPr>
              <a:spLocks noChangeArrowheads="1"/>
            </p:cNvSpPr>
            <p:nvPr/>
          </p:nvSpPr>
          <p:spPr bwMode="auto">
            <a:xfrm>
              <a:off x="2238" y="720"/>
              <a:ext cx="1300" cy="622"/>
            </a:xfrm>
            <a:prstGeom prst="rect">
              <a:avLst/>
            </a:prstGeom>
            <a:solidFill>
              <a:srgbClr val="FFFF99"/>
            </a:solidFill>
            <a:ln w="12700">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algn="ctr" fontAlgn="base">
                <a:spcBef>
                  <a:spcPct val="0"/>
                </a:spcBef>
                <a:spcAft>
                  <a:spcPct val="0"/>
                </a:spcAft>
              </a:pPr>
              <a:r>
                <a:rPr lang="en-US" altLang="en-US" sz="1200" b="1">
                  <a:solidFill>
                    <a:srgbClr val="000000"/>
                  </a:solidFill>
                </a:rPr>
                <a:t>PASO 5</a:t>
              </a:r>
              <a:r>
                <a:rPr lang="en-US" altLang="en-US" sz="1400" b="1" baseline="30000">
                  <a:solidFill>
                    <a:srgbClr val="000000"/>
                  </a:solidFill>
                </a:rPr>
                <a:t>o</a:t>
              </a:r>
              <a:endParaRPr lang="en-US" altLang="en-US" sz="1200" b="1">
                <a:solidFill>
                  <a:srgbClr val="000000"/>
                </a:solidFill>
              </a:endParaRPr>
            </a:p>
            <a:p>
              <a:pPr algn="ctr" fontAlgn="base">
                <a:spcBef>
                  <a:spcPct val="0"/>
                </a:spcBef>
                <a:spcAft>
                  <a:spcPct val="0"/>
                </a:spcAft>
              </a:pPr>
              <a:r>
                <a:rPr lang="en-US" altLang="en-US" sz="1200" b="1">
                  <a:solidFill>
                    <a:srgbClr val="000000"/>
                  </a:solidFill>
                </a:rPr>
                <a:t>Llenar hoja de trabajo</a:t>
              </a:r>
              <a:br>
                <a:rPr lang="en-US" altLang="en-US" sz="1200" b="1">
                  <a:solidFill>
                    <a:srgbClr val="000000"/>
                  </a:solidFill>
                </a:rPr>
              </a:br>
              <a:r>
                <a:rPr lang="en-US" altLang="en-US" sz="1200" b="1">
                  <a:solidFill>
                    <a:srgbClr val="000000"/>
                  </a:solidFill>
                </a:rPr>
                <a:t>para el pedido</a:t>
              </a:r>
            </a:p>
          </p:txBody>
        </p:sp>
        <p:sp>
          <p:nvSpPr>
            <p:cNvPr id="90126" name="Text Box 14"/>
            <p:cNvSpPr txBox="1">
              <a:spLocks noChangeArrowheads="1"/>
            </p:cNvSpPr>
            <p:nvPr/>
          </p:nvSpPr>
          <p:spPr bwMode="auto">
            <a:xfrm>
              <a:off x="3733" y="720"/>
              <a:ext cx="1296"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defRPr sz="1600">
                  <a:solidFill>
                    <a:schemeClr val="bg1"/>
                  </a:solidFill>
                  <a:latin typeface="Arial" charset="0"/>
                </a:defRPr>
              </a:lvl1pPr>
              <a:lvl2pPr marL="742950" indent="-285750" eaLnBrk="0" hangingPunct="0">
                <a:defRPr sz="1600">
                  <a:solidFill>
                    <a:schemeClr val="bg1"/>
                  </a:solidFill>
                  <a:latin typeface="Arial" charset="0"/>
                </a:defRPr>
              </a:lvl2pPr>
              <a:lvl3pPr marL="1143000" indent="-228600" eaLnBrk="0" hangingPunct="0">
                <a:defRPr sz="1600">
                  <a:solidFill>
                    <a:schemeClr val="bg1"/>
                  </a:solidFill>
                  <a:latin typeface="Arial" charset="0"/>
                </a:defRPr>
              </a:lvl3pPr>
              <a:lvl4pPr marL="1600200" indent="-228600" eaLnBrk="0" hangingPunct="0">
                <a:defRPr sz="1600">
                  <a:solidFill>
                    <a:schemeClr val="bg1"/>
                  </a:solidFill>
                  <a:latin typeface="Arial" charset="0"/>
                </a:defRPr>
              </a:lvl4pPr>
              <a:lvl5pPr marL="2057400" indent="-228600" eaLnBrk="0" hangingPunct="0">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Llenar datos del pedido del cliente</a:t>
              </a:r>
            </a:p>
          </p:txBody>
        </p:sp>
        <p:sp>
          <p:nvSpPr>
            <p:cNvPr id="90127" name="Text Box 15"/>
            <p:cNvSpPr txBox="1">
              <a:spLocks noChangeArrowheads="1"/>
            </p:cNvSpPr>
            <p:nvPr/>
          </p:nvSpPr>
          <p:spPr bwMode="auto">
            <a:xfrm>
              <a:off x="288" y="720"/>
              <a:ext cx="1727" cy="6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0" tIns="0" rIns="0" bIns="0"/>
            <a:lstStyle>
              <a:lvl1pPr marL="114300" indent="-114300" eaLnBrk="0" hangingPunct="0">
                <a:tabLst>
                  <a:tab pos="2628900" algn="r"/>
                </a:tabLst>
                <a:defRPr sz="1600">
                  <a:solidFill>
                    <a:schemeClr val="bg1"/>
                  </a:solidFill>
                  <a:latin typeface="Arial" charset="0"/>
                </a:defRPr>
              </a:lvl1pPr>
              <a:lvl2pPr marL="742950" indent="-285750" eaLnBrk="0" hangingPunct="0">
                <a:tabLst>
                  <a:tab pos="2628900" algn="r"/>
                </a:tabLst>
                <a:defRPr sz="1600">
                  <a:solidFill>
                    <a:schemeClr val="bg1"/>
                  </a:solidFill>
                  <a:latin typeface="Arial" charset="0"/>
                </a:defRPr>
              </a:lvl2pPr>
              <a:lvl3pPr marL="1143000" indent="-228600" eaLnBrk="0" hangingPunct="0">
                <a:tabLst>
                  <a:tab pos="2628900" algn="r"/>
                </a:tabLst>
                <a:defRPr sz="1600">
                  <a:solidFill>
                    <a:schemeClr val="bg1"/>
                  </a:solidFill>
                  <a:latin typeface="Arial" charset="0"/>
                </a:defRPr>
              </a:lvl3pPr>
              <a:lvl4pPr marL="1600200" indent="-228600" eaLnBrk="0" hangingPunct="0">
                <a:tabLst>
                  <a:tab pos="2628900" algn="r"/>
                </a:tabLst>
                <a:defRPr sz="1600">
                  <a:solidFill>
                    <a:schemeClr val="bg1"/>
                  </a:solidFill>
                  <a:latin typeface="Arial" charset="0"/>
                </a:defRPr>
              </a:lvl4pPr>
              <a:lvl5pPr marL="2057400" indent="-228600" eaLnBrk="0" hangingPunct="0">
                <a:tabLst>
                  <a:tab pos="2628900" algn="r"/>
                </a:tabLst>
                <a:defRPr sz="1600">
                  <a:solidFill>
                    <a:schemeClr val="bg1"/>
                  </a:solidFill>
                  <a:latin typeface="Arial" charset="0"/>
                </a:defRPr>
              </a:lvl5pPr>
              <a:lvl6pPr marL="25146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6pPr>
              <a:lvl7pPr marL="29718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7pPr>
              <a:lvl8pPr marL="34290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8pPr>
              <a:lvl9pPr marL="3886200" indent="-228600" eaLnBrk="0" fontAlgn="base" hangingPunct="0">
                <a:lnSpc>
                  <a:spcPct val="110000"/>
                </a:lnSpc>
                <a:spcBef>
                  <a:spcPct val="20000"/>
                </a:spcBef>
                <a:spcAft>
                  <a:spcPct val="0"/>
                </a:spcAft>
                <a:buClr>
                  <a:srgbClr val="3367CD"/>
                </a:buClr>
                <a:tabLst>
                  <a:tab pos="2628900" algn="r"/>
                </a:tabLst>
                <a:defRPr sz="1600">
                  <a:solidFill>
                    <a:schemeClr val="bg1"/>
                  </a:solidFill>
                  <a:latin typeface="Arial" charset="0"/>
                </a:defRPr>
              </a:lvl9pPr>
            </a:lstStyle>
            <a:p>
              <a:pPr fontAlgn="base">
                <a:spcBef>
                  <a:spcPct val="50000"/>
                </a:spcBef>
                <a:spcAft>
                  <a:spcPct val="0"/>
                </a:spcAft>
                <a:buClr>
                  <a:srgbClr val="003399"/>
                </a:buClr>
                <a:buFontTx/>
                <a:buChar char="•"/>
              </a:pPr>
              <a:r>
                <a:rPr lang="en-US" altLang="en-US" sz="1200" b="1">
                  <a:solidFill>
                    <a:srgbClr val="000000"/>
                  </a:solidFill>
                </a:rPr>
                <a:t>Formulario de hoja de	</a:t>
              </a:r>
              <a:r>
                <a:rPr lang="en-US" altLang="en-US" sz="1200" b="1">
                  <a:solidFill>
                    <a:srgbClr val="A50021"/>
                  </a:solidFill>
                </a:rPr>
                <a:t>C</a:t>
              </a:r>
              <a:br>
                <a:rPr lang="en-US" altLang="en-US" sz="1200" b="1">
                  <a:solidFill>
                    <a:srgbClr val="000000"/>
                  </a:solidFill>
                </a:rPr>
              </a:br>
              <a:r>
                <a:rPr lang="en-US" altLang="en-US" sz="1200" b="1">
                  <a:solidFill>
                    <a:srgbClr val="000000"/>
                  </a:solidFill>
                </a:rPr>
                <a:t>trabajo para pedido </a:t>
              </a:r>
            </a:p>
            <a:p>
              <a:pPr fontAlgn="base">
                <a:spcBef>
                  <a:spcPct val="50000"/>
                </a:spcBef>
                <a:spcAft>
                  <a:spcPct val="0"/>
                </a:spcAft>
                <a:buClr>
                  <a:srgbClr val="003399"/>
                </a:buClr>
                <a:buFontTx/>
                <a:buChar char="•"/>
              </a:pPr>
              <a:r>
                <a:rPr lang="en-US" altLang="en-US" sz="1200" b="1">
                  <a:solidFill>
                    <a:srgbClr val="000000"/>
                  </a:solidFill>
                </a:rPr>
                <a:t>Datos suministrados 	</a:t>
              </a:r>
              <a:r>
                <a:rPr lang="en-US" altLang="en-US" sz="1200" b="1">
                  <a:solidFill>
                    <a:srgbClr val="A50021"/>
                  </a:solidFill>
                </a:rPr>
                <a:t>N</a:t>
              </a:r>
              <a:br>
                <a:rPr lang="en-US" altLang="en-US" sz="1200" b="1">
                  <a:solidFill>
                    <a:srgbClr val="000000"/>
                  </a:solidFill>
                </a:rPr>
              </a:br>
              <a:r>
                <a:rPr lang="en-US" altLang="en-US" sz="1200" b="1">
                  <a:solidFill>
                    <a:srgbClr val="000000"/>
                  </a:solidFill>
                </a:rPr>
                <a:t>por el cliente</a:t>
              </a:r>
            </a:p>
          </p:txBody>
        </p:sp>
      </p:grpSp>
      <p:sp>
        <p:nvSpPr>
          <p:cNvPr id="90119" name="WordArt 16"/>
          <p:cNvSpPr>
            <a:spLocks noChangeArrowheads="1" noChangeShapeType="1" noTextEdit="1"/>
          </p:cNvSpPr>
          <p:nvPr/>
        </p:nvSpPr>
        <p:spPr bwMode="auto">
          <a:xfrm>
            <a:off x="7607301" y="1431926"/>
            <a:ext cx="119062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SALIDAS</a:t>
            </a:r>
          </a:p>
        </p:txBody>
      </p:sp>
      <p:sp>
        <p:nvSpPr>
          <p:cNvPr id="90120" name="WordArt 17"/>
          <p:cNvSpPr>
            <a:spLocks noChangeArrowheads="1" noChangeShapeType="1" noTextEdit="1"/>
          </p:cNvSpPr>
          <p:nvPr/>
        </p:nvSpPr>
        <p:spPr bwMode="auto">
          <a:xfrm>
            <a:off x="2874964" y="1431926"/>
            <a:ext cx="981075" cy="276225"/>
          </a:xfrm>
          <a:prstGeom prst="rect">
            <a:avLst/>
          </a:prstGeom>
          <a:extLst>
            <a:ext uri="{91240B29-F687-4f45-9708-019B960494DF}">
              <a14:hiddenLine xmlns=""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fontAlgn="base">
              <a:lnSpc>
                <a:spcPct val="110000"/>
              </a:lnSpc>
              <a:spcBef>
                <a:spcPct val="20000"/>
              </a:spcBef>
              <a:spcAft>
                <a:spcPct val="0"/>
              </a:spcAft>
              <a:buClr>
                <a:srgbClr val="3367CD"/>
              </a:buClr>
            </a:pPr>
            <a:r>
              <a:rPr lang="es-MX" b="1" kern="10">
                <a:solidFill>
                  <a:srgbClr val="FF0000"/>
                </a:solidFill>
                <a:latin typeface="Verdana"/>
                <a:ea typeface="Verdana"/>
                <a:cs typeface="Verdana"/>
              </a:rPr>
              <a:t>ENTRADAS</a:t>
            </a:r>
          </a:p>
        </p:txBody>
      </p:sp>
      <p:cxnSp>
        <p:nvCxnSpPr>
          <p:cNvPr id="90121" name="AutoShape 18"/>
          <p:cNvCxnSpPr>
            <a:cxnSpLocks noChangeShapeType="1"/>
            <a:stCxn id="90125" idx="2"/>
            <a:endCxn id="90131" idx="0"/>
          </p:cNvCxnSpPr>
          <p:nvPr/>
        </p:nvCxnSpPr>
        <p:spPr bwMode="auto">
          <a:xfrm>
            <a:off x="6337300" y="2813051"/>
            <a:ext cx="0" cy="460375"/>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0122" name="AutoShape 19"/>
          <p:cNvCxnSpPr>
            <a:cxnSpLocks noChangeShapeType="1"/>
            <a:stCxn id="90131" idx="2"/>
            <a:endCxn id="90128" idx="0"/>
          </p:cNvCxnSpPr>
          <p:nvPr/>
        </p:nvCxnSpPr>
        <p:spPr bwMode="auto">
          <a:xfrm>
            <a:off x="6337300" y="4227513"/>
            <a:ext cx="0" cy="495300"/>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90123" name="AutoShape 20"/>
          <p:cNvCxnSpPr>
            <a:cxnSpLocks noChangeShapeType="1"/>
            <a:stCxn id="90128" idx="2"/>
          </p:cNvCxnSpPr>
          <p:nvPr/>
        </p:nvCxnSpPr>
        <p:spPr bwMode="auto">
          <a:xfrm>
            <a:off x="6337300" y="5676900"/>
            <a:ext cx="0" cy="495300"/>
          </a:xfrm>
          <a:prstGeom prst="straightConnector1">
            <a:avLst/>
          </a:prstGeom>
          <a:noFill/>
          <a:ln w="38100">
            <a:solidFill>
              <a:srgbClr val="A50021"/>
            </a:solidFill>
            <a:round/>
            <a:headEnd/>
            <a:tailEnd type="stealth" w="lg"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03560753"/>
      </p:ext>
    </p:extLst>
  </p:cSld>
  <p:clrMapOvr>
    <a:masterClrMapping/>
  </p:clrMapOvr>
  <p:transition spd="slow">
    <p:randomBar dir="ver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idx="4294967295"/>
          </p:nvPr>
        </p:nvSpPr>
        <p:spPr>
          <a:xfrm>
            <a:off x="399143" y="0"/>
            <a:ext cx="5889625" cy="960438"/>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rmAutofit/>
          </a:bodyPr>
          <a:lstStyle/>
          <a:p>
            <a:pPr eaLnBrk="1" hangingPunct="1"/>
            <a:r>
              <a:rPr lang="es-ES_tradnl" altLang="en-US" sz="4400" dirty="0"/>
              <a:t>Puntos Clave – Repaso</a:t>
            </a:r>
          </a:p>
        </p:txBody>
      </p:sp>
      <p:sp>
        <p:nvSpPr>
          <p:cNvPr id="91139" name="Rectangle 3"/>
          <p:cNvSpPr>
            <a:spLocks noGrp="1" noChangeArrowheads="1"/>
          </p:cNvSpPr>
          <p:nvPr>
            <p:ph type="body" idx="4294967295"/>
          </p:nvPr>
        </p:nvSpPr>
        <p:spPr>
          <a:xfrm>
            <a:off x="2428265" y="1887415"/>
            <a:ext cx="8075612" cy="4229100"/>
          </a:xfrm>
        </p:spPr>
        <p:txBody>
          <a:bodyPr/>
          <a:lstStyle/>
          <a:p>
            <a:pPr eaLnBrk="1" hangingPunct="1"/>
            <a:r>
              <a:rPr lang="es-ES_tradnl" altLang="en-US" sz="2600" dirty="0"/>
              <a:t>Un Mapa de Proceso</a:t>
            </a:r>
          </a:p>
          <a:p>
            <a:pPr lvl="1" eaLnBrk="1" hangingPunct="1">
              <a:buClr>
                <a:srgbClr val="6A7519"/>
              </a:buClr>
            </a:pPr>
            <a:r>
              <a:rPr lang="es-ES_tradnl" altLang="en-US" dirty="0"/>
              <a:t>Es diferente a un </a:t>
            </a:r>
            <a:r>
              <a:rPr lang="es-ES_tradnl" altLang="en-US" dirty="0" err="1"/>
              <a:t>Value</a:t>
            </a:r>
            <a:r>
              <a:rPr lang="es-ES_tradnl" altLang="en-US" dirty="0"/>
              <a:t> </a:t>
            </a:r>
            <a:r>
              <a:rPr lang="es-ES_tradnl" altLang="en-US" dirty="0" err="1"/>
              <a:t>Stream</a:t>
            </a:r>
            <a:r>
              <a:rPr lang="es-ES_tradnl" altLang="en-US" dirty="0"/>
              <a:t> </a:t>
            </a:r>
            <a:r>
              <a:rPr lang="es-ES_tradnl" altLang="en-US" dirty="0" err="1"/>
              <a:t>Map</a:t>
            </a:r>
            <a:br>
              <a:rPr lang="es-ES_tradnl" altLang="en-US" dirty="0"/>
            </a:br>
            <a:r>
              <a:rPr lang="es-ES_tradnl" altLang="en-US" dirty="0"/>
              <a:t>y un diagrama de flujo</a:t>
            </a:r>
          </a:p>
          <a:p>
            <a:pPr lvl="1" eaLnBrk="1" hangingPunct="1">
              <a:buClr>
                <a:srgbClr val="6A7519"/>
              </a:buClr>
            </a:pPr>
            <a:r>
              <a:rPr lang="es-ES_tradnl" altLang="en-US" dirty="0"/>
              <a:t>Comienza cada proyecto</a:t>
            </a:r>
          </a:p>
          <a:p>
            <a:pPr lvl="1" eaLnBrk="1" hangingPunct="1">
              <a:buClr>
                <a:srgbClr val="6A7519"/>
              </a:buClr>
            </a:pPr>
            <a:r>
              <a:rPr lang="es-ES_tradnl" altLang="en-US" dirty="0"/>
              <a:t>Proporciona entradas a otras herramientas del proyecto</a:t>
            </a:r>
          </a:p>
          <a:p>
            <a:pPr lvl="1" eaLnBrk="1" hangingPunct="1">
              <a:buClr>
                <a:srgbClr val="6A7519"/>
              </a:buClr>
            </a:pPr>
            <a:r>
              <a:rPr lang="es-ES_tradnl" altLang="en-US" dirty="0"/>
              <a:t>Nos ayuda a obtener conocimiento del proceso</a:t>
            </a:r>
          </a:p>
          <a:p>
            <a:pPr lvl="1" eaLnBrk="1" hangingPunct="1"/>
            <a:endParaRPr lang="es-ES_tradnl" altLang="en-US" dirty="0"/>
          </a:p>
          <a:p>
            <a:pPr lvl="1" eaLnBrk="1" hangingPunct="1"/>
            <a:endParaRPr lang="es-ES_tradnl" altLang="en-US" sz="1800" dirty="0"/>
          </a:p>
        </p:txBody>
      </p:sp>
      <p:pic>
        <p:nvPicPr>
          <p:cNvPr id="91140" name="Picture 4" descr="j01999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0101" y="1482726"/>
            <a:ext cx="1795463" cy="179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4576447"/>
      </p:ext>
    </p:extLst>
  </p:cSld>
  <p:clrMapOvr>
    <a:masterClrMapping/>
  </p:clrMapOvr>
  <p:transition spd="slow">
    <p:randomBar dir="vert"/>
  </p:transition>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rgbClr val="B7C428"/>
            </a:gs>
            <a:gs pos="74000">
              <a:srgbClr val="B7C428"/>
            </a:gs>
            <a:gs pos="83000">
              <a:srgbClr val="B7C428"/>
            </a:gs>
            <a:gs pos="100000">
              <a:schemeClr val="bg1"/>
            </a:gs>
          </a:gsLst>
          <a:lin ang="5400000" scaled="1"/>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664907" y="2957286"/>
            <a:ext cx="6237622" cy="1069848"/>
          </a:xfrm>
        </p:spPr>
        <p:txBody>
          <a:bodyPr>
            <a:noAutofit/>
          </a:bodyPr>
          <a:lstStyle/>
          <a:p>
            <a: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Diagrama Causa y Efecto</a:t>
            </a:r>
            <a:endParaRPr lang="es-ES" sz="5400" dirty="0"/>
          </a:p>
        </p:txBody>
      </p:sp>
    </p:spTree>
    <p:extLst>
      <p:ext uri="{BB962C8B-B14F-4D97-AF65-F5344CB8AC3E}">
        <p14:creationId xmlns:p14="http://schemas.microsoft.com/office/powerpoint/2010/main" val="1627420442"/>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descr="Diapositiva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14620" cy="6858000"/>
          </a:xfrm>
          <a:prstGeom prst="rect">
            <a:avLst/>
          </a:prstGeom>
        </p:spPr>
      </p:pic>
      <p:sp>
        <p:nvSpPr>
          <p:cNvPr id="7" name="Rectángulo 6"/>
          <p:cNvSpPr/>
          <p:nvPr/>
        </p:nvSpPr>
        <p:spPr>
          <a:xfrm>
            <a:off x="5084256" y="657736"/>
            <a:ext cx="7143418" cy="1134020"/>
          </a:xfrm>
          <a:prstGeom prst="rect">
            <a:avLst/>
          </a:prstGeom>
          <a:solidFill>
            <a:schemeClr val="bg2">
              <a:lumMod val="50000"/>
              <a:alpha val="68000"/>
            </a:schemeClr>
          </a:solidFill>
          <a:ln>
            <a:noFill/>
          </a:ln>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lstStyle/>
          <a:p>
            <a:endParaRPr lang="es-ES"/>
          </a:p>
        </p:txBody>
      </p:sp>
      <p:sp>
        <p:nvSpPr>
          <p:cNvPr id="6" name="Rectángulo 5"/>
          <p:cNvSpPr/>
          <p:nvPr/>
        </p:nvSpPr>
        <p:spPr>
          <a:xfrm>
            <a:off x="2748472" y="3969080"/>
            <a:ext cx="9479202" cy="2585569"/>
          </a:xfrm>
          <a:prstGeom prst="rect">
            <a:avLst/>
          </a:prstGeom>
          <a:solidFill>
            <a:srgbClr val="B7C428">
              <a:alpha val="68000"/>
            </a:srgbClr>
          </a:solidFill>
          <a:ln>
            <a:noFill/>
          </a:ln>
          <a:effectLst>
            <a:outerShdw blurRad="50800" dist="38100" dir="13500000" algn="b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a:lstStyle/>
          <a:p>
            <a:endParaRPr lang="es-ES"/>
          </a:p>
        </p:txBody>
      </p:sp>
      <p:sp>
        <p:nvSpPr>
          <p:cNvPr id="4" name="Título 3"/>
          <p:cNvSpPr>
            <a:spLocks noGrp="1"/>
          </p:cNvSpPr>
          <p:nvPr>
            <p:ph type="title" idx="4294967295"/>
          </p:nvPr>
        </p:nvSpPr>
        <p:spPr>
          <a:xfrm>
            <a:off x="888915" y="669925"/>
            <a:ext cx="10972800" cy="1066800"/>
          </a:xfrm>
        </p:spPr>
        <p:txBody>
          <a:bodyPr>
            <a:normAutofit/>
          </a:bodyPr>
          <a:lstStyle/>
          <a:p>
            <a:pPr algn="r"/>
            <a:r>
              <a:rPr lang="es-ES" sz="5400" dirty="0"/>
              <a:t>Cadena de suministro</a:t>
            </a:r>
          </a:p>
        </p:txBody>
      </p:sp>
      <p:sp>
        <p:nvSpPr>
          <p:cNvPr id="2" name="Marcador de contenido 1"/>
          <p:cNvSpPr>
            <a:spLocks noGrp="1"/>
          </p:cNvSpPr>
          <p:nvPr>
            <p:ph sz="half" idx="4294967295"/>
          </p:nvPr>
        </p:nvSpPr>
        <p:spPr>
          <a:xfrm>
            <a:off x="2930514" y="4059239"/>
            <a:ext cx="9070384" cy="2359328"/>
          </a:xfrm>
        </p:spPr>
        <p:txBody>
          <a:bodyPr>
            <a:normAutofit/>
          </a:bodyPr>
          <a:lstStyle/>
          <a:p>
            <a:pPr marL="109728" indent="0" algn="r">
              <a:buClr>
                <a:schemeClr val="accent4">
                  <a:lumMod val="50000"/>
                </a:schemeClr>
              </a:buClr>
              <a:buNone/>
            </a:pPr>
            <a:r>
              <a:rPr lang="es-MX" sz="2800" dirty="0">
                <a:solidFill>
                  <a:schemeClr val="bg1"/>
                </a:solidFill>
              </a:rPr>
              <a:t>La red global que se utiliza para entregar productos y servicios, desde las materias primas hasta los clientes finales a través del diseño del flujo de información, distribución física y flujo de efectivo</a:t>
            </a:r>
          </a:p>
          <a:p>
            <a:pPr marL="109728" indent="0" algn="r">
              <a:buClr>
                <a:schemeClr val="accent4">
                  <a:lumMod val="50000"/>
                </a:schemeClr>
              </a:buClr>
              <a:buNone/>
            </a:pPr>
            <a:r>
              <a:rPr lang="es-MX" dirty="0">
                <a:solidFill>
                  <a:schemeClr val="bg1"/>
                </a:solidFill>
              </a:rPr>
              <a:t>-APICS-</a:t>
            </a:r>
            <a:endParaRPr lang="es-ES" sz="2800" dirty="0"/>
          </a:p>
        </p:txBody>
      </p:sp>
    </p:spTree>
    <p:extLst>
      <p:ext uri="{BB962C8B-B14F-4D97-AF65-F5344CB8AC3E}">
        <p14:creationId xmlns:p14="http://schemas.microsoft.com/office/powerpoint/2010/main" val="2207409476"/>
      </p:ext>
    </p:extLst>
  </p:cSld>
  <p:clrMapOvr>
    <a:masterClrMapping/>
  </p:clrMapOvr>
  <p:transition spd="slow">
    <p:randomBar dir="ver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Diagrama Causa y Efecto</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a:defRPr/>
            </a:pPr>
            <a:r>
              <a:rPr lang="es-MX" sz="1900" dirty="0">
                <a:solidFill>
                  <a:schemeClr val="tx1"/>
                </a:solidFill>
              </a:rPr>
              <a:t>Establezca claramente el problema (efecto) que va a ser analizado.</a:t>
            </a:r>
          </a:p>
          <a:p>
            <a:pPr>
              <a:defRPr/>
            </a:pPr>
            <a:r>
              <a:rPr lang="es-MX" sz="1900" dirty="0">
                <a:solidFill>
                  <a:schemeClr val="tx1"/>
                </a:solidFill>
              </a:rPr>
              <a:t>Diseñe una flecha horizontal apuntando a la derecha y escriba el problema al interior de un rectángulo localizado en la punta de la flecha. </a:t>
            </a:r>
          </a:p>
          <a:p>
            <a:pPr>
              <a:defRPr/>
            </a:pPr>
            <a:r>
              <a:rPr lang="es-MX" sz="1900" dirty="0">
                <a:solidFill>
                  <a:schemeClr val="tx1"/>
                </a:solidFill>
              </a:rPr>
              <a:t>Haga una </a:t>
            </a:r>
            <a:r>
              <a:rPr lang="es-MX" sz="1900" i="1" dirty="0">
                <a:solidFill>
                  <a:schemeClr val="tx1"/>
                </a:solidFill>
              </a:rPr>
              <a:t>"Lluvia de ideas"</a:t>
            </a:r>
            <a:r>
              <a:rPr lang="es-MX" sz="1900" dirty="0">
                <a:solidFill>
                  <a:schemeClr val="tx1"/>
                </a:solidFill>
              </a:rPr>
              <a:t> para identificar el mayor número posible de causas que pueda estar contribuyendo para generar el problema, preguntando "¿Por qué está sucediendo?". Agrupe las causas en categorías; Una forma muy utilizada de agrupamiento es la </a:t>
            </a:r>
            <a:r>
              <a:rPr lang="es-MX" sz="1900" i="1" dirty="0">
                <a:solidFill>
                  <a:schemeClr val="tx1"/>
                </a:solidFill>
              </a:rPr>
              <a:t>4M: máquina, mano de obra, método y materiales.</a:t>
            </a:r>
          </a:p>
          <a:p>
            <a:pPr>
              <a:defRPr/>
            </a:pPr>
            <a:r>
              <a:rPr lang="es-MX" sz="1900" dirty="0">
                <a:solidFill>
                  <a:schemeClr val="tx1"/>
                </a:solidFill>
              </a:rPr>
              <a:t>Para comprender mejor el problema, busque las </a:t>
            </a:r>
            <a:r>
              <a:rPr lang="es-MX" sz="1900" dirty="0" err="1">
                <a:solidFill>
                  <a:schemeClr val="tx1"/>
                </a:solidFill>
              </a:rPr>
              <a:t>subcausas</a:t>
            </a:r>
            <a:r>
              <a:rPr lang="es-MX" sz="1900" dirty="0">
                <a:solidFill>
                  <a:schemeClr val="tx1"/>
                </a:solidFill>
              </a:rPr>
              <a:t> o haga otros diagramas de causa y efecto para cada una de las causas encontradas.</a:t>
            </a:r>
          </a:p>
          <a:p>
            <a:pPr>
              <a:defRPr/>
            </a:pPr>
            <a:r>
              <a:rPr lang="es-MX" sz="1900" dirty="0">
                <a:solidFill>
                  <a:schemeClr val="tx1"/>
                </a:solidFill>
              </a:rPr>
              <a:t>Escriba cada categoría dentro de los rectángulos paralelos a la flecha principal. Los rectángulos quedarán entonces, unidos por líneas inclinadas que convergen hacia la flecha principal.</a:t>
            </a:r>
          </a:p>
          <a:p>
            <a:pPr>
              <a:defRPr/>
            </a:pPr>
            <a:r>
              <a:rPr lang="es-MX" sz="1900" dirty="0">
                <a:solidFill>
                  <a:schemeClr val="tx1"/>
                </a:solidFill>
              </a:rPr>
              <a:t>Se pueden añadir la causas y </a:t>
            </a:r>
            <a:r>
              <a:rPr lang="es-MX" sz="1900" dirty="0" err="1">
                <a:solidFill>
                  <a:schemeClr val="tx1"/>
                </a:solidFill>
              </a:rPr>
              <a:t>subcausas</a:t>
            </a:r>
            <a:r>
              <a:rPr lang="es-MX" sz="1900" dirty="0">
                <a:solidFill>
                  <a:schemeClr val="tx1"/>
                </a:solidFill>
              </a:rPr>
              <a:t> de cada categoría a lo largo de su línea inclinada, si es necesario.</a:t>
            </a:r>
          </a:p>
        </p:txBody>
      </p:sp>
      <p:pic>
        <p:nvPicPr>
          <p:cNvPr id="19" name="Picture 2">
            <a:extLst>
              <a:ext uri="{FF2B5EF4-FFF2-40B4-BE49-F238E27FC236}">
                <a16:creationId xmlns:a16="http://schemas.microsoft.com/office/drawing/2014/main" id="{556D4409-1511-4124-9AAB-F61430839A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173" y="4519980"/>
            <a:ext cx="4086225"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202774"/>
      </p:ext>
    </p:extLst>
  </p:cSld>
  <p:clrMapOvr>
    <a:masterClrMapping/>
  </p:clrMapOvr>
  <p:transition spd="slow">
    <p:randomBar dir="vert"/>
  </p:transition>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rgbClr val="B7C428"/>
            </a:gs>
            <a:gs pos="74000">
              <a:srgbClr val="B7C428"/>
            </a:gs>
            <a:gs pos="83000">
              <a:srgbClr val="B7C428"/>
            </a:gs>
            <a:gs pos="100000">
              <a:schemeClr val="bg1"/>
            </a:gs>
          </a:gsLst>
          <a:lin ang="5400000" scaled="1"/>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664907" y="2957286"/>
            <a:ext cx="6237622" cy="1069848"/>
          </a:xfrm>
        </p:spPr>
        <p:txBody>
          <a:bodyPr>
            <a:noAutofit/>
          </a:bodyPr>
          <a:lstStyle/>
          <a:p>
            <a:r>
              <a:rPr lang="es-MX" sz="5400" b="0" spc="0" dirty="0" err="1">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Quality</a:t>
            </a:r>
            <a: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 </a:t>
            </a:r>
            <a:r>
              <a:rPr lang="es-MX" sz="5400" b="0" spc="0" dirty="0" err="1">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Function</a:t>
            </a:r>
            <a: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 </a:t>
            </a:r>
            <a:r>
              <a:rPr lang="es-MX" sz="5400" b="0" spc="0" dirty="0" err="1">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Deployment</a:t>
            </a:r>
            <a:endParaRPr lang="es-ES" sz="5400" dirty="0"/>
          </a:p>
        </p:txBody>
      </p:sp>
    </p:spTree>
    <p:extLst>
      <p:ext uri="{BB962C8B-B14F-4D97-AF65-F5344CB8AC3E}">
        <p14:creationId xmlns:p14="http://schemas.microsoft.com/office/powerpoint/2010/main" val="1522656201"/>
      </p:ext>
    </p:extLst>
  </p:cSld>
  <p:clrMapOvr>
    <a:masterClrMapping/>
  </p:clrMapOvr>
  <p:transition spd="slow">
    <p:randomBar dir="ver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QFD</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marL="0" indent="0" algn="just">
              <a:buNone/>
              <a:defRPr/>
            </a:pPr>
            <a:r>
              <a:rPr lang="es-MX" sz="2400" dirty="0">
                <a:solidFill>
                  <a:schemeClr val="tx1"/>
                </a:solidFill>
              </a:rPr>
              <a:t>Es un sistema que busca focalizar el diseño de los productos y servicios en dar respuesta a las necesidades de los clientes. Esto significa alinear lo que el cliente requiere con lo que la organización produce. </a:t>
            </a:r>
          </a:p>
          <a:p>
            <a:pPr marL="0" indent="0" algn="just">
              <a:buNone/>
              <a:defRPr/>
            </a:pPr>
            <a:endParaRPr lang="es-MX" sz="2400" dirty="0">
              <a:solidFill>
                <a:schemeClr val="tx1"/>
              </a:solidFill>
            </a:endParaRPr>
          </a:p>
          <a:p>
            <a:pPr marL="0" indent="0" algn="just">
              <a:buNone/>
              <a:defRPr/>
            </a:pPr>
            <a:r>
              <a:rPr lang="es-MX" sz="2400" dirty="0">
                <a:solidFill>
                  <a:schemeClr val="tx1"/>
                </a:solidFill>
              </a:rPr>
              <a:t>El QFD permite a una organización entender la prioridad de las necesidades de sus clientes y encontrar respuestas innovadoras a esas necesidades, a través de la mejora continua de los productos y servicios en búsqueda de maximizar la oferta de valor. </a:t>
            </a:r>
          </a:p>
          <a:p>
            <a:pPr marL="0" indent="0" algn="just">
              <a:buNone/>
              <a:defRPr/>
            </a:pPr>
            <a:endParaRPr lang="es-MX" sz="2400" dirty="0">
              <a:solidFill>
                <a:schemeClr val="tx1"/>
              </a:solidFill>
            </a:endParaRPr>
          </a:p>
          <a:p>
            <a:pPr marL="0" indent="0" algn="just">
              <a:buNone/>
              <a:defRPr/>
            </a:pPr>
            <a:r>
              <a:rPr lang="es-MX" sz="2400" dirty="0">
                <a:solidFill>
                  <a:schemeClr val="tx1"/>
                </a:solidFill>
              </a:rPr>
              <a:t>QFD (</a:t>
            </a:r>
            <a:r>
              <a:rPr lang="es-MX" sz="2400" dirty="0" err="1">
                <a:solidFill>
                  <a:schemeClr val="tx1"/>
                </a:solidFill>
              </a:rPr>
              <a:t>Quality</a:t>
            </a:r>
            <a:r>
              <a:rPr lang="es-MX" sz="2400" dirty="0">
                <a:solidFill>
                  <a:schemeClr val="tx1"/>
                </a:solidFill>
              </a:rPr>
              <a:t> </a:t>
            </a:r>
            <a:r>
              <a:rPr lang="es-MX" sz="2400" dirty="0" err="1">
                <a:solidFill>
                  <a:schemeClr val="tx1"/>
                </a:solidFill>
              </a:rPr>
              <a:t>Function</a:t>
            </a:r>
            <a:r>
              <a:rPr lang="es-MX" sz="2400" dirty="0">
                <a:solidFill>
                  <a:schemeClr val="tx1"/>
                </a:solidFill>
              </a:rPr>
              <a:t> </a:t>
            </a:r>
            <a:r>
              <a:rPr lang="es-MX" sz="2400" dirty="0" err="1">
                <a:solidFill>
                  <a:schemeClr val="tx1"/>
                </a:solidFill>
              </a:rPr>
              <a:t>Deployment</a:t>
            </a:r>
            <a:r>
              <a:rPr lang="es-MX" sz="2400" dirty="0">
                <a:solidFill>
                  <a:schemeClr val="tx1"/>
                </a:solidFill>
              </a:rPr>
              <a:t>) significa Despliegue de la Función  de Calidad. Esto es, "transmitir" los atributos de calidad que el cliente demanda a través de los procesos organizacionales, para que cada proceso pueda contribuir al aseguramiento de estas características. A través del QFD, todo el personal de una organización puede entender lo que es realmente importante para los clientes y trabajar para cumplirlo.</a:t>
            </a:r>
          </a:p>
        </p:txBody>
      </p:sp>
    </p:spTree>
    <p:extLst>
      <p:ext uri="{BB962C8B-B14F-4D97-AF65-F5344CB8AC3E}">
        <p14:creationId xmlns:p14="http://schemas.microsoft.com/office/powerpoint/2010/main" val="3248096188"/>
      </p:ext>
    </p:extLst>
  </p:cSld>
  <p:clrMapOvr>
    <a:masterClrMapping/>
  </p:clrMapOvr>
  <p:transition spd="slow">
    <p:randomBar dir="ver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QFD</a:t>
            </a:r>
            <a:endParaRPr lang="es-ES_tradnl" altLang="en-US" sz="8800" dirty="0"/>
          </a:p>
        </p:txBody>
      </p:sp>
      <p:sp>
        <p:nvSpPr>
          <p:cNvPr id="86019" name="Rectangle 3"/>
          <p:cNvSpPr>
            <a:spLocks noGrp="1" noChangeArrowheads="1"/>
          </p:cNvSpPr>
          <p:nvPr>
            <p:ph idx="4294967295"/>
          </p:nvPr>
        </p:nvSpPr>
        <p:spPr>
          <a:xfrm>
            <a:off x="5838092" y="1074511"/>
            <a:ext cx="6009194" cy="3884613"/>
          </a:xfrm>
        </p:spPr>
        <p:txBody>
          <a:bodyPr>
            <a:noAutofit/>
          </a:bodyPr>
          <a:lstStyle/>
          <a:p>
            <a:pPr marL="0" indent="0">
              <a:buNone/>
              <a:defRPr/>
            </a:pPr>
            <a:r>
              <a:rPr lang="es-MX" sz="2400" dirty="0">
                <a:solidFill>
                  <a:schemeClr val="tx1"/>
                </a:solidFill>
              </a:rPr>
              <a:t>Pasos para su elaboración:</a:t>
            </a:r>
          </a:p>
          <a:p>
            <a:pPr marL="342900" indent="-342900">
              <a:buFont typeface="Arial" panose="020B0604020202020204" pitchFamily="34" charset="0"/>
              <a:buAutoNum type="arabicParenR"/>
              <a:defRPr/>
            </a:pPr>
            <a:r>
              <a:rPr lang="es-MX" sz="2400" dirty="0">
                <a:solidFill>
                  <a:schemeClr val="tx1"/>
                </a:solidFill>
              </a:rPr>
              <a:t>Fijación del objetivo.</a:t>
            </a:r>
          </a:p>
          <a:p>
            <a:pPr marL="342900" indent="-342900">
              <a:buFont typeface="Arial" panose="020B0604020202020204" pitchFamily="34" charset="0"/>
              <a:buAutoNum type="arabicParenR"/>
              <a:defRPr/>
            </a:pPr>
            <a:r>
              <a:rPr lang="es-MX" sz="2400" dirty="0">
                <a:solidFill>
                  <a:schemeClr val="tx1"/>
                </a:solidFill>
              </a:rPr>
              <a:t>Establecimiento de la lista de expectativas a satisfacer, "</a:t>
            </a:r>
            <a:r>
              <a:rPr lang="es-MX" sz="2400" dirty="0" err="1">
                <a:solidFill>
                  <a:schemeClr val="tx1"/>
                </a:solidFill>
              </a:rPr>
              <a:t>Qués</a:t>
            </a:r>
            <a:r>
              <a:rPr lang="es-MX" sz="2400" dirty="0">
                <a:solidFill>
                  <a:schemeClr val="tx1"/>
                </a:solidFill>
              </a:rPr>
              <a:t>“</a:t>
            </a:r>
          </a:p>
          <a:p>
            <a:pPr marL="342900" indent="-342900">
              <a:buFont typeface="Arial" panose="020B0604020202020204" pitchFamily="34" charset="0"/>
              <a:buAutoNum type="arabicParenR"/>
              <a:defRPr/>
            </a:pPr>
            <a:r>
              <a:rPr lang="es-MX" sz="2400" dirty="0">
                <a:solidFill>
                  <a:schemeClr val="tx1"/>
                </a:solidFill>
              </a:rPr>
              <a:t> Asignar coeficiente de peso a los "</a:t>
            </a:r>
            <a:r>
              <a:rPr lang="es-MX" sz="2400" dirty="0" err="1">
                <a:solidFill>
                  <a:schemeClr val="tx1"/>
                </a:solidFill>
              </a:rPr>
              <a:t>Qués</a:t>
            </a:r>
            <a:r>
              <a:rPr lang="es-MX" sz="2400" dirty="0">
                <a:solidFill>
                  <a:schemeClr val="tx1"/>
                </a:solidFill>
              </a:rPr>
              <a:t>“</a:t>
            </a:r>
          </a:p>
          <a:p>
            <a:pPr marL="342900" indent="-342900">
              <a:buFont typeface="Arial" panose="020B0604020202020204" pitchFamily="34" charset="0"/>
              <a:buAutoNum type="arabicParenR"/>
              <a:defRPr/>
            </a:pPr>
            <a:r>
              <a:rPr lang="es-MX" sz="2400" dirty="0">
                <a:solidFill>
                  <a:schemeClr val="tx1"/>
                </a:solidFill>
              </a:rPr>
              <a:t>Evaluación de los productos o servicios ofertados por la competencia.</a:t>
            </a:r>
          </a:p>
          <a:p>
            <a:pPr marL="342900" indent="-342900">
              <a:buFont typeface="Arial" panose="020B0604020202020204" pitchFamily="34" charset="0"/>
              <a:buAutoNum type="arabicParenR"/>
              <a:defRPr/>
            </a:pPr>
            <a:r>
              <a:rPr lang="es-MX" sz="2400" dirty="0">
                <a:solidFill>
                  <a:schemeClr val="tx1"/>
                </a:solidFill>
              </a:rPr>
              <a:t>Establecimiento de "</a:t>
            </a:r>
            <a:r>
              <a:rPr lang="es-MX" sz="2400" dirty="0" err="1">
                <a:solidFill>
                  <a:schemeClr val="tx1"/>
                </a:solidFill>
              </a:rPr>
              <a:t>Cómos</a:t>
            </a:r>
            <a:r>
              <a:rPr lang="es-MX" sz="2400" dirty="0">
                <a:solidFill>
                  <a:schemeClr val="tx1"/>
                </a:solidFill>
              </a:rPr>
              <a:t>" con los que se puedan satisfacer los "</a:t>
            </a:r>
            <a:r>
              <a:rPr lang="es-MX" sz="2400" dirty="0" err="1">
                <a:solidFill>
                  <a:schemeClr val="tx1"/>
                </a:solidFill>
              </a:rPr>
              <a:t>Qués</a:t>
            </a:r>
            <a:r>
              <a:rPr lang="es-MX" sz="2400" dirty="0">
                <a:solidFill>
                  <a:schemeClr val="tx1"/>
                </a:solidFill>
              </a:rPr>
              <a:t>" fijados anteriormente.</a:t>
            </a:r>
          </a:p>
          <a:p>
            <a:pPr marL="342900" indent="-342900">
              <a:buFont typeface="Arial" panose="020B0604020202020204" pitchFamily="34" charset="0"/>
              <a:buAutoNum type="arabicParenR"/>
              <a:defRPr/>
            </a:pPr>
            <a:r>
              <a:rPr lang="es-MX" sz="2400" dirty="0">
                <a:solidFill>
                  <a:schemeClr val="tx1"/>
                </a:solidFill>
              </a:rPr>
              <a:t>Análisis de los "</a:t>
            </a:r>
            <a:r>
              <a:rPr lang="es-MX" sz="2400" dirty="0" err="1">
                <a:solidFill>
                  <a:schemeClr val="tx1"/>
                </a:solidFill>
              </a:rPr>
              <a:t>Cómos</a:t>
            </a:r>
            <a:r>
              <a:rPr lang="es-MX" sz="2400" dirty="0">
                <a:solidFill>
                  <a:schemeClr val="tx1"/>
                </a:solidFill>
              </a:rPr>
              <a:t>“</a:t>
            </a:r>
          </a:p>
          <a:p>
            <a:pPr marL="342900" indent="-342900">
              <a:buFont typeface="Arial" panose="020B0604020202020204" pitchFamily="34" charset="0"/>
              <a:buAutoNum type="arabicParenR"/>
              <a:defRPr/>
            </a:pPr>
            <a:r>
              <a:rPr lang="es-MX" sz="2400" dirty="0">
                <a:solidFill>
                  <a:schemeClr val="tx1"/>
                </a:solidFill>
              </a:rPr>
              <a:t>Establecimiento de la matriz de relaciones entre los "</a:t>
            </a:r>
            <a:r>
              <a:rPr lang="es-MX" sz="2400" dirty="0" err="1">
                <a:solidFill>
                  <a:schemeClr val="tx1"/>
                </a:solidFill>
              </a:rPr>
              <a:t>Qués</a:t>
            </a:r>
            <a:r>
              <a:rPr lang="es-MX" sz="2400" dirty="0">
                <a:solidFill>
                  <a:schemeClr val="tx1"/>
                </a:solidFill>
              </a:rPr>
              <a:t>" y "</a:t>
            </a:r>
            <a:r>
              <a:rPr lang="es-MX" sz="2400" dirty="0" err="1">
                <a:solidFill>
                  <a:schemeClr val="tx1"/>
                </a:solidFill>
              </a:rPr>
              <a:t>Cómos</a:t>
            </a:r>
            <a:r>
              <a:rPr lang="es-MX" sz="2400" dirty="0">
                <a:solidFill>
                  <a:schemeClr val="tx1"/>
                </a:solidFill>
              </a:rPr>
              <a:t>“</a:t>
            </a:r>
          </a:p>
          <a:p>
            <a:pPr marL="342900" indent="-342900">
              <a:buFont typeface="Arial" panose="020B0604020202020204" pitchFamily="34" charset="0"/>
              <a:buAutoNum type="arabicParenR"/>
              <a:defRPr/>
            </a:pPr>
            <a:r>
              <a:rPr lang="es-MX" sz="2400" dirty="0">
                <a:solidFill>
                  <a:schemeClr val="tx1"/>
                </a:solidFill>
              </a:rPr>
              <a:t>Cuantificar los objetivos de los "</a:t>
            </a:r>
            <a:r>
              <a:rPr lang="es-MX" sz="2400" dirty="0" err="1">
                <a:solidFill>
                  <a:schemeClr val="tx1"/>
                </a:solidFill>
              </a:rPr>
              <a:t>Cómos</a:t>
            </a:r>
            <a:r>
              <a:rPr lang="es-MX" sz="2400" dirty="0">
                <a:solidFill>
                  <a:schemeClr val="tx1"/>
                </a:solidFill>
              </a:rPr>
              <a:t>“</a:t>
            </a:r>
          </a:p>
          <a:p>
            <a:pPr marL="342900" indent="-342900">
              <a:buFont typeface="Arial" panose="020B0604020202020204" pitchFamily="34" charset="0"/>
              <a:buAutoNum type="arabicParenR"/>
              <a:defRPr/>
            </a:pPr>
            <a:r>
              <a:rPr lang="es-MX" sz="2400" dirty="0">
                <a:solidFill>
                  <a:schemeClr val="tx1"/>
                </a:solidFill>
              </a:rPr>
              <a:t>Puntuación final y Análisis</a:t>
            </a:r>
          </a:p>
        </p:txBody>
      </p:sp>
      <p:pic>
        <p:nvPicPr>
          <p:cNvPr id="4" name="Imagen 5">
            <a:extLst>
              <a:ext uri="{FF2B5EF4-FFF2-40B4-BE49-F238E27FC236}">
                <a16:creationId xmlns:a16="http://schemas.microsoft.com/office/drawing/2014/main" id="{ABA9D268-0E14-48B3-89C6-750F59B7BC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663" y="1404938"/>
            <a:ext cx="5003800" cy="441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7836454"/>
      </p:ext>
    </p:extLst>
  </p:cSld>
  <p:clrMapOvr>
    <a:masterClrMapping/>
  </p:clrMapOvr>
  <p:transition spd="slow">
    <p:randomBar dir="vert"/>
  </p:transition>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rgbClr val="B7C428"/>
            </a:gs>
            <a:gs pos="74000">
              <a:srgbClr val="B7C428"/>
            </a:gs>
            <a:gs pos="83000">
              <a:srgbClr val="B7C428"/>
            </a:gs>
            <a:gs pos="100000">
              <a:schemeClr val="bg1"/>
            </a:gs>
          </a:gsLst>
          <a:lin ang="5400000" scaled="1"/>
        </a:grad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5664907" y="2957286"/>
            <a:ext cx="6237622" cy="1069848"/>
          </a:xfrm>
        </p:spPr>
        <p:txBody>
          <a:bodyPr>
            <a:noAutofit/>
          </a:bodyPr>
          <a:lstStyle/>
          <a:p>
            <a:r>
              <a:rPr lang="es-MX" sz="5400" b="0" spc="0" dirty="0">
                <a:ln w="0"/>
                <a:solidFill>
                  <a:schemeClr val="bg1"/>
                </a:solidFill>
                <a:effectLst>
                  <a:glow rad="152400">
                    <a:schemeClr val="tx1">
                      <a:lumMod val="65000"/>
                      <a:lumOff val="35000"/>
                      <a:alpha val="40000"/>
                    </a:schemeClr>
                  </a:glow>
                  <a:outerShdw blurRad="38100" dist="25400" dir="5400000" algn="ctr" rotWithShape="0">
                    <a:srgbClr val="6E747A">
                      <a:alpha val="43000"/>
                    </a:srgbClr>
                  </a:outerShdw>
                </a:effectLst>
              </a:rPr>
              <a:t>Pareto</a:t>
            </a:r>
            <a:endParaRPr lang="es-ES" sz="5400" dirty="0"/>
          </a:p>
        </p:txBody>
      </p:sp>
    </p:spTree>
    <p:extLst>
      <p:ext uri="{BB962C8B-B14F-4D97-AF65-F5344CB8AC3E}">
        <p14:creationId xmlns:p14="http://schemas.microsoft.com/office/powerpoint/2010/main" val="1024905882"/>
      </p:ext>
    </p:extLst>
  </p:cSld>
  <p:clrMapOvr>
    <a:masterClrMapping/>
  </p:clrMapOvr>
  <p:transition spd="slow">
    <p:randomBar dir="vert"/>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Pareto</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marL="0" indent="0" algn="just">
              <a:buNone/>
              <a:defRPr/>
            </a:pPr>
            <a:r>
              <a:rPr lang="es-MX" sz="2200" dirty="0">
                <a:solidFill>
                  <a:schemeClr val="tx1"/>
                </a:solidFill>
              </a:rPr>
              <a:t>Es una herramienta que se utiliza para priorizar los problemas o las causas que los generan, es decir, si se tiene un problema con muchas causas, podemos decir que el 20% de las causas resuelven el 80 % del problema y el 80 % de las causas solo resuelven el 20 % del problema.</a:t>
            </a:r>
          </a:p>
          <a:p>
            <a:pPr marL="0" indent="0" algn="just">
              <a:buNone/>
              <a:defRPr/>
            </a:pPr>
            <a:r>
              <a:rPr lang="es-MX" sz="2200" dirty="0">
                <a:solidFill>
                  <a:schemeClr val="tx1"/>
                </a:solidFill>
              </a:rPr>
              <a:t>Los objetivos principales son:</a:t>
            </a:r>
          </a:p>
          <a:p>
            <a:pPr marL="0" indent="0" algn="just">
              <a:defRPr/>
            </a:pPr>
            <a:r>
              <a:rPr lang="es-MX" sz="2200" dirty="0">
                <a:solidFill>
                  <a:schemeClr val="tx1"/>
                </a:solidFill>
              </a:rPr>
              <a:t>Analizar las causas</a:t>
            </a:r>
          </a:p>
          <a:p>
            <a:pPr marL="0" indent="0" algn="just">
              <a:defRPr/>
            </a:pPr>
            <a:r>
              <a:rPr lang="es-MX" sz="2200" dirty="0">
                <a:solidFill>
                  <a:schemeClr val="tx1"/>
                </a:solidFill>
              </a:rPr>
              <a:t>Estudiar los resultados</a:t>
            </a:r>
          </a:p>
          <a:p>
            <a:pPr marL="0" indent="0" algn="just">
              <a:defRPr/>
            </a:pPr>
            <a:r>
              <a:rPr lang="es-MX" sz="2200" dirty="0">
                <a:solidFill>
                  <a:schemeClr val="tx1"/>
                </a:solidFill>
              </a:rPr>
              <a:t>Planear una mejora continua</a:t>
            </a:r>
          </a:p>
          <a:p>
            <a:pPr marL="0" indent="0" algn="just">
              <a:buNone/>
              <a:defRPr/>
            </a:pPr>
            <a:r>
              <a:rPr lang="es-MX" sz="2200" dirty="0">
                <a:solidFill>
                  <a:schemeClr val="tx1"/>
                </a:solidFill>
              </a:rPr>
              <a:t>El Diagrama de Pareto es una herramienta que permite identificar visualmente en una sola revisión las minorías de características vitales a las que es importante prestar atención y de esta manera utilizar todos los recursos necesarios para llevar a cabo una acción de mejora sin malgastar esfuerzos ya que con el análisis descartamos las mayorías triviales. </a:t>
            </a:r>
          </a:p>
          <a:p>
            <a:pPr marL="0" indent="0" algn="just">
              <a:buNone/>
              <a:defRPr/>
            </a:pPr>
            <a:r>
              <a:rPr lang="es-MX" sz="2200" dirty="0">
                <a:solidFill>
                  <a:schemeClr val="tx1"/>
                </a:solidFill>
              </a:rPr>
              <a:t>Se recomienda el uso del Diagrama de Pareto:</a:t>
            </a:r>
          </a:p>
          <a:p>
            <a:pPr marL="0" indent="0" algn="just">
              <a:lnSpc>
                <a:spcPct val="110000"/>
              </a:lnSpc>
              <a:defRPr/>
            </a:pPr>
            <a:r>
              <a:rPr lang="es-MX" sz="2200" dirty="0">
                <a:solidFill>
                  <a:schemeClr val="tx1"/>
                </a:solidFill>
              </a:rPr>
              <a:t>Para identificar oportunidades para mejorar</a:t>
            </a:r>
          </a:p>
          <a:p>
            <a:pPr marL="0" indent="0" algn="just">
              <a:lnSpc>
                <a:spcPct val="110000"/>
              </a:lnSpc>
              <a:defRPr/>
            </a:pPr>
            <a:r>
              <a:rPr lang="es-MX" sz="2200" dirty="0">
                <a:solidFill>
                  <a:schemeClr val="tx1"/>
                </a:solidFill>
              </a:rPr>
              <a:t>Para identificar un producto o servicio y hacer el análisis de mejora de la calidad.</a:t>
            </a:r>
          </a:p>
          <a:p>
            <a:pPr marL="0" indent="0" algn="just">
              <a:lnSpc>
                <a:spcPct val="110000"/>
              </a:lnSpc>
              <a:defRPr/>
            </a:pPr>
            <a:r>
              <a:rPr lang="es-MX" sz="2200" dirty="0">
                <a:solidFill>
                  <a:schemeClr val="tx1"/>
                </a:solidFill>
              </a:rPr>
              <a:t>Para analizar las diferentes agrupaciones de datos.</a:t>
            </a:r>
          </a:p>
        </p:txBody>
      </p:sp>
    </p:spTree>
    <p:extLst>
      <p:ext uri="{BB962C8B-B14F-4D97-AF65-F5344CB8AC3E}">
        <p14:creationId xmlns:p14="http://schemas.microsoft.com/office/powerpoint/2010/main" val="219669900"/>
      </p:ext>
    </p:extLst>
  </p:cSld>
  <p:clrMapOvr>
    <a:masterClrMapping/>
  </p:clrMapOvr>
  <p:transition spd="slow">
    <p:randomBar dir="vert"/>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Pareto</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marL="0" indent="0" algn="just">
              <a:lnSpc>
                <a:spcPct val="110000"/>
              </a:lnSpc>
              <a:defRPr/>
            </a:pPr>
            <a:r>
              <a:rPr lang="es-MX" sz="2200" dirty="0">
                <a:solidFill>
                  <a:schemeClr val="tx1"/>
                </a:solidFill>
              </a:rPr>
              <a:t>Al buscar las causas principales de los problemas y establecer la prioridad de las soluciones</a:t>
            </a:r>
          </a:p>
          <a:p>
            <a:pPr marL="0" indent="0" algn="just">
              <a:lnSpc>
                <a:spcPct val="110000"/>
              </a:lnSpc>
              <a:defRPr/>
            </a:pPr>
            <a:r>
              <a:rPr lang="es-MX" sz="2200" dirty="0">
                <a:solidFill>
                  <a:schemeClr val="tx1"/>
                </a:solidFill>
              </a:rPr>
              <a:t>Para evaluar los resultados de los cambios efectuados a un proceso comparando sucesivos diagramas</a:t>
            </a:r>
          </a:p>
          <a:p>
            <a:pPr marL="0" indent="0" algn="just">
              <a:lnSpc>
                <a:spcPct val="110000"/>
              </a:lnSpc>
              <a:defRPr/>
            </a:pPr>
            <a:r>
              <a:rPr lang="es-MX" sz="2200" dirty="0">
                <a:solidFill>
                  <a:schemeClr val="tx1"/>
                </a:solidFill>
              </a:rPr>
              <a:t>obtenidos en momentos diferentes, (antes y después)</a:t>
            </a:r>
          </a:p>
          <a:p>
            <a:pPr marL="0" indent="0" algn="just">
              <a:lnSpc>
                <a:spcPct val="110000"/>
              </a:lnSpc>
              <a:defRPr/>
            </a:pPr>
            <a:r>
              <a:rPr lang="es-MX" sz="2200" dirty="0">
                <a:solidFill>
                  <a:schemeClr val="tx1"/>
                </a:solidFill>
              </a:rPr>
              <a:t>Cuando los datos puedan clasificarse en categorías</a:t>
            </a:r>
          </a:p>
          <a:p>
            <a:pPr marL="0" indent="0" algn="just">
              <a:lnSpc>
                <a:spcPct val="110000"/>
              </a:lnSpc>
              <a:defRPr/>
            </a:pPr>
            <a:r>
              <a:rPr lang="es-MX" sz="2200" dirty="0">
                <a:solidFill>
                  <a:schemeClr val="tx1"/>
                </a:solidFill>
              </a:rPr>
              <a:t>Cuando el rango de cada categoría es importante</a:t>
            </a:r>
          </a:p>
          <a:p>
            <a:pPr marL="0" indent="0" algn="just">
              <a:lnSpc>
                <a:spcPct val="110000"/>
              </a:lnSpc>
              <a:defRPr/>
            </a:pPr>
            <a:r>
              <a:rPr lang="es-MX" sz="2200" dirty="0">
                <a:solidFill>
                  <a:schemeClr val="tx1"/>
                </a:solidFill>
              </a:rPr>
              <a:t>Para comunicar fácilmente a otros miembros de la organización las conclusiones sobre causas, efectos y costes de los errores</a:t>
            </a:r>
          </a:p>
          <a:p>
            <a:pPr marL="0" indent="0" algn="just">
              <a:lnSpc>
                <a:spcPct val="110000"/>
              </a:lnSpc>
              <a:defRPr/>
            </a:pPr>
            <a:endParaRPr lang="es-MX" sz="2200" dirty="0">
              <a:solidFill>
                <a:schemeClr val="tx1"/>
              </a:solidFill>
            </a:endParaRPr>
          </a:p>
        </p:txBody>
      </p:sp>
    </p:spTree>
    <p:extLst>
      <p:ext uri="{BB962C8B-B14F-4D97-AF65-F5344CB8AC3E}">
        <p14:creationId xmlns:p14="http://schemas.microsoft.com/office/powerpoint/2010/main" val="2151837762"/>
      </p:ext>
    </p:extLst>
  </p:cSld>
  <p:clrMapOvr>
    <a:masterClrMapping/>
  </p:clrMapOvr>
  <p:transition spd="slow">
    <p:randomBar dir="vert"/>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Pareto</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marL="0" indent="0" algn="just">
              <a:lnSpc>
                <a:spcPct val="110000"/>
              </a:lnSpc>
              <a:defRPr/>
            </a:pPr>
            <a:endParaRPr lang="es-MX" sz="2200" dirty="0">
              <a:solidFill>
                <a:schemeClr val="tx1"/>
              </a:solidFill>
            </a:endParaRPr>
          </a:p>
          <a:p>
            <a:pPr>
              <a:spcBef>
                <a:spcPct val="0"/>
              </a:spcBef>
              <a:buNone/>
            </a:pPr>
            <a:r>
              <a:rPr lang="es-MX" altLang="es-MX" sz="2200" b="1" dirty="0">
                <a:solidFill>
                  <a:schemeClr val="tx1"/>
                </a:solidFill>
              </a:rPr>
              <a:t>Ejemplo </a:t>
            </a:r>
          </a:p>
          <a:p>
            <a:pPr>
              <a:spcBef>
                <a:spcPct val="0"/>
              </a:spcBef>
              <a:buNone/>
            </a:pPr>
            <a:r>
              <a:rPr lang="es-MX" altLang="es-MX" sz="2200" dirty="0">
                <a:solidFill>
                  <a:schemeClr val="tx1"/>
                </a:solidFill>
              </a:rPr>
              <a:t>Un fabricante de accesorios plásticos desea analizar cuáles son los defectos más frecuentes que aparecen en las unidades al salir de la línea de producción. Para esto, empezó por clasificar todos los defectos posibles en sus diversos tipos</a:t>
            </a:r>
          </a:p>
          <a:p>
            <a:pPr marL="0" indent="0" algn="just">
              <a:lnSpc>
                <a:spcPct val="110000"/>
              </a:lnSpc>
              <a:defRPr/>
            </a:pPr>
            <a:endParaRPr lang="es-MX" sz="2200" dirty="0">
              <a:solidFill>
                <a:schemeClr val="tx1"/>
              </a:solidFill>
            </a:endParaRPr>
          </a:p>
        </p:txBody>
      </p:sp>
      <p:pic>
        <p:nvPicPr>
          <p:cNvPr id="4" name="Picture 4">
            <a:extLst>
              <a:ext uri="{FF2B5EF4-FFF2-40B4-BE49-F238E27FC236}">
                <a16:creationId xmlns:a16="http://schemas.microsoft.com/office/drawing/2014/main" id="{EF687D3C-8794-4F37-9BB6-DA7D54CA18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6015" y="3233285"/>
            <a:ext cx="42672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604949"/>
      </p:ext>
    </p:extLst>
  </p:cSld>
  <p:clrMapOvr>
    <a:masterClrMapping/>
  </p:clrMapOvr>
  <p:transition spd="slow">
    <p:randomBar dir="ver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Pareto</a:t>
            </a:r>
            <a:endParaRPr lang="es-ES_tradnl" altLang="en-US" sz="8800" dirty="0"/>
          </a:p>
        </p:txBody>
      </p:sp>
      <p:sp>
        <p:nvSpPr>
          <p:cNvPr id="86019" name="Rectangle 3"/>
          <p:cNvSpPr>
            <a:spLocks noGrp="1" noChangeArrowheads="1"/>
          </p:cNvSpPr>
          <p:nvPr>
            <p:ph idx="4294967295"/>
          </p:nvPr>
        </p:nvSpPr>
        <p:spPr>
          <a:xfrm>
            <a:off x="163286" y="1074511"/>
            <a:ext cx="5971425" cy="3884613"/>
          </a:xfrm>
        </p:spPr>
        <p:txBody>
          <a:bodyPr>
            <a:noAutofit/>
          </a:bodyPr>
          <a:lstStyle/>
          <a:p>
            <a:pPr marL="0" indent="0" algn="just">
              <a:lnSpc>
                <a:spcPct val="110000"/>
              </a:lnSpc>
              <a:defRPr/>
            </a:pPr>
            <a:endParaRPr lang="es-MX" sz="2200" dirty="0">
              <a:solidFill>
                <a:schemeClr val="tx1"/>
              </a:solidFill>
            </a:endParaRPr>
          </a:p>
          <a:p>
            <a:pPr algn="just">
              <a:spcBef>
                <a:spcPct val="0"/>
              </a:spcBef>
              <a:buNone/>
            </a:pPr>
            <a:r>
              <a:rPr lang="es-MX" altLang="es-MX" sz="2200" dirty="0">
                <a:solidFill>
                  <a:schemeClr val="tx1"/>
                </a:solidFill>
              </a:rPr>
              <a:t>Posteriormente, un inspector revisa cada accesorio a medida que sale de producción registrando sus defectos de acuerdo con dichos tipos. Al finalizar la jornada, se obtuvo una tabla como esta</a:t>
            </a:r>
          </a:p>
          <a:p>
            <a:pPr marL="0" indent="0" algn="just">
              <a:lnSpc>
                <a:spcPct val="110000"/>
              </a:lnSpc>
              <a:defRPr/>
            </a:pPr>
            <a:endParaRPr lang="es-MX" sz="2200" dirty="0">
              <a:solidFill>
                <a:schemeClr val="tx1"/>
              </a:solidFill>
            </a:endParaRPr>
          </a:p>
        </p:txBody>
      </p:sp>
      <p:pic>
        <p:nvPicPr>
          <p:cNvPr id="5" name="Picture 3">
            <a:extLst>
              <a:ext uri="{FF2B5EF4-FFF2-40B4-BE49-F238E27FC236}">
                <a16:creationId xmlns:a16="http://schemas.microsoft.com/office/drawing/2014/main" id="{09BF662A-757B-4BD9-B3DC-100C33CDC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571" y="3642457"/>
            <a:ext cx="5353050"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C0D3D66E-0B4B-46D1-ABCE-0227C7342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4711" y="2451832"/>
            <a:ext cx="587692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2639052"/>
      </p:ext>
    </p:extLst>
  </p:cSld>
  <p:clrMapOvr>
    <a:masterClrMapping/>
  </p:clrMapOvr>
  <p:transition spd="slow">
    <p:randomBar dir="vert"/>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a:xfrm>
            <a:off x="326571" y="0"/>
            <a:ext cx="10972800" cy="1066800"/>
          </a:xfrm>
          <a:extLst>
            <a:ext uri="{909E8E84-426E-40dd-AFC4-6F175D3DCCD1}">
              <a14:hiddenFill xmlns="" xmlns:a14="http://schemas.microsoft.com/office/drawing/2010/main">
                <a:solidFill>
                  <a:srgbClr val="003399"/>
                </a:solidFill>
              </a14:hiddenFill>
            </a:ext>
            <a:ext uri="{91240B29-F687-4f45-9708-019B960494DF}">
              <a14:hiddenLine xmlns="" xmlns:a14="http://schemas.microsoft.com/office/drawing/2010/main" w="9525" cap="flat" cmpd="sng">
                <a:solidFill>
                  <a:schemeClr val="tx1"/>
                </a:solidFill>
                <a:prstDash val="solid"/>
                <a:miter lim="800000"/>
                <a:headEnd/>
                <a:tailEnd/>
              </a14:hiddenLine>
            </a:ext>
          </a:extLst>
        </p:spPr>
        <p:txBody>
          <a:bodyPr vert="horz" wrap="square" lIns="0" tIns="0" rIns="0" bIns="0" numCol="1" anchor="b" anchorCtr="0" compatLnSpc="1">
            <a:prstTxWarp prst="textNoShape">
              <a:avLst/>
            </a:prstTxWarp>
            <a:noAutofit/>
          </a:bodyPr>
          <a:lstStyle/>
          <a:p>
            <a:pPr eaLnBrk="1" hangingPunct="1"/>
            <a:r>
              <a:rPr lang="es-ES_tradnl" altLang="en-US" dirty="0"/>
              <a:t>Pareto</a:t>
            </a:r>
            <a:endParaRPr lang="es-ES_tradnl" altLang="en-US" sz="8800" dirty="0"/>
          </a:p>
        </p:txBody>
      </p:sp>
      <p:sp>
        <p:nvSpPr>
          <p:cNvPr id="86019" name="Rectangle 3"/>
          <p:cNvSpPr>
            <a:spLocks noGrp="1" noChangeArrowheads="1"/>
          </p:cNvSpPr>
          <p:nvPr>
            <p:ph idx="4294967295"/>
          </p:nvPr>
        </p:nvSpPr>
        <p:spPr>
          <a:xfrm>
            <a:off x="163286" y="1074511"/>
            <a:ext cx="11684000" cy="3884613"/>
          </a:xfrm>
        </p:spPr>
        <p:txBody>
          <a:bodyPr>
            <a:noAutofit/>
          </a:bodyPr>
          <a:lstStyle/>
          <a:p>
            <a:pPr marL="0" indent="0" algn="just">
              <a:lnSpc>
                <a:spcPct val="110000"/>
              </a:lnSpc>
              <a:defRPr/>
            </a:pPr>
            <a:endParaRPr lang="es-MX" sz="2200" dirty="0">
              <a:solidFill>
                <a:schemeClr val="tx1"/>
              </a:solidFill>
            </a:endParaRPr>
          </a:p>
          <a:p>
            <a:pPr>
              <a:spcBef>
                <a:spcPct val="0"/>
              </a:spcBef>
              <a:buNone/>
            </a:pPr>
            <a:r>
              <a:rPr lang="es-MX" altLang="es-MX" sz="2400" dirty="0">
                <a:solidFill>
                  <a:schemeClr val="tx1"/>
                </a:solidFill>
              </a:rPr>
              <a:t>La mayor parte de los defectos encontrados en el lote pertenece sólo a 2 tipos de defectos (los “pocos vitales”), de manera que si se eliminan las causas que los provocan desaparecería la mayor parte de los defectos. </a:t>
            </a:r>
            <a:br>
              <a:rPr lang="es-MX" altLang="es-MX" sz="2400" dirty="0">
                <a:solidFill>
                  <a:schemeClr val="tx1"/>
                </a:solidFill>
              </a:rPr>
            </a:br>
            <a:br>
              <a:rPr lang="es-MX" altLang="es-MX" sz="2400" dirty="0">
                <a:solidFill>
                  <a:schemeClr val="tx1"/>
                </a:solidFill>
              </a:rPr>
            </a:br>
            <a:r>
              <a:rPr lang="es-MX" altLang="es-MX" sz="2400" dirty="0">
                <a:solidFill>
                  <a:schemeClr val="tx1"/>
                </a:solidFill>
              </a:rPr>
              <a:t>Otro análisis complementario y sumamente útil e interesante, es calcular los costos de cada problema, con lo cual podríamos construir un diagrama similar a partir de ordenar las causas por sus costos. </a:t>
            </a:r>
            <a:br>
              <a:rPr lang="es-MX" altLang="es-MX" sz="2400" dirty="0">
                <a:solidFill>
                  <a:schemeClr val="tx1"/>
                </a:solidFill>
              </a:rPr>
            </a:br>
            <a:r>
              <a:rPr lang="es-MX" altLang="es-MX" sz="2400" dirty="0">
                <a:solidFill>
                  <a:schemeClr val="tx1"/>
                </a:solidFill>
              </a:rPr>
              <a:t>Este análisis combinado de causas y costos permite obtener la mayor efectividad en la solución de problemas, aplicando recursos en aquellos temas que son relevantes y alcanzando una mejora significativa.</a:t>
            </a:r>
          </a:p>
          <a:p>
            <a:pPr marL="0" indent="0" algn="just">
              <a:lnSpc>
                <a:spcPct val="110000"/>
              </a:lnSpc>
              <a:defRPr/>
            </a:pPr>
            <a:endParaRPr lang="es-MX" sz="2200" dirty="0">
              <a:solidFill>
                <a:schemeClr val="tx1"/>
              </a:solidFill>
            </a:endParaRPr>
          </a:p>
        </p:txBody>
      </p:sp>
    </p:spTree>
    <p:extLst>
      <p:ext uri="{BB962C8B-B14F-4D97-AF65-F5344CB8AC3E}">
        <p14:creationId xmlns:p14="http://schemas.microsoft.com/office/powerpoint/2010/main" val="3356331996"/>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D93F70A-9C7F-421D-A5EC-0F722EA5D7A9}"/>
              </a:ext>
            </a:extLst>
          </p:cNvPr>
          <p:cNvSpPr>
            <a:spLocks noGrp="1"/>
          </p:cNvSpPr>
          <p:nvPr>
            <p:ph sz="quarter" idx="2"/>
          </p:nvPr>
        </p:nvSpPr>
        <p:spPr>
          <a:xfrm>
            <a:off x="525398" y="3200690"/>
            <a:ext cx="11305583" cy="3535545"/>
          </a:xfrm>
        </p:spPr>
        <p:txBody>
          <a:bodyPr>
            <a:noAutofit/>
          </a:bodyPr>
          <a:lstStyle/>
          <a:p>
            <a:pPr marL="109728" indent="0">
              <a:buNone/>
            </a:pPr>
            <a:r>
              <a:rPr lang="es-MX" sz="3600" b="1" dirty="0"/>
              <a:t>Las aduanas como eslabón en la cadena de suministros</a:t>
            </a:r>
          </a:p>
          <a:p>
            <a:pPr marL="109728" indent="0" algn="just">
              <a:buNone/>
            </a:pPr>
            <a:r>
              <a:rPr lang="es-MX" sz="2400" dirty="0"/>
              <a:t>La cadena de suministros se refiere a las actividades y procesos que involucran a clientes y proveedores para que las mercancías sea producida y distribuida en las </a:t>
            </a:r>
            <a:r>
              <a:rPr lang="es-MX" sz="2400" b="1" dirty="0">
                <a:solidFill>
                  <a:srgbClr val="FFFFFF"/>
                </a:solidFill>
              </a:rPr>
              <a:t>cantidades correctas</a:t>
            </a:r>
            <a:r>
              <a:rPr lang="es-MX" sz="2400" dirty="0"/>
              <a:t>, a los </a:t>
            </a:r>
            <a:r>
              <a:rPr lang="es-MX" sz="2400" b="1" dirty="0">
                <a:solidFill>
                  <a:srgbClr val="FFFFFF"/>
                </a:solidFill>
              </a:rPr>
              <a:t>lugares correctos</a:t>
            </a:r>
            <a:r>
              <a:rPr lang="es-MX" sz="2400" dirty="0">
                <a:solidFill>
                  <a:srgbClr val="FFFFFF"/>
                </a:solidFill>
              </a:rPr>
              <a:t> y </a:t>
            </a:r>
            <a:r>
              <a:rPr lang="es-MX" sz="2400" b="1" dirty="0">
                <a:solidFill>
                  <a:srgbClr val="FFFFFF"/>
                </a:solidFill>
              </a:rPr>
              <a:t>a tiempo</a:t>
            </a:r>
            <a:r>
              <a:rPr lang="es-MX" sz="2400" dirty="0">
                <a:solidFill>
                  <a:srgbClr val="FFFFFF"/>
                </a:solidFill>
              </a:rPr>
              <a:t> </a:t>
            </a:r>
            <a:r>
              <a:rPr lang="es-MX" sz="2400" dirty="0"/>
              <a:t>con el fin de satisfacer los niveles de servicios requeridos por el consumidor.</a:t>
            </a:r>
          </a:p>
          <a:p>
            <a:pPr marL="109728" indent="0" algn="just">
              <a:buNone/>
            </a:pPr>
            <a:endParaRPr lang="es-MX" sz="2400" dirty="0"/>
          </a:p>
          <a:p>
            <a:pPr marL="109728" indent="0" algn="just">
              <a:buNone/>
            </a:pPr>
            <a:r>
              <a:rPr lang="es-MX" sz="2400" b="1" dirty="0"/>
              <a:t>Incluye</a:t>
            </a:r>
            <a:r>
              <a:rPr lang="es-MX" sz="2400" dirty="0"/>
              <a:t>, no solo a los </a:t>
            </a:r>
            <a:r>
              <a:rPr lang="es-MX" sz="2400" b="1" dirty="0"/>
              <a:t>proveedores, fabricantes y clientes</a:t>
            </a:r>
            <a:r>
              <a:rPr lang="es-MX" sz="2400" dirty="0"/>
              <a:t>, sino también a los </a:t>
            </a:r>
            <a:r>
              <a:rPr lang="es-MX" sz="2400" b="1" dirty="0"/>
              <a:t>transportistas, almacenistas, agentes aduanales, etc</a:t>
            </a:r>
            <a:r>
              <a:rPr lang="es-MX" sz="2400" dirty="0"/>
              <a:t>.</a:t>
            </a:r>
          </a:p>
          <a:p>
            <a:pPr marL="109728" indent="0" algn="just">
              <a:buNone/>
            </a:pPr>
            <a:endParaRPr lang="es-MX" sz="2400" dirty="0"/>
          </a:p>
          <a:p>
            <a:pPr marL="109728" indent="0" algn="just">
              <a:buNone/>
            </a:pPr>
            <a:endParaRPr lang="es-MX" sz="2400" dirty="0"/>
          </a:p>
        </p:txBody>
      </p:sp>
      <p:sp>
        <p:nvSpPr>
          <p:cNvPr id="3" name="Title 2"/>
          <p:cNvSpPr>
            <a:spLocks noGrp="1"/>
          </p:cNvSpPr>
          <p:nvPr>
            <p:ph type="title"/>
          </p:nvPr>
        </p:nvSpPr>
        <p:spPr/>
        <p:txBody>
          <a:bodyPr>
            <a:normAutofit/>
          </a:bodyPr>
          <a:lstStyle/>
          <a:p>
            <a:r>
              <a:rPr lang="es-MX" sz="5400" b="1" i="1" dirty="0"/>
              <a:t>Cadena de Suministros</a:t>
            </a:r>
          </a:p>
        </p:txBody>
      </p:sp>
    </p:spTree>
    <p:extLst>
      <p:ext uri="{BB962C8B-B14F-4D97-AF65-F5344CB8AC3E}">
        <p14:creationId xmlns:p14="http://schemas.microsoft.com/office/powerpoint/2010/main" val="1468883347"/>
      </p:ext>
    </p:extLst>
  </p:cSld>
  <p:clrMapOvr>
    <a:masterClrMapping/>
  </p:clrMapOvr>
  <p:transition spd="slow">
    <p:randomBar dir="ver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9"/>
          <p:cNvSpPr>
            <a:spLocks noGrp="1"/>
          </p:cNvSpPr>
          <p:nvPr>
            <p:ph type="subTitle" idx="1"/>
          </p:nvPr>
        </p:nvSpPr>
        <p:spPr/>
        <p:txBody>
          <a:bodyPr/>
          <a:lstStyle/>
          <a:p>
            <a:r>
              <a:rPr lang="en-US" dirty="0"/>
              <a:t> </a:t>
            </a:r>
          </a:p>
        </p:txBody>
      </p:sp>
      <p:sp>
        <p:nvSpPr>
          <p:cNvPr id="2" name="Title 1"/>
          <p:cNvSpPr>
            <a:spLocks noGrp="1"/>
          </p:cNvSpPr>
          <p:nvPr>
            <p:ph type="ctrTitle"/>
          </p:nvPr>
        </p:nvSpPr>
        <p:spPr/>
        <p:txBody>
          <a:bodyPr/>
          <a:lstStyle/>
          <a:p>
            <a:r>
              <a:rPr lang="en-US" dirty="0"/>
              <a:t> </a:t>
            </a:r>
          </a:p>
        </p:txBody>
      </p:sp>
      <p:sp>
        <p:nvSpPr>
          <p:cNvPr id="6" name="Rectangle 2"/>
          <p:cNvSpPr txBox="1">
            <a:spLocks noChangeArrowheads="1"/>
          </p:cNvSpPr>
          <p:nvPr/>
        </p:nvSpPr>
        <p:spPr>
          <a:xfrm>
            <a:off x="609600" y="1963710"/>
            <a:ext cx="10363200" cy="1362075"/>
          </a:xfrm>
          <a:prstGeom prst="rect">
            <a:avLst/>
          </a:prstGeom>
        </p:spPr>
        <p:txBody>
          <a:bodyPr vert="horz" anchor="b">
            <a:noAutofit/>
          </a:bodyPr>
          <a:lstStyle>
            <a:lvl1pPr algn="l" rtl="0" eaLnBrk="1" latinLnBrk="0" hangingPunct="1">
              <a:spcBef>
                <a:spcPct val="0"/>
              </a:spcBef>
              <a:buNone/>
              <a:defRPr kumimoji="0" sz="4400" kern="1200">
                <a:solidFill>
                  <a:schemeClr val="bg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s-MX" sz="3600" b="0" i="0" u="none" strike="noStrike" kern="1200" cap="none" spc="0" normalizeH="0" baseline="0" noProof="0" dirty="0">
              <a:ln>
                <a:noFill/>
              </a:ln>
              <a:solidFill>
                <a:prstClr val="white"/>
              </a:solidFill>
              <a:effectLst/>
              <a:uLnTx/>
              <a:uFillTx/>
              <a:latin typeface="Calibri Light" panose="020F0302020204030204"/>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s-MX" sz="3600" b="0" i="0" u="none" strike="noStrike" kern="1200" cap="none" spc="0" normalizeH="0" baseline="0" noProof="0" dirty="0">
              <a:ln>
                <a:noFill/>
              </a:ln>
              <a:solidFill>
                <a:prstClr val="white"/>
              </a:solidFill>
              <a:effectLst/>
              <a:uLnTx/>
              <a:uFillTx/>
              <a:latin typeface="Calibri Light" panose="020F0302020204030204"/>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s-MX" sz="3600" b="0" i="0" u="none" strike="noStrike" kern="1200" cap="none" spc="0" normalizeH="0" baseline="0" noProof="0" dirty="0">
              <a:ln>
                <a:noFill/>
              </a:ln>
              <a:solidFill>
                <a:prstClr val="white"/>
              </a:solidFill>
              <a:effectLst/>
              <a:uLnTx/>
              <a:uFillTx/>
              <a:latin typeface="Calibri Light" panose="020F0302020204030204"/>
              <a:ea typeface="+mj-ea"/>
              <a:cs typeface="+mj-cs"/>
            </a:endParaRP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es-MX" sz="4000" b="1" i="0" u="none" strike="noStrike" kern="1200" cap="none" spc="0" normalizeH="0" baseline="0" noProof="0" dirty="0" err="1">
                <a:ln>
                  <a:noFill/>
                </a:ln>
                <a:solidFill>
                  <a:prstClr val="white"/>
                </a:solidFill>
                <a:effectLst/>
                <a:uLnTx/>
                <a:uFillTx/>
                <a:latin typeface="Calibri Light" panose="020F0302020204030204"/>
                <a:ea typeface="+mj-ea"/>
                <a:cs typeface="+mj-cs"/>
              </a:rPr>
              <a:t>Niuko</a:t>
            </a:r>
            <a:r>
              <a:rPr kumimoji="0" lang="es-MX" sz="4000" b="1" i="0" u="none" strike="noStrike" kern="1200" cap="none" spc="0" normalizeH="0" baseline="0" noProof="0" dirty="0">
                <a:ln>
                  <a:noFill/>
                </a:ln>
                <a:solidFill>
                  <a:prstClr val="white"/>
                </a:solidFill>
                <a:effectLst/>
                <a:uLnTx/>
                <a:uFillTx/>
                <a:latin typeface="Calibri Light" panose="020F0302020204030204"/>
                <a:ea typeface="+mj-ea"/>
                <a:cs typeface="+mj-cs"/>
              </a:rPr>
              <a:t> Consultores S.C</a:t>
            </a:r>
            <a:br>
              <a:rPr kumimoji="0" lang="es-MX" sz="4000" b="1" i="0" u="none" strike="noStrike" kern="1200" cap="none" spc="0" normalizeH="0" baseline="0" noProof="0" dirty="0">
                <a:ln>
                  <a:noFill/>
                </a:ln>
                <a:solidFill>
                  <a:prstClr val="white"/>
                </a:solidFill>
                <a:effectLst/>
                <a:uLnTx/>
                <a:uFillTx/>
                <a:latin typeface="Calibri Light" panose="020F0302020204030204"/>
                <a:ea typeface="+mj-ea"/>
                <a:cs typeface="+mj-cs"/>
              </a:rPr>
            </a:br>
            <a:r>
              <a:rPr kumimoji="0" lang="es-MX" sz="4000" b="0" i="1" u="none" strike="noStrike" kern="1200" cap="none" spc="0" normalizeH="0" baseline="0" noProof="0" dirty="0">
                <a:ln>
                  <a:noFill/>
                </a:ln>
                <a:solidFill>
                  <a:prstClr val="white"/>
                </a:solidFill>
                <a:effectLst/>
                <a:uLnTx/>
                <a:uFillTx/>
                <a:latin typeface="Calibri Light" panose="020F0302020204030204"/>
                <a:ea typeface="+mj-ea"/>
                <a:cs typeface="+mj-cs"/>
              </a:rPr>
              <a:t>Consultoría legal y Fiscal</a:t>
            </a:r>
          </a:p>
        </p:txBody>
      </p:sp>
      <p:sp>
        <p:nvSpPr>
          <p:cNvPr id="4" name="Rectangle 3"/>
          <p:cNvSpPr/>
          <p:nvPr/>
        </p:nvSpPr>
        <p:spPr>
          <a:xfrm>
            <a:off x="457305" y="3832638"/>
            <a:ext cx="6413330" cy="307776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1" i="0" u="none" strike="noStrike" kern="1200" cap="none" spc="0" normalizeH="0" baseline="0" noProof="0" dirty="0">
                <a:ln>
                  <a:noFill/>
                </a:ln>
                <a:solidFill>
                  <a:srgbClr val="000000"/>
                </a:solidFill>
                <a:effectLst/>
                <a:uLnTx/>
                <a:uFillTx/>
                <a:latin typeface="Calibri" panose="020F0502020204030204"/>
                <a:ea typeface="+mn-ea"/>
                <a:cs typeface="+mn-cs"/>
              </a:rPr>
              <a:t>AGUASCALIENTES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Av. Canal Interceptor 919 </a:t>
            </a: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Int</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 “J”</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Las Arboledas, 20020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Aguascalientes, </a:t>
            </a: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Ags</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(449) 153 36 30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1" i="0" u="none" strike="noStrike" kern="1200" cap="none" spc="0" normalizeH="0" baseline="0" noProof="0" dirty="0">
                <a:ln>
                  <a:noFill/>
                </a:ln>
                <a:solidFill>
                  <a:srgbClr val="000000"/>
                </a:solidFill>
                <a:effectLst/>
                <a:uLnTx/>
                <a:uFillTx/>
                <a:latin typeface="Calibri" panose="020F0502020204030204"/>
                <a:ea typeface="+mn-ea"/>
                <a:cs typeface="+mn-cs"/>
              </a:rPr>
              <a:t>LEON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Farallón 347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Jardines de Moral, 37160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León, </a:t>
            </a: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Gto</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(477) 331 86 20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9" name="Rectangle 8"/>
          <p:cNvSpPr/>
          <p:nvPr/>
        </p:nvSpPr>
        <p:spPr>
          <a:xfrm>
            <a:off x="1176658" y="6611815"/>
            <a:ext cx="4916805" cy="25295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MX" sz="2000" b="0" i="0" u="none" strike="noStrike" kern="1200" cap="none" spc="0" normalizeH="0" baseline="0" noProof="0" dirty="0">
                <a:ln>
                  <a:noFill/>
                </a:ln>
                <a:solidFill>
                  <a:srgbClr val="FFFFFF"/>
                </a:solidFill>
                <a:effectLst/>
                <a:uLnTx/>
                <a:uFillTx/>
                <a:latin typeface="Calibri" panose="020F0502020204030204"/>
                <a:ea typeface="Times New Roman" panose="02020603050405020304" pitchFamily="18" charset="0"/>
                <a:cs typeface="Times New Roman" panose="02020603050405020304" pitchFamily="18" charset="0"/>
              </a:rPr>
              <a:t>WWW.NIUKO.MX</a:t>
            </a:r>
            <a:endParaRPr kumimoji="0" lang="es-MX" sz="1200" b="0" i="0" u="none" strike="noStrike" kern="120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mn-cs"/>
            </a:endParaRPr>
          </a:p>
        </p:txBody>
      </p:sp>
      <p:pic>
        <p:nvPicPr>
          <p:cNvPr id="11" name="Picture 10"/>
          <p:cNvPicPr/>
          <p:nvPr/>
        </p:nvPicPr>
        <p:blipFill>
          <a:blip r:embed="rId2">
            <a:extLst>
              <a:ext uri="{28A0092B-C50C-407E-A947-70E740481C1C}">
                <a14:useLocalDpi xmlns:a14="http://schemas.microsoft.com/office/drawing/2010/main" val="0"/>
              </a:ext>
            </a:extLst>
          </a:blip>
          <a:stretch>
            <a:fillRect/>
          </a:stretch>
        </p:blipFill>
        <p:spPr>
          <a:xfrm>
            <a:off x="9133291" y="161292"/>
            <a:ext cx="2820035" cy="1813560"/>
          </a:xfrm>
          <a:prstGeom prst="rect">
            <a:avLst/>
          </a:prstGeom>
        </p:spPr>
      </p:pic>
      <p:sp>
        <p:nvSpPr>
          <p:cNvPr id="8" name="Rectangle 7"/>
          <p:cNvSpPr/>
          <p:nvPr/>
        </p:nvSpPr>
        <p:spPr>
          <a:xfrm>
            <a:off x="3606151" y="3829451"/>
            <a:ext cx="6413330" cy="30469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1" i="0" u="none" strike="noStrike" kern="1200" cap="none" spc="0" normalizeH="0" baseline="0" noProof="0" dirty="0">
                <a:ln>
                  <a:noFill/>
                </a:ln>
                <a:solidFill>
                  <a:srgbClr val="000000"/>
                </a:solidFill>
                <a:effectLst/>
                <a:uLnTx/>
                <a:uFillTx/>
                <a:latin typeface="Calibri" panose="020F0502020204030204"/>
                <a:ea typeface="+mn-ea"/>
                <a:cs typeface="+mn-cs"/>
              </a:rPr>
              <a:t>SAN LUIS POTOSI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Av. Carranza 2076, Piso 1 </a:t>
            </a: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Int</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 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Colonia Polanco, 78220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San Luis Potosí, S.L.P.</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(444) 811 53 80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1" i="0" u="none" strike="noStrike" kern="1200" cap="none" spc="0" normalizeH="0" baseline="0" noProof="0" dirty="0">
                <a:ln>
                  <a:noFill/>
                </a:ln>
                <a:solidFill>
                  <a:srgbClr val="000000"/>
                </a:solidFill>
                <a:effectLst/>
                <a:uLnTx/>
                <a:uFillTx/>
                <a:latin typeface="Calibri" panose="020F0502020204030204"/>
                <a:ea typeface="+mn-ea"/>
                <a:cs typeface="+mn-cs"/>
              </a:rPr>
              <a:t>QUERETARO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Lago Bacalar 109</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Lomas, San Pablo, 76125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Queretaro</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 </a:t>
            </a:r>
            <a:r>
              <a:rPr kumimoji="0" lang="es-MX" sz="1600" b="0" i="0" u="none" strike="noStrike" kern="1200" cap="none" spc="0" normalizeH="0" baseline="0" noProof="0" dirty="0" err="1">
                <a:ln>
                  <a:noFill/>
                </a:ln>
                <a:solidFill>
                  <a:srgbClr val="000000"/>
                </a:solidFill>
                <a:effectLst/>
                <a:uLnTx/>
                <a:uFillTx/>
                <a:latin typeface="Calibri" panose="020F0502020204030204"/>
                <a:ea typeface="+mn-ea"/>
                <a:cs typeface="+mn-cs"/>
              </a:rPr>
              <a:t>Qro</a:t>
            </a: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MX" sz="1600" b="0" i="0" u="none" strike="noStrike" kern="1200" cap="none" spc="0" normalizeH="0" baseline="0" noProof="0" dirty="0">
                <a:ln>
                  <a:noFill/>
                </a:ln>
                <a:solidFill>
                  <a:srgbClr val="000000"/>
                </a:solidFill>
                <a:effectLst/>
                <a:uLnTx/>
                <a:uFillTx/>
                <a:latin typeface="Calibri" panose="020F0502020204030204"/>
                <a:ea typeface="+mn-ea"/>
                <a:cs typeface="+mn-cs"/>
              </a:rPr>
              <a:t>(442) 642 53 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pic>
        <p:nvPicPr>
          <p:cNvPr id="12" name="Picture 2" descr="image005"/>
          <p:cNvPicPr>
            <a:picLocks noChangeAspect="1" noChangeArrowheads="1"/>
          </p:cNvPicPr>
          <p:nvPr/>
        </p:nvPicPr>
        <p:blipFill rotWithShape="1">
          <a:blip r:embed="rId3">
            <a:extLst>
              <a:ext uri="{28A0092B-C50C-407E-A947-70E740481C1C}">
                <a14:useLocalDpi xmlns:a14="http://schemas.microsoft.com/office/drawing/2010/main" val="0"/>
              </a:ext>
            </a:extLst>
          </a:blip>
          <a:srcRect l="11032" r="36267" b="40203"/>
          <a:stretch/>
        </p:blipFill>
        <p:spPr bwMode="auto">
          <a:xfrm>
            <a:off x="7199532" y="3899938"/>
            <a:ext cx="3491914" cy="1453007"/>
          </a:xfrm>
          <a:prstGeom prst="rect">
            <a:avLst/>
          </a:prstGeom>
          <a:solidFill>
            <a:schemeClr val="bg1"/>
          </a:solidFill>
          <a:ln>
            <a:noFill/>
          </a:ln>
          <a:extLst/>
        </p:spPr>
      </p:pic>
      <p:pic>
        <p:nvPicPr>
          <p:cNvPr id="13" name="Picture 1" descr="Raul"/>
          <p:cNvPicPr>
            <a:picLocks noChangeAspect="1" noChangeArrowheads="1"/>
          </p:cNvPicPr>
          <p:nvPr/>
        </p:nvPicPr>
        <p:blipFill rotWithShape="1">
          <a:blip r:embed="rId4">
            <a:extLst>
              <a:ext uri="{28A0092B-C50C-407E-A947-70E740481C1C}">
                <a14:useLocalDpi xmlns:a14="http://schemas.microsoft.com/office/drawing/2010/main" val="0"/>
              </a:ext>
            </a:extLst>
          </a:blip>
          <a:srcRect l="11907" r="34448" b="41290"/>
          <a:stretch/>
        </p:blipFill>
        <p:spPr bwMode="auto">
          <a:xfrm>
            <a:off x="7118461" y="5347038"/>
            <a:ext cx="3834879" cy="157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1221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AD93F70A-9C7F-421D-A5EC-0F722EA5D7A9}"/>
              </a:ext>
            </a:extLst>
          </p:cNvPr>
          <p:cNvSpPr>
            <a:spLocks noGrp="1"/>
          </p:cNvSpPr>
          <p:nvPr>
            <p:ph sz="quarter" idx="2"/>
          </p:nvPr>
        </p:nvSpPr>
        <p:spPr/>
        <p:txBody>
          <a:bodyPr>
            <a:normAutofit/>
          </a:bodyPr>
          <a:lstStyle/>
          <a:p>
            <a:pPr marL="109728" indent="0" algn="just">
              <a:buNone/>
            </a:pPr>
            <a:endParaRPr lang="es-MX" sz="2600" dirty="0"/>
          </a:p>
          <a:p>
            <a:pPr marL="109728" indent="0" algn="just">
              <a:buNone/>
            </a:pPr>
            <a:endParaRPr lang="es-MX" sz="2600" dirty="0"/>
          </a:p>
        </p:txBody>
      </p:sp>
      <p:sp>
        <p:nvSpPr>
          <p:cNvPr id="3" name="Title 2"/>
          <p:cNvSpPr>
            <a:spLocks noGrp="1"/>
          </p:cNvSpPr>
          <p:nvPr>
            <p:ph type="title"/>
          </p:nvPr>
        </p:nvSpPr>
        <p:spPr/>
        <p:txBody>
          <a:bodyPr>
            <a:normAutofit/>
          </a:bodyPr>
          <a:lstStyle/>
          <a:p>
            <a:r>
              <a:rPr lang="es-MX" sz="4800" b="1" i="1" dirty="0"/>
              <a:t>Cadena de Suministros</a:t>
            </a:r>
          </a:p>
        </p:txBody>
      </p:sp>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1044" y="2635224"/>
            <a:ext cx="10072396" cy="3731365"/>
          </a:xfrm>
          <a:prstGeom prst="rect">
            <a:avLst/>
          </a:prstGeom>
          <a:effectLst>
            <a:outerShdw blurRad="76200" dir="13500000" sy="23000" kx="1200000" algn="br" rotWithShape="0">
              <a:prstClr val="black">
                <a:alpha val="20000"/>
              </a:prstClr>
            </a:outerShdw>
          </a:effectLst>
          <a:scene3d>
            <a:camera prst="orthographicFront"/>
            <a:lightRig rig="threePt" dir="t"/>
          </a:scene3d>
          <a:sp3d>
            <a:bevelT/>
          </a:sp3d>
        </p:spPr>
      </p:pic>
    </p:spTree>
    <p:extLst>
      <p:ext uri="{BB962C8B-B14F-4D97-AF65-F5344CB8AC3E}">
        <p14:creationId xmlns:p14="http://schemas.microsoft.com/office/powerpoint/2010/main" val="615254080"/>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66225"/>
            <a:ext cx="10972800" cy="1066800"/>
          </a:xfrm>
        </p:spPr>
        <p:txBody>
          <a:bodyPr>
            <a:normAutofit/>
          </a:bodyPr>
          <a:lstStyle/>
          <a:p>
            <a:r>
              <a:rPr lang="es-MX" sz="6000" i="1" dirty="0"/>
              <a:t>¿Qué es un proceso?</a:t>
            </a:r>
            <a:endParaRPr lang="es-MX" sz="6000" b="1" i="1" dirty="0"/>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2633224"/>
            <a:ext cx="10972800" cy="3810430"/>
          </a:xfrm>
        </p:spPr>
        <p:txBody>
          <a:bodyPr>
            <a:normAutofit/>
          </a:bodyPr>
          <a:lstStyle/>
          <a:p>
            <a:pPr marL="109728" indent="0" algn="just">
              <a:buNone/>
            </a:pPr>
            <a:r>
              <a:rPr lang="es-MX" sz="2600" dirty="0">
                <a:solidFill>
                  <a:srgbClr val="000000"/>
                </a:solidFill>
              </a:rPr>
              <a:t>Del latin Processus, que significa </a:t>
            </a:r>
            <a:r>
              <a:rPr lang="es-MX" sz="2600" b="1" dirty="0">
                <a:solidFill>
                  <a:srgbClr val="000000"/>
                </a:solidFill>
              </a:rPr>
              <a:t>avance y progreso</a:t>
            </a:r>
          </a:p>
          <a:p>
            <a:pPr marL="109728" indent="0" algn="just">
              <a:buNone/>
            </a:pPr>
            <a:endParaRPr lang="es-MX" sz="2600" b="1" dirty="0">
              <a:solidFill>
                <a:srgbClr val="000000"/>
              </a:solidFill>
            </a:endParaRPr>
          </a:p>
          <a:p>
            <a:pPr marL="109728" indent="0" algn="just">
              <a:buNone/>
            </a:pPr>
            <a:r>
              <a:rPr lang="es-MX" sz="2600" dirty="0">
                <a:solidFill>
                  <a:srgbClr val="000000"/>
                </a:solidFill>
              </a:rPr>
              <a:t>Es un conjunto de </a:t>
            </a:r>
            <a:r>
              <a:rPr lang="es-MX" sz="2600" b="1" dirty="0">
                <a:solidFill>
                  <a:schemeClr val="bg1"/>
                </a:solidFill>
              </a:rPr>
              <a:t>actividades </a:t>
            </a:r>
            <a:r>
              <a:rPr lang="es-MX" sz="2600" dirty="0">
                <a:solidFill>
                  <a:srgbClr val="000000"/>
                </a:solidFill>
              </a:rPr>
              <a:t>de trabajo </a:t>
            </a:r>
            <a:r>
              <a:rPr lang="es-MX" sz="2600" b="1" dirty="0">
                <a:solidFill>
                  <a:schemeClr val="bg1"/>
                </a:solidFill>
              </a:rPr>
              <a:t>interrelacionadas</a:t>
            </a:r>
            <a:r>
              <a:rPr lang="es-MX" sz="2600" dirty="0">
                <a:solidFill>
                  <a:srgbClr val="000000"/>
                </a:solidFill>
              </a:rPr>
              <a:t> mutuamente para </a:t>
            </a:r>
            <a:r>
              <a:rPr lang="es-MX" sz="2600" b="1" dirty="0">
                <a:solidFill>
                  <a:schemeClr val="bg1"/>
                </a:solidFill>
              </a:rPr>
              <a:t>generar valor</a:t>
            </a:r>
            <a:r>
              <a:rPr lang="es-MX" sz="2600" dirty="0">
                <a:solidFill>
                  <a:srgbClr val="000000"/>
                </a:solidFill>
              </a:rPr>
              <a:t> y las cuales transforman </a:t>
            </a:r>
            <a:r>
              <a:rPr lang="es-MX" sz="2600" b="1" dirty="0">
                <a:solidFill>
                  <a:schemeClr val="bg1"/>
                </a:solidFill>
              </a:rPr>
              <a:t>elementos de entrada en resultados</a:t>
            </a:r>
            <a:r>
              <a:rPr lang="es-MX" sz="2600" dirty="0">
                <a:solidFill>
                  <a:srgbClr val="000000"/>
                </a:solidFill>
              </a:rPr>
              <a:t>. </a:t>
            </a:r>
          </a:p>
          <a:p>
            <a:pPr marL="109728" indent="0" algn="just">
              <a:buNone/>
            </a:pPr>
            <a:endParaRPr lang="es-MX" sz="2600" dirty="0">
              <a:solidFill>
                <a:srgbClr val="000000"/>
              </a:solidFill>
            </a:endParaRPr>
          </a:p>
          <a:p>
            <a:pPr marL="109728" indent="0" algn="just">
              <a:buNone/>
            </a:pPr>
            <a:r>
              <a:rPr lang="es-MX" sz="2600" dirty="0">
                <a:solidFill>
                  <a:srgbClr val="000000"/>
                </a:solidFill>
              </a:rPr>
              <a:t>Una salida de un proceso generalmente es la entrada de otro y </a:t>
            </a:r>
            <a:r>
              <a:rPr lang="es-MX" sz="2600" b="1" dirty="0">
                <a:solidFill>
                  <a:srgbClr val="000000"/>
                </a:solidFill>
              </a:rPr>
              <a:t>la interacción de estos elementos</a:t>
            </a:r>
            <a:r>
              <a:rPr lang="es-MX" sz="2600" dirty="0">
                <a:solidFill>
                  <a:srgbClr val="000000"/>
                </a:solidFill>
              </a:rPr>
              <a:t> para lograr un propósito común, se le conoce como </a:t>
            </a:r>
            <a:r>
              <a:rPr lang="es-MX" sz="2600" b="1" dirty="0">
                <a:solidFill>
                  <a:srgbClr val="000000"/>
                </a:solidFill>
              </a:rPr>
              <a:t>Sistema</a:t>
            </a:r>
            <a:r>
              <a:rPr lang="es-MX" sz="2600" dirty="0">
                <a:solidFill>
                  <a:srgbClr val="000000"/>
                </a:solidFill>
              </a:rPr>
              <a:t>.</a:t>
            </a:r>
          </a:p>
          <a:p>
            <a:pPr marL="109728" indent="0" algn="just">
              <a:buNone/>
            </a:pPr>
            <a:endParaRPr lang="es-MX" sz="2600" dirty="0">
              <a:solidFill>
                <a:srgbClr val="000000"/>
              </a:solidFill>
            </a:endParaRPr>
          </a:p>
          <a:p>
            <a:pPr marL="109728" indent="0" algn="just">
              <a:buNone/>
            </a:pPr>
            <a:endParaRPr lang="es-MX" sz="2600" dirty="0">
              <a:solidFill>
                <a:srgbClr val="000000"/>
              </a:solidFill>
            </a:endParaRPr>
          </a:p>
        </p:txBody>
      </p:sp>
    </p:spTree>
    <p:extLst>
      <p:ext uri="{BB962C8B-B14F-4D97-AF65-F5344CB8AC3E}">
        <p14:creationId xmlns:p14="http://schemas.microsoft.com/office/powerpoint/2010/main" val="1608842690"/>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609600" y="581715"/>
            <a:ext cx="10972800" cy="1066800"/>
          </a:xfrm>
        </p:spPr>
        <p:txBody>
          <a:bodyPr>
            <a:noAutofit/>
          </a:bodyPr>
          <a:lstStyle/>
          <a:p>
            <a:pPr marL="109728" indent="0"/>
            <a:r>
              <a:rPr lang="es-MX" sz="4800" dirty="0"/>
              <a:t>Elementos y Características de los Procesos</a:t>
            </a:r>
          </a:p>
        </p:txBody>
      </p:sp>
      <p:sp>
        <p:nvSpPr>
          <p:cNvPr id="5" name="Content Placeholder 1">
            <a:extLst>
              <a:ext uri="{FF2B5EF4-FFF2-40B4-BE49-F238E27FC236}">
                <a16:creationId xmlns:a16="http://schemas.microsoft.com/office/drawing/2014/main" id="{AD93F70A-9C7F-421D-A5EC-0F722EA5D7A9}"/>
              </a:ext>
            </a:extLst>
          </p:cNvPr>
          <p:cNvSpPr>
            <a:spLocks noGrp="1"/>
          </p:cNvSpPr>
          <p:nvPr>
            <p:ph idx="1"/>
          </p:nvPr>
        </p:nvSpPr>
        <p:spPr>
          <a:xfrm>
            <a:off x="609600" y="2479436"/>
            <a:ext cx="11120582" cy="4572000"/>
          </a:xfrm>
        </p:spPr>
        <p:txBody>
          <a:bodyPr>
            <a:noAutofit/>
          </a:bodyPr>
          <a:lstStyle/>
          <a:p>
            <a:pPr algn="just">
              <a:spcBef>
                <a:spcPts val="1200"/>
              </a:spcBef>
              <a:buClr>
                <a:schemeClr val="accent4"/>
              </a:buClr>
              <a:buFont typeface="Wingdings" charset="2"/>
              <a:buChar char="²"/>
            </a:pPr>
            <a:r>
              <a:rPr lang="es-MX" sz="2600" dirty="0">
                <a:solidFill>
                  <a:schemeClr val="tx1"/>
                </a:solidFill>
              </a:rPr>
              <a:t>Es definido por un </a:t>
            </a:r>
            <a:r>
              <a:rPr lang="es-MX" sz="2600" b="1" dirty="0">
                <a:solidFill>
                  <a:schemeClr val="tx1"/>
                </a:solidFill>
              </a:rPr>
              <a:t>verbo de acción en infinitivo</a:t>
            </a:r>
            <a:r>
              <a:rPr lang="es-MX" sz="2600" dirty="0">
                <a:solidFill>
                  <a:schemeClr val="tx1"/>
                </a:solidFill>
              </a:rPr>
              <a:t> (ar, er, ir).                        Ejemplo: Diferencias de Anexo 24 vs Inventario </a:t>
            </a:r>
            <a:r>
              <a:rPr lang="es-MX" sz="2600" dirty="0" err="1">
                <a:solidFill>
                  <a:schemeClr val="tx1"/>
                </a:solidFill>
              </a:rPr>
              <a:t>Fisico</a:t>
            </a:r>
            <a:r>
              <a:rPr lang="es-MX" sz="2600" dirty="0">
                <a:solidFill>
                  <a:schemeClr val="tx1"/>
                </a:solidFill>
              </a:rPr>
              <a:t> no es un proceso,  Realizar la conciliación de Saldos en Anexo 24 vs IP si lo es.</a:t>
            </a:r>
          </a:p>
          <a:p>
            <a:pPr algn="just">
              <a:spcBef>
                <a:spcPts val="1200"/>
              </a:spcBef>
              <a:buClr>
                <a:schemeClr val="accent4"/>
              </a:buClr>
              <a:buFont typeface="Wingdings" charset="2"/>
              <a:buChar char="²"/>
            </a:pPr>
            <a:r>
              <a:rPr lang="es-MX" sz="2600" dirty="0">
                <a:solidFill>
                  <a:schemeClr val="tx1"/>
                </a:solidFill>
              </a:rPr>
              <a:t>Tiene </a:t>
            </a:r>
            <a:r>
              <a:rPr lang="es-MX" sz="2600" b="1" dirty="0">
                <a:solidFill>
                  <a:schemeClr val="tx1"/>
                </a:solidFill>
              </a:rPr>
              <a:t>un principio y un fin</a:t>
            </a:r>
          </a:p>
          <a:p>
            <a:pPr algn="just">
              <a:spcBef>
                <a:spcPts val="1200"/>
              </a:spcBef>
              <a:buClr>
                <a:schemeClr val="accent4"/>
              </a:buClr>
              <a:buFont typeface="Wingdings" charset="2"/>
              <a:buChar char="²"/>
            </a:pPr>
            <a:r>
              <a:rPr lang="es-MX" sz="2600" dirty="0">
                <a:solidFill>
                  <a:schemeClr val="tx1"/>
                </a:solidFill>
              </a:rPr>
              <a:t>Su finalidad es </a:t>
            </a:r>
            <a:r>
              <a:rPr lang="es-MX" sz="2600" b="1" dirty="0">
                <a:solidFill>
                  <a:schemeClr val="tx1"/>
                </a:solidFill>
              </a:rPr>
              <a:t>generar un producto o servicio</a:t>
            </a:r>
          </a:p>
          <a:p>
            <a:pPr algn="just">
              <a:spcBef>
                <a:spcPts val="1200"/>
              </a:spcBef>
              <a:buClr>
                <a:schemeClr val="accent4"/>
              </a:buClr>
              <a:buFont typeface="Wingdings" charset="2"/>
              <a:buChar char="²"/>
            </a:pPr>
            <a:r>
              <a:rPr lang="es-MX" sz="2600" dirty="0">
                <a:solidFill>
                  <a:schemeClr val="tx1"/>
                </a:solidFill>
              </a:rPr>
              <a:t>Todo proceso </a:t>
            </a:r>
            <a:r>
              <a:rPr lang="es-MX" sz="2600" b="1" dirty="0">
                <a:solidFill>
                  <a:schemeClr val="tx1"/>
                </a:solidFill>
              </a:rPr>
              <a:t>tiene un dueño</a:t>
            </a:r>
          </a:p>
          <a:p>
            <a:pPr algn="just">
              <a:spcBef>
                <a:spcPts val="1200"/>
              </a:spcBef>
              <a:buClr>
                <a:schemeClr val="accent4"/>
              </a:buClr>
              <a:buFont typeface="Wingdings" charset="2"/>
              <a:buChar char="²"/>
            </a:pPr>
            <a:r>
              <a:rPr lang="es-MX" sz="2600" dirty="0">
                <a:solidFill>
                  <a:schemeClr val="tx1"/>
                </a:solidFill>
              </a:rPr>
              <a:t>Se representan en un </a:t>
            </a:r>
            <a:r>
              <a:rPr lang="es-MX" sz="2600" b="1" dirty="0">
                <a:solidFill>
                  <a:schemeClr val="tx1"/>
                </a:solidFill>
              </a:rPr>
              <a:t>diagrama</a:t>
            </a:r>
          </a:p>
          <a:p>
            <a:pPr algn="just">
              <a:spcBef>
                <a:spcPts val="1200"/>
              </a:spcBef>
              <a:buClr>
                <a:schemeClr val="accent4"/>
              </a:buClr>
              <a:buFont typeface="Wingdings" charset="2"/>
              <a:buChar char="²"/>
            </a:pPr>
            <a:r>
              <a:rPr lang="es-MX" sz="2600" dirty="0">
                <a:solidFill>
                  <a:schemeClr val="tx1"/>
                </a:solidFill>
              </a:rPr>
              <a:t>Debe ser </a:t>
            </a:r>
            <a:r>
              <a:rPr lang="es-MX" sz="2600" b="1" dirty="0">
                <a:solidFill>
                  <a:schemeClr val="tx1"/>
                </a:solidFill>
              </a:rPr>
              <a:t>evaluado y mejorado</a:t>
            </a:r>
          </a:p>
          <a:p>
            <a:pPr algn="just">
              <a:lnSpc>
                <a:spcPct val="150000"/>
              </a:lnSpc>
              <a:buClr>
                <a:schemeClr val="accent4"/>
              </a:buClr>
              <a:buFont typeface="Wingdings" charset="2"/>
              <a:buChar char="²"/>
            </a:pPr>
            <a:endParaRPr lang="es-MX" sz="2000" dirty="0">
              <a:solidFill>
                <a:schemeClr val="tx1"/>
              </a:solidFill>
            </a:endParaRPr>
          </a:p>
        </p:txBody>
      </p:sp>
    </p:spTree>
    <p:extLst>
      <p:ext uri="{BB962C8B-B14F-4D97-AF65-F5344CB8AC3E}">
        <p14:creationId xmlns:p14="http://schemas.microsoft.com/office/powerpoint/2010/main" val="4197058948"/>
      </p:ext>
    </p:extLst>
  </p:cSld>
  <p:clrMapOvr>
    <a:masterClrMapping/>
  </p:clrMapOvr>
  <p:transition spd="slow">
    <p:randomBar dir="vert"/>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es strategy  proposal presentation">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Sales strategy  proposal presentation" id="{046EAC39-0F7A-434B-A008-25AEA0734A86}" vid="{35BA20B6-3833-4B27-995B-0B2F0A323C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photo_template_june2008">
  <a:themeElements>
    <a:clrScheme name="photo_template_june2008 1">
      <a:dk1>
        <a:srgbClr val="000000"/>
      </a:dk1>
      <a:lt1>
        <a:srgbClr val="FFFFFF"/>
      </a:lt1>
      <a:dk2>
        <a:srgbClr val="0067CD"/>
      </a:dk2>
      <a:lt2>
        <a:srgbClr val="800080"/>
      </a:lt2>
      <a:accent1>
        <a:srgbClr val="009900"/>
      </a:accent1>
      <a:accent2>
        <a:srgbClr val="FF0000"/>
      </a:accent2>
      <a:accent3>
        <a:srgbClr val="FFFFFF"/>
      </a:accent3>
      <a:accent4>
        <a:srgbClr val="000000"/>
      </a:accent4>
      <a:accent5>
        <a:srgbClr val="AACAAA"/>
      </a:accent5>
      <a:accent6>
        <a:srgbClr val="E70000"/>
      </a:accent6>
      <a:hlink>
        <a:srgbClr val="FF9900"/>
      </a:hlink>
      <a:folHlink>
        <a:srgbClr val="FFFF00"/>
      </a:folHlink>
    </a:clrScheme>
    <a:fontScheme name="photo_template_june2008">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10000"/>
          </a:lnSpc>
          <a:spcBef>
            <a:spcPct val="20000"/>
          </a:spcBef>
          <a:spcAft>
            <a:spcPct val="0"/>
          </a:spcAft>
          <a:buClr>
            <a:srgbClr val="3367CD"/>
          </a:buClr>
          <a:buSzTx/>
          <a:buFontTx/>
          <a:buNone/>
          <a:tabLst/>
          <a:defRPr kumimoji="0" lang="en-US" altLang="en-US" sz="16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10000"/>
          </a:lnSpc>
          <a:spcBef>
            <a:spcPct val="20000"/>
          </a:spcBef>
          <a:spcAft>
            <a:spcPct val="0"/>
          </a:spcAft>
          <a:buClr>
            <a:srgbClr val="3367CD"/>
          </a:buClr>
          <a:buSzTx/>
          <a:buFontTx/>
          <a:buNone/>
          <a:tabLst/>
          <a:defRPr kumimoji="0" lang="en-US" altLang="en-US" sz="1600" b="0" i="0" u="none" strike="noStrike" cap="none" normalizeH="0" baseline="0" smtClean="0">
            <a:ln>
              <a:noFill/>
            </a:ln>
            <a:solidFill>
              <a:schemeClr val="bg1"/>
            </a:solidFill>
            <a:effectLst/>
            <a:latin typeface="Arial" charset="0"/>
          </a:defRPr>
        </a:defPPr>
      </a:lstStyle>
    </a:lnDef>
  </a:objectDefaults>
  <a:extraClrSchemeLst>
    <a:extraClrScheme>
      <a:clrScheme name="photo_template_june2008 1">
        <a:dk1>
          <a:srgbClr val="000000"/>
        </a:dk1>
        <a:lt1>
          <a:srgbClr val="FFFFFF"/>
        </a:lt1>
        <a:dk2>
          <a:srgbClr val="0067CD"/>
        </a:dk2>
        <a:lt2>
          <a:srgbClr val="800080"/>
        </a:lt2>
        <a:accent1>
          <a:srgbClr val="009900"/>
        </a:accent1>
        <a:accent2>
          <a:srgbClr val="FF0000"/>
        </a:accent2>
        <a:accent3>
          <a:srgbClr val="FFFFFF"/>
        </a:accent3>
        <a:accent4>
          <a:srgbClr val="000000"/>
        </a:accent4>
        <a:accent5>
          <a:srgbClr val="AACAAA"/>
        </a:accent5>
        <a:accent6>
          <a:srgbClr val="E70000"/>
        </a:accent6>
        <a:hlink>
          <a:srgbClr val="FF9900"/>
        </a:hlink>
        <a:folHlink>
          <a:srgbClr val="FFFF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349BB7A1-C70F-403E-B471-F185B83BA82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sales strategy proposal presentation</Template>
  <TotalTime>0</TotalTime>
  <Words>2495</Words>
  <Application>Microsoft Office PowerPoint</Application>
  <PresentationFormat>Widescreen</PresentationFormat>
  <Paragraphs>524</Paragraphs>
  <Slides>60</Slides>
  <Notes>35</Notes>
  <HiddenSlides>0</HiddenSlides>
  <MMClips>0</MMClips>
  <ScaleCrop>false</ScaleCrop>
  <HeadingPairs>
    <vt:vector size="8" baseType="variant">
      <vt:variant>
        <vt:lpstr>Fonts Used</vt:lpstr>
      </vt:variant>
      <vt:variant>
        <vt:i4>10</vt:i4>
      </vt:variant>
      <vt:variant>
        <vt:lpstr>Theme</vt:lpstr>
      </vt:variant>
      <vt:variant>
        <vt:i4>3</vt:i4>
      </vt:variant>
      <vt:variant>
        <vt:lpstr>Embedded OLE Servers</vt:lpstr>
      </vt:variant>
      <vt:variant>
        <vt:i4>1</vt:i4>
      </vt:variant>
      <vt:variant>
        <vt:lpstr>Slide Titles</vt:lpstr>
      </vt:variant>
      <vt:variant>
        <vt:i4>60</vt:i4>
      </vt:variant>
    </vt:vector>
  </HeadingPairs>
  <TitlesOfParts>
    <vt:vector size="74" baseType="lpstr">
      <vt:lpstr>Arial</vt:lpstr>
      <vt:lpstr>Calibri</vt:lpstr>
      <vt:lpstr>Calibri Light</vt:lpstr>
      <vt:lpstr>Comic Sans MS</vt:lpstr>
      <vt:lpstr>Georgia</vt:lpstr>
      <vt:lpstr>Monotype Sorts</vt:lpstr>
      <vt:lpstr>Times New Roman</vt:lpstr>
      <vt:lpstr>Verdana</vt:lpstr>
      <vt:lpstr>Wingdings</vt:lpstr>
      <vt:lpstr>Wingdings 2</vt:lpstr>
      <vt:lpstr>Sales strategy  proposal presentation</vt:lpstr>
      <vt:lpstr>Office Theme</vt:lpstr>
      <vt:lpstr>photo_template_june2008</vt:lpstr>
      <vt:lpstr>EcuaciÛn</vt:lpstr>
      <vt:lpstr>PowerPoint Presentation</vt:lpstr>
      <vt:lpstr>Lean  Trade &amp; Customs</vt:lpstr>
      <vt:lpstr>Desafíos</vt:lpstr>
      <vt:lpstr>Cadena de Valor</vt:lpstr>
      <vt:lpstr>Cadena de suministro</vt:lpstr>
      <vt:lpstr>Cadena de Suministros</vt:lpstr>
      <vt:lpstr>Cadena de Suministros</vt:lpstr>
      <vt:lpstr>¿Qué es un proceso?</vt:lpstr>
      <vt:lpstr>Elementos y Características de los Procesos</vt:lpstr>
      <vt:lpstr>Procesos</vt:lpstr>
      <vt:lpstr>Modelos de Gestión de Procesos</vt:lpstr>
      <vt:lpstr>Modelos de Gestión de Procesos</vt:lpstr>
      <vt:lpstr>Modelos de Gestión de Procesos</vt:lpstr>
      <vt:lpstr>Modelos de Gestión de Procesos</vt:lpstr>
      <vt:lpstr>Lean</vt:lpstr>
      <vt:lpstr>Lean</vt:lpstr>
      <vt:lpstr>Lean</vt:lpstr>
      <vt:lpstr>Lean</vt:lpstr>
      <vt:lpstr>Lean Customs</vt:lpstr>
      <vt:lpstr>PowerPoint Presentation</vt:lpstr>
      <vt:lpstr>PowerPoint Presentation</vt:lpstr>
      <vt:lpstr>PowerPoint Presentation</vt:lpstr>
      <vt:lpstr>PowerPoint Presentation</vt:lpstr>
      <vt:lpstr>PowerPoint Presentation</vt:lpstr>
      <vt:lpstr>Herramientas Lean</vt:lpstr>
      <vt:lpstr>Value Stream Map</vt:lpstr>
      <vt:lpstr>VSM</vt:lpstr>
      <vt:lpstr>VSM</vt:lpstr>
      <vt:lpstr>VSM</vt:lpstr>
      <vt:lpstr>Implementación VSM</vt:lpstr>
      <vt:lpstr>VSM</vt:lpstr>
      <vt:lpstr>VSM</vt:lpstr>
      <vt:lpstr>VSM</vt:lpstr>
      <vt:lpstr>PowerPoint Presentation</vt:lpstr>
      <vt:lpstr>VSM Comercio Exterior / Herramientas Lean </vt:lpstr>
      <vt:lpstr>Mapa de Proceso </vt:lpstr>
      <vt:lpstr>PowerPoint Presentation</vt:lpstr>
      <vt:lpstr>Un Mapa de Procesos</vt:lpstr>
      <vt:lpstr>Lo que NO es...</vt:lpstr>
      <vt:lpstr>Mapa de proceso y diagrama de flujo</vt:lpstr>
      <vt:lpstr>Uso de los Mapas de Proceso</vt:lpstr>
      <vt:lpstr>Los Mapas de Proceso describen</vt:lpstr>
      <vt:lpstr>Términos de Mapeo de Proceso </vt:lpstr>
      <vt:lpstr>Recuerde, estamos tratando de aprender…</vt:lpstr>
      <vt:lpstr>Un ejemplo – Un proceso de pintura</vt:lpstr>
      <vt:lpstr>Un proceso no de manufactura...</vt:lpstr>
      <vt:lpstr>Ejemplo del diagrama SIPOC</vt:lpstr>
      <vt:lpstr>Puntos Clave – Repaso</vt:lpstr>
      <vt:lpstr>Diagrama Causa y Efecto</vt:lpstr>
      <vt:lpstr>Diagrama Causa y Efecto</vt:lpstr>
      <vt:lpstr>Quality Function Deployment</vt:lpstr>
      <vt:lpstr>QFD</vt:lpstr>
      <vt:lpstr>QFD</vt:lpstr>
      <vt:lpstr>Pareto</vt:lpstr>
      <vt:lpstr>Pareto</vt:lpstr>
      <vt:lpstr>Pareto</vt:lpstr>
      <vt:lpstr>Pareto</vt:lpstr>
      <vt:lpstr>Pareto</vt:lpstr>
      <vt:lpstr>Pareto</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2017-01-12T03:02:23Z</dcterms:created>
  <dcterms:modified xsi:type="dcterms:W3CDTF">2017-07-05T12:24:15Z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TC034605579991</vt:lpwstr>
  </property>
</Properties>
</file>