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258" r:id="rId2"/>
    <p:sldId id="261" r:id="rId3"/>
    <p:sldId id="327" r:id="rId4"/>
    <p:sldId id="328" r:id="rId5"/>
    <p:sldId id="330" r:id="rId6"/>
    <p:sldId id="331" r:id="rId7"/>
    <p:sldId id="332" r:id="rId8"/>
    <p:sldId id="333" r:id="rId9"/>
    <p:sldId id="334" r:id="rId10"/>
    <p:sldId id="338" r:id="rId11"/>
    <p:sldId id="336" r:id="rId12"/>
    <p:sldId id="337" r:id="rId13"/>
    <p:sldId id="335" r:id="rId14"/>
    <p:sldId id="339" r:id="rId15"/>
    <p:sldId id="340" r:id="rId16"/>
    <p:sldId id="324" r:id="rId17"/>
    <p:sldId id="326" r:id="rId18"/>
    <p:sldId id="272" r:id="rId19"/>
    <p:sldId id="275" r:id="rId20"/>
    <p:sldId id="283" r:id="rId21"/>
    <p:sldId id="262" r:id="rId22"/>
    <p:sldId id="273" r:id="rId23"/>
    <p:sldId id="284" r:id="rId24"/>
    <p:sldId id="302" r:id="rId25"/>
    <p:sldId id="303" r:id="rId26"/>
    <p:sldId id="306" r:id="rId27"/>
    <p:sldId id="307" r:id="rId28"/>
    <p:sldId id="304" r:id="rId29"/>
    <p:sldId id="305" r:id="rId30"/>
    <p:sldId id="285" r:id="rId31"/>
    <p:sldId id="288" r:id="rId32"/>
    <p:sldId id="300" r:id="rId33"/>
    <p:sldId id="286" r:id="rId34"/>
    <p:sldId id="293" r:id="rId35"/>
    <p:sldId id="294" r:id="rId36"/>
    <p:sldId id="295" r:id="rId37"/>
    <p:sldId id="296" r:id="rId38"/>
    <p:sldId id="308" r:id="rId39"/>
    <p:sldId id="310" r:id="rId40"/>
    <p:sldId id="309" r:id="rId41"/>
    <p:sldId id="311" r:id="rId42"/>
    <p:sldId id="312" r:id="rId43"/>
    <p:sldId id="313" r:id="rId44"/>
    <p:sldId id="314" r:id="rId45"/>
    <p:sldId id="315" r:id="rId46"/>
    <p:sldId id="277" r:id="rId47"/>
    <p:sldId id="280" r:id="rId48"/>
    <p:sldId id="341" r:id="rId49"/>
    <p:sldId id="342" r:id="rId50"/>
    <p:sldId id="343" r:id="rId51"/>
    <p:sldId id="344" r:id="rId52"/>
    <p:sldId id="345" r:id="rId53"/>
    <p:sldId id="346" r:id="rId54"/>
    <p:sldId id="347" r:id="rId55"/>
    <p:sldId id="279" r:id="rId56"/>
    <p:sldId id="281" r:id="rId57"/>
    <p:sldId id="282" r:id="rId58"/>
    <p:sldId id="316" r:id="rId59"/>
    <p:sldId id="317" r:id="rId60"/>
    <p:sldId id="318" r:id="rId61"/>
    <p:sldId id="320" r:id="rId62"/>
    <p:sldId id="319" r:id="rId63"/>
    <p:sldId id="321" r:id="rId64"/>
    <p:sldId id="260" r:id="rId6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36B2674-7053-4F7C-84B2-C1F665AADCFA}" type="datetimeFigureOut">
              <a:rPr lang="en-GB"/>
              <a:pPr>
                <a:defRPr/>
              </a:pPr>
              <a:t>05/07/2017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14DDCF5-4A45-4BCC-BCFB-E8CC71681E2A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534654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14DDCF5-4A45-4BCC-BCFB-E8CC71681E2A}" type="slidenum">
              <a:rPr lang="en-GB" altLang="en-US" smtClean="0"/>
              <a:pPr>
                <a:defRPr/>
              </a:pPr>
              <a:t>43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12508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83679-8C36-4B5D-8370-ABED520517F9}" type="datetimeFigureOut">
              <a:rPr lang="en-GB"/>
              <a:pPr>
                <a:defRPr/>
              </a:pPr>
              <a:t>05/07/2017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34571-5AE3-44E9-940D-816B0B699D3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822056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2933F-F5CD-439D-82BE-121649BE4A7B}" type="datetimeFigureOut">
              <a:rPr lang="en-GB"/>
              <a:pPr>
                <a:defRPr/>
              </a:pPr>
              <a:t>05/07/2017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2E53E-D3AA-4364-9C34-92066D124E04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66994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8FBEE-1FE7-465C-9511-8FEF66D41DA2}" type="datetimeFigureOut">
              <a:rPr lang="en-GB"/>
              <a:pPr>
                <a:defRPr/>
              </a:pPr>
              <a:t>05/07/2017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1F748-80B4-4D3E-80FB-2F283475AD0F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85955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6C662-D12D-45BD-8DA8-1E8D49C731E0}" type="datetimeFigureOut">
              <a:rPr lang="en-GB"/>
              <a:pPr>
                <a:defRPr/>
              </a:pPr>
              <a:t>05/07/2017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C32EF-12C1-429E-9E25-B9243045590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74518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3EEA0-FC51-4467-A13A-10A7FB93C6A8}" type="datetimeFigureOut">
              <a:rPr lang="en-GB"/>
              <a:pPr>
                <a:defRPr/>
              </a:pPr>
              <a:t>05/07/2017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A4B8A-ADD4-4A0E-8E8C-51290C1CB7C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209659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24255-B190-4F54-869F-C84E129F2913}" type="datetimeFigureOut">
              <a:rPr lang="en-GB"/>
              <a:pPr>
                <a:defRPr/>
              </a:pPr>
              <a:t>05/07/2017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65F4B-19B1-4B10-846B-786E4B72B67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705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B5DF4-359E-4A09-A41C-1ED54EB8AE9F}" type="datetimeFigureOut">
              <a:rPr lang="en-GB"/>
              <a:pPr>
                <a:defRPr/>
              </a:pPr>
              <a:t>05/07/2017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1D49C-61C2-486C-838C-B894EB1CB38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12558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A0A3E-F16E-42AE-BF45-C7E0C91134A4}" type="datetimeFigureOut">
              <a:rPr lang="en-GB"/>
              <a:pPr>
                <a:defRPr/>
              </a:pPr>
              <a:t>05/07/2017</a:t>
            </a:fld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94347-3A0C-4407-A252-761845ECCCB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65935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2B5FA-B713-419F-AB81-97B2AE23E7EC}" type="datetimeFigureOut">
              <a:rPr lang="en-GB"/>
              <a:pPr>
                <a:defRPr/>
              </a:pPr>
              <a:t>05/07/2017</a:t>
            </a:fld>
            <a:endParaRPr lang="en-GB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862D6-FF88-42BA-A6ED-C3D8D9D5DD0B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94735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307A4-0670-4B8C-A85A-413E74C31AC6}" type="datetimeFigureOut">
              <a:rPr lang="en-GB"/>
              <a:pPr>
                <a:defRPr/>
              </a:pPr>
              <a:t>05/07/2017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B820C-3E92-4B1E-B328-E9CE48E117B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31309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EDF36-73F4-4504-9D8A-F2842EC45FB3}" type="datetimeFigureOut">
              <a:rPr lang="en-GB"/>
              <a:pPr>
                <a:defRPr/>
              </a:pPr>
              <a:t>05/07/2017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D0371-6467-4D1E-B209-355D8B5DF59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35039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8CE1920-F486-4884-84D0-E9F04F328D87}" type="datetimeFigureOut">
              <a:rPr lang="en-GB"/>
              <a:pPr>
                <a:defRPr/>
              </a:pPr>
              <a:t>05/07/2017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9221732-3210-4491-B4A9-41DB5D0957B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acierto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acierto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19.jpe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acierto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acierto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acierto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acierto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acierto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acierto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acierto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es.123rf.com/photo_11218746_teatro-escenario-con-telon-rojo.html" TargetMode="External"/><Relationship Id="rId3" Type="http://schemas.openxmlformats.org/officeDocument/2006/relationships/image" Target="../media/image28.jpeg"/><Relationship Id="rId7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11" Type="http://schemas.openxmlformats.org/officeDocument/2006/relationships/image" Target="../media/image2.jpeg"/><Relationship Id="rId5" Type="http://schemas.openxmlformats.org/officeDocument/2006/relationships/hyperlink" Target="http://es.123rf.com/photo_23463257_comprador-3d-humano-y-cesta-de-la-compra.html" TargetMode="External"/><Relationship Id="rId10" Type="http://schemas.openxmlformats.org/officeDocument/2006/relationships/hyperlink" Target="http://www.miacierto.com/" TargetMode="External"/><Relationship Id="rId4" Type="http://schemas.openxmlformats.org/officeDocument/2006/relationships/image" Target="../media/image29.jpeg"/><Relationship Id="rId9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letter-block-v-wooden-alphabet-1084829/" TargetMode="External"/><Relationship Id="rId7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miacierto.com/" TargetMode="Externa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acierto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hyperlink" Target="https://pixabay.com/en/letter-block-v-wooden-alphabet-1084829/" TargetMode="External"/><Relationship Id="rId7" Type="http://schemas.openxmlformats.org/officeDocument/2006/relationships/image" Target="../media/image36.png"/><Relationship Id="rId12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11" Type="http://schemas.openxmlformats.org/officeDocument/2006/relationships/hyperlink" Target="http://www.miacierto.com/" TargetMode="External"/><Relationship Id="rId5" Type="http://schemas.openxmlformats.org/officeDocument/2006/relationships/hyperlink" Target="http://centraldeturbos.com/empresa/" TargetMode="External"/><Relationship Id="rId10" Type="http://schemas.openxmlformats.org/officeDocument/2006/relationships/image" Target="../media/image38.jpeg"/><Relationship Id="rId4" Type="http://schemas.openxmlformats.org/officeDocument/2006/relationships/image" Target="../media/image33.png"/><Relationship Id="rId9" Type="http://schemas.openxmlformats.org/officeDocument/2006/relationships/hyperlink" Target="http://www.dmgrupoexportador.com/dm/index.php/mobiliario/maquinaria-y-equipo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letter-block-v-wooden-alphabet-1084829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hyperlink" Target="http://www.miacierto.com/" TargetMode="Externa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es.123rf.com/imagenes-de-archivo/exportacion.html" TargetMode="External"/><Relationship Id="rId13" Type="http://schemas.openxmlformats.org/officeDocument/2006/relationships/image" Target="../media/image45.png"/><Relationship Id="rId3" Type="http://schemas.openxmlformats.org/officeDocument/2006/relationships/image" Target="../media/image39.png"/><Relationship Id="rId7" Type="http://schemas.openxmlformats.org/officeDocument/2006/relationships/image" Target="../media/image42.png"/><Relationship Id="rId12" Type="http://schemas.openxmlformats.org/officeDocument/2006/relationships/hyperlink" Target="http://www.safetymeetingapp.com/webform/" TargetMode="External"/><Relationship Id="rId2" Type="http://schemas.openxmlformats.org/officeDocument/2006/relationships/image" Target="../media/image3.jpeg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44.jpeg"/><Relationship Id="rId5" Type="http://schemas.openxmlformats.org/officeDocument/2006/relationships/image" Target="../media/image40.jpeg"/><Relationship Id="rId15" Type="http://schemas.openxmlformats.org/officeDocument/2006/relationships/hyperlink" Target="http://www.miacierto.com/" TargetMode="External"/><Relationship Id="rId10" Type="http://schemas.openxmlformats.org/officeDocument/2006/relationships/hyperlink" Target="http://events.r20.constantcontact.com/register/event?oeidk=a07eap50mx1dd8192f6&amp;llr=xnkeonpab" TargetMode="External"/><Relationship Id="rId4" Type="http://schemas.openxmlformats.org/officeDocument/2006/relationships/hyperlink" Target="http://www.mecalux.com.mx/videos-almacenaje/almacenamiento-push-back-cuestion-de-referencias" TargetMode="External"/><Relationship Id="rId9" Type="http://schemas.openxmlformats.org/officeDocument/2006/relationships/image" Target="../media/image43.jpeg"/><Relationship Id="rId1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ipartkid.com/hand-drawn-arrow-cliparts/" TargetMode="External"/><Relationship Id="rId13" Type="http://schemas.openxmlformats.org/officeDocument/2006/relationships/image" Target="../media/image2.jpeg"/><Relationship Id="rId3" Type="http://schemas.openxmlformats.org/officeDocument/2006/relationships/hyperlink" Target="https://pixabay.com/en/letter-block-v-wooden-alphabet-1084829/" TargetMode="External"/><Relationship Id="rId7" Type="http://schemas.openxmlformats.org/officeDocument/2006/relationships/image" Target="../media/image28.jpeg"/><Relationship Id="rId12" Type="http://schemas.openxmlformats.org/officeDocument/2006/relationships/hyperlink" Target="http://www.miacierto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11" Type="http://schemas.openxmlformats.org/officeDocument/2006/relationships/image" Target="../media/image49.png"/><Relationship Id="rId5" Type="http://schemas.openxmlformats.org/officeDocument/2006/relationships/hyperlink" Target="http://www.canstockphoto.com/illustration/payment-transactions.html" TargetMode="External"/><Relationship Id="rId10" Type="http://schemas.openxmlformats.org/officeDocument/2006/relationships/hyperlink" Target="http://icons.mysitemyway.com/legacy-icon-tags/time/page/10/" TargetMode="External"/><Relationship Id="rId4" Type="http://schemas.openxmlformats.org/officeDocument/2006/relationships/image" Target="../media/image33.png"/><Relationship Id="rId9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ipartkid.com/hand-drawn-arrow-cliparts/" TargetMode="External"/><Relationship Id="rId13" Type="http://schemas.openxmlformats.org/officeDocument/2006/relationships/image" Target="../media/image52.png"/><Relationship Id="rId18" Type="http://schemas.openxmlformats.org/officeDocument/2006/relationships/image" Target="../media/image2.jpeg"/><Relationship Id="rId3" Type="http://schemas.openxmlformats.org/officeDocument/2006/relationships/hyperlink" Target="https://pixabay.com/en/letter-block-v-wooden-alphabet-1084829/" TargetMode="External"/><Relationship Id="rId7" Type="http://schemas.openxmlformats.org/officeDocument/2006/relationships/image" Target="../media/image28.jpeg"/><Relationship Id="rId12" Type="http://schemas.openxmlformats.org/officeDocument/2006/relationships/hyperlink" Target="http://theeconomiccollapseblog.com/archives/nafta-is-20-years-old-here-are-20-facts-that-show-how-it-is-destroying-the-economy" TargetMode="External"/><Relationship Id="rId17" Type="http://schemas.openxmlformats.org/officeDocument/2006/relationships/hyperlink" Target="http://www.miacierto.com/" TargetMode="External"/><Relationship Id="rId2" Type="http://schemas.openxmlformats.org/officeDocument/2006/relationships/image" Target="../media/image3.jpeg"/><Relationship Id="rId16" Type="http://schemas.openxmlformats.org/officeDocument/2006/relationships/image" Target="../media/image5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11" Type="http://schemas.openxmlformats.org/officeDocument/2006/relationships/image" Target="../media/image51.gif"/><Relationship Id="rId5" Type="http://schemas.openxmlformats.org/officeDocument/2006/relationships/hyperlink" Target="http://www.canstockphoto.com/illustration/payment-transactions.html" TargetMode="External"/><Relationship Id="rId15" Type="http://schemas.openxmlformats.org/officeDocument/2006/relationships/image" Target="../media/image53.jpeg"/><Relationship Id="rId10" Type="http://schemas.openxmlformats.org/officeDocument/2006/relationships/hyperlink" Target="https://aduanaenmexico.wordpress.com/2011/02/16/los-pedimentos-virtuales/" TargetMode="External"/><Relationship Id="rId4" Type="http://schemas.openxmlformats.org/officeDocument/2006/relationships/image" Target="../media/image33.png"/><Relationship Id="rId9" Type="http://schemas.openxmlformats.org/officeDocument/2006/relationships/image" Target="../media/image50.png"/><Relationship Id="rId14" Type="http://schemas.openxmlformats.org/officeDocument/2006/relationships/hyperlink" Target="http://nomorevat.com/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2.png"/><Relationship Id="rId18" Type="http://schemas.openxmlformats.org/officeDocument/2006/relationships/image" Target="../media/image2.jpeg"/><Relationship Id="rId3" Type="http://schemas.openxmlformats.org/officeDocument/2006/relationships/hyperlink" Target="https://pixabay.com/en/letter-block-v-wooden-alphabet-1084829/" TargetMode="External"/><Relationship Id="rId7" Type="http://schemas.openxmlformats.org/officeDocument/2006/relationships/hyperlink" Target="http://www.clipartkid.com/hand-drawn-arrow-cliparts/" TargetMode="External"/><Relationship Id="rId12" Type="http://schemas.openxmlformats.org/officeDocument/2006/relationships/hyperlink" Target="http://theeconomiccollapseblog.com/archives/nafta-is-20-years-old-here-are-20-facts-that-show-how-it-is-destroying-the-economy" TargetMode="External"/><Relationship Id="rId17" Type="http://schemas.openxmlformats.org/officeDocument/2006/relationships/hyperlink" Target="http://www.miacierto.com/" TargetMode="External"/><Relationship Id="rId2" Type="http://schemas.openxmlformats.org/officeDocument/2006/relationships/image" Target="../media/image3.jpeg"/><Relationship Id="rId16" Type="http://schemas.openxmlformats.org/officeDocument/2006/relationships/image" Target="../media/image5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11" Type="http://schemas.openxmlformats.org/officeDocument/2006/relationships/image" Target="../media/image29.jpeg"/><Relationship Id="rId5" Type="http://schemas.openxmlformats.org/officeDocument/2006/relationships/hyperlink" Target="http://www.canstockphoto.com/illustration/payment-transactions.html" TargetMode="External"/><Relationship Id="rId15" Type="http://schemas.openxmlformats.org/officeDocument/2006/relationships/image" Target="../media/image53.jpeg"/><Relationship Id="rId10" Type="http://schemas.openxmlformats.org/officeDocument/2006/relationships/image" Target="../media/image51.gif"/><Relationship Id="rId4" Type="http://schemas.openxmlformats.org/officeDocument/2006/relationships/image" Target="../media/image33.png"/><Relationship Id="rId9" Type="http://schemas.openxmlformats.org/officeDocument/2006/relationships/hyperlink" Target="https://aduanaenmexico.wordpress.com/2011/02/16/los-pedimentos-virtuales/" TargetMode="External"/><Relationship Id="rId14" Type="http://schemas.openxmlformats.org/officeDocument/2006/relationships/hyperlink" Target="http://nomorevat.com/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ipartkid.com/hand-drawn-arrow-cliparts/" TargetMode="External"/><Relationship Id="rId13" Type="http://schemas.openxmlformats.org/officeDocument/2006/relationships/image" Target="../media/image52.png"/><Relationship Id="rId3" Type="http://schemas.openxmlformats.org/officeDocument/2006/relationships/hyperlink" Target="https://pixabay.com/en/letter-block-v-wooden-alphabet-1084829/" TargetMode="External"/><Relationship Id="rId7" Type="http://schemas.openxmlformats.org/officeDocument/2006/relationships/image" Target="../media/image28.jpeg"/><Relationship Id="rId12" Type="http://schemas.openxmlformats.org/officeDocument/2006/relationships/hyperlink" Target="http://theeconomiccollapseblog.com/archives/nafta-is-20-years-old-here-are-20-facts-that-show-how-it-is-destroying-the-economy" TargetMode="External"/><Relationship Id="rId17" Type="http://schemas.openxmlformats.org/officeDocument/2006/relationships/image" Target="../media/image2.jpeg"/><Relationship Id="rId2" Type="http://schemas.openxmlformats.org/officeDocument/2006/relationships/image" Target="../media/image3.jpeg"/><Relationship Id="rId16" Type="http://schemas.openxmlformats.org/officeDocument/2006/relationships/hyperlink" Target="http://www.miacierto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11" Type="http://schemas.openxmlformats.org/officeDocument/2006/relationships/image" Target="../media/image51.gif"/><Relationship Id="rId5" Type="http://schemas.openxmlformats.org/officeDocument/2006/relationships/hyperlink" Target="http://www.canstockphoto.com/illustration/payment-transactions.html" TargetMode="External"/><Relationship Id="rId15" Type="http://schemas.openxmlformats.org/officeDocument/2006/relationships/image" Target="../media/image49.png"/><Relationship Id="rId10" Type="http://schemas.openxmlformats.org/officeDocument/2006/relationships/hyperlink" Target="https://aduanaenmexico.wordpress.com/2011/02/16/los-pedimentos-virtuales/" TargetMode="External"/><Relationship Id="rId4" Type="http://schemas.openxmlformats.org/officeDocument/2006/relationships/image" Target="../media/image33.png"/><Relationship Id="rId9" Type="http://schemas.openxmlformats.org/officeDocument/2006/relationships/image" Target="../media/image50.png"/><Relationship Id="rId14" Type="http://schemas.openxmlformats.org/officeDocument/2006/relationships/hyperlink" Target="http://icons.mysitemyway.com/legacy-icon-tags/time/page/10/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2.png"/><Relationship Id="rId3" Type="http://schemas.openxmlformats.org/officeDocument/2006/relationships/hyperlink" Target="https://pixabay.com/en/letter-block-v-wooden-alphabet-1084829/" TargetMode="External"/><Relationship Id="rId7" Type="http://schemas.openxmlformats.org/officeDocument/2006/relationships/hyperlink" Target="http://www.clipartkid.com/hand-drawn-arrow-cliparts/" TargetMode="External"/><Relationship Id="rId12" Type="http://schemas.openxmlformats.org/officeDocument/2006/relationships/hyperlink" Target="http://theeconomiccollapseblog.com/archives/nafta-is-20-years-old-here-are-20-facts-that-show-how-it-is-destroying-the-economy" TargetMode="External"/><Relationship Id="rId17" Type="http://schemas.openxmlformats.org/officeDocument/2006/relationships/image" Target="../media/image2.jpeg"/><Relationship Id="rId2" Type="http://schemas.openxmlformats.org/officeDocument/2006/relationships/image" Target="../media/image3.jpeg"/><Relationship Id="rId16" Type="http://schemas.openxmlformats.org/officeDocument/2006/relationships/hyperlink" Target="http://www.miacierto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11" Type="http://schemas.openxmlformats.org/officeDocument/2006/relationships/image" Target="../media/image29.jpeg"/><Relationship Id="rId5" Type="http://schemas.openxmlformats.org/officeDocument/2006/relationships/hyperlink" Target="http://www.canstockphoto.com/illustration/payment-transactions.html" TargetMode="External"/><Relationship Id="rId15" Type="http://schemas.openxmlformats.org/officeDocument/2006/relationships/image" Target="../media/image49.png"/><Relationship Id="rId10" Type="http://schemas.openxmlformats.org/officeDocument/2006/relationships/image" Target="../media/image51.gif"/><Relationship Id="rId4" Type="http://schemas.openxmlformats.org/officeDocument/2006/relationships/image" Target="../media/image33.png"/><Relationship Id="rId9" Type="http://schemas.openxmlformats.org/officeDocument/2006/relationships/hyperlink" Target="https://aduanaenmexico.wordpress.com/2011/02/16/los-pedimentos-virtuales/" TargetMode="External"/><Relationship Id="rId14" Type="http://schemas.openxmlformats.org/officeDocument/2006/relationships/hyperlink" Target="http://icons.mysitemyway.com/legacy-icon-tags/time/page/10/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ipartkid.com/hand-drawn-arrow-cliparts/" TargetMode="External"/><Relationship Id="rId13" Type="http://schemas.openxmlformats.org/officeDocument/2006/relationships/hyperlink" Target="http://www.portum.mx/2016/01/mexico-y-asociacion-europea-actualizaran-tratado-de-libre-comercio/" TargetMode="External"/><Relationship Id="rId18" Type="http://schemas.openxmlformats.org/officeDocument/2006/relationships/image" Target="../media/image2.jpeg"/><Relationship Id="rId3" Type="http://schemas.openxmlformats.org/officeDocument/2006/relationships/hyperlink" Target="https://pixabay.com/en/letter-block-v-wooden-alphabet-1084829/" TargetMode="External"/><Relationship Id="rId7" Type="http://schemas.openxmlformats.org/officeDocument/2006/relationships/image" Target="../media/image28.jpeg"/><Relationship Id="rId12" Type="http://schemas.openxmlformats.org/officeDocument/2006/relationships/image" Target="../media/image55.jpeg"/><Relationship Id="rId17" Type="http://schemas.openxmlformats.org/officeDocument/2006/relationships/hyperlink" Target="http://www.miacierto.com/" TargetMode="External"/><Relationship Id="rId2" Type="http://schemas.openxmlformats.org/officeDocument/2006/relationships/image" Target="../media/image3.jpeg"/><Relationship Id="rId16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11" Type="http://schemas.openxmlformats.org/officeDocument/2006/relationships/image" Target="../media/image51.gif"/><Relationship Id="rId5" Type="http://schemas.openxmlformats.org/officeDocument/2006/relationships/hyperlink" Target="http://www.canstockphoto.com/illustration/payment-transactions.html" TargetMode="External"/><Relationship Id="rId15" Type="http://schemas.openxmlformats.org/officeDocument/2006/relationships/hyperlink" Target="http://icons.mysitemyway.com/legacy-icon-tags/time/page/10/" TargetMode="External"/><Relationship Id="rId10" Type="http://schemas.openxmlformats.org/officeDocument/2006/relationships/hyperlink" Target="https://aduanaenmexico.wordpress.com/2011/02/16/los-pedimentos-virtuales/" TargetMode="External"/><Relationship Id="rId4" Type="http://schemas.openxmlformats.org/officeDocument/2006/relationships/image" Target="../media/image33.png"/><Relationship Id="rId9" Type="http://schemas.openxmlformats.org/officeDocument/2006/relationships/image" Target="../media/image50.png"/><Relationship Id="rId14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hyperlink" Target="http://www.portum.mx/2016/01/mexico-y-asociacion-europea-actualizaran-tratado-de-libre-comercio/" TargetMode="External"/><Relationship Id="rId18" Type="http://schemas.openxmlformats.org/officeDocument/2006/relationships/image" Target="../media/image2.jpeg"/><Relationship Id="rId3" Type="http://schemas.openxmlformats.org/officeDocument/2006/relationships/hyperlink" Target="https://pixabay.com/en/letter-block-v-wooden-alphabet-1084829/" TargetMode="External"/><Relationship Id="rId7" Type="http://schemas.openxmlformats.org/officeDocument/2006/relationships/hyperlink" Target="http://www.clipartkid.com/hand-drawn-arrow-cliparts/" TargetMode="External"/><Relationship Id="rId12" Type="http://schemas.openxmlformats.org/officeDocument/2006/relationships/image" Target="../media/image55.jpeg"/><Relationship Id="rId17" Type="http://schemas.openxmlformats.org/officeDocument/2006/relationships/hyperlink" Target="http://www.miacierto.com/" TargetMode="External"/><Relationship Id="rId2" Type="http://schemas.openxmlformats.org/officeDocument/2006/relationships/image" Target="../media/image3.jpeg"/><Relationship Id="rId16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11" Type="http://schemas.openxmlformats.org/officeDocument/2006/relationships/image" Target="../media/image29.jpeg"/><Relationship Id="rId5" Type="http://schemas.openxmlformats.org/officeDocument/2006/relationships/hyperlink" Target="http://www.canstockphoto.com/illustration/payment-transactions.html" TargetMode="External"/><Relationship Id="rId15" Type="http://schemas.openxmlformats.org/officeDocument/2006/relationships/hyperlink" Target="http://icons.mysitemyway.com/legacy-icon-tags/time/page/10/" TargetMode="External"/><Relationship Id="rId10" Type="http://schemas.openxmlformats.org/officeDocument/2006/relationships/image" Target="../media/image51.gif"/><Relationship Id="rId4" Type="http://schemas.openxmlformats.org/officeDocument/2006/relationships/image" Target="../media/image33.png"/><Relationship Id="rId9" Type="http://schemas.openxmlformats.org/officeDocument/2006/relationships/hyperlink" Target="https://aduanaenmexico.wordpress.com/2011/02/16/los-pedimentos-virtuales/" TargetMode="External"/><Relationship Id="rId1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://www.miacierto.com/" TargetMode="External"/><Relationship Id="rId7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ipartkid.com/hand-drawn-arrow-cliparts/" TargetMode="External"/><Relationship Id="rId13" Type="http://schemas.openxmlformats.org/officeDocument/2006/relationships/image" Target="../media/image57.png"/><Relationship Id="rId3" Type="http://schemas.openxmlformats.org/officeDocument/2006/relationships/hyperlink" Target="https://pixabay.com/en/letter-block-v-wooden-alphabet-1084829/" TargetMode="External"/><Relationship Id="rId7" Type="http://schemas.openxmlformats.org/officeDocument/2006/relationships/image" Target="../media/image28.jpeg"/><Relationship Id="rId12" Type="http://schemas.openxmlformats.org/officeDocument/2006/relationships/hyperlink" Target="https://www.iconfinder.com/icons/170471/arrow_back_history_previous_return_rollback_undo_icon" TargetMode="External"/><Relationship Id="rId17" Type="http://schemas.openxmlformats.org/officeDocument/2006/relationships/image" Target="../media/image2.jpeg"/><Relationship Id="rId2" Type="http://schemas.openxmlformats.org/officeDocument/2006/relationships/image" Target="../media/image3.jpeg"/><Relationship Id="rId16" Type="http://schemas.openxmlformats.org/officeDocument/2006/relationships/hyperlink" Target="http://www.miacierto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11" Type="http://schemas.openxmlformats.org/officeDocument/2006/relationships/image" Target="../media/image51.gif"/><Relationship Id="rId5" Type="http://schemas.openxmlformats.org/officeDocument/2006/relationships/hyperlink" Target="http://www.canstockphoto.com/illustration/payment-transactions.html" TargetMode="External"/><Relationship Id="rId15" Type="http://schemas.openxmlformats.org/officeDocument/2006/relationships/image" Target="../media/image52.png"/><Relationship Id="rId10" Type="http://schemas.openxmlformats.org/officeDocument/2006/relationships/hyperlink" Target="https://aduanaenmexico.wordpress.com/2011/02/16/los-pedimentos-virtuales/" TargetMode="External"/><Relationship Id="rId4" Type="http://schemas.openxmlformats.org/officeDocument/2006/relationships/image" Target="../media/image33.png"/><Relationship Id="rId9" Type="http://schemas.openxmlformats.org/officeDocument/2006/relationships/image" Target="../media/image50.png"/><Relationship Id="rId14" Type="http://schemas.openxmlformats.org/officeDocument/2006/relationships/hyperlink" Target="http://theeconomiccollapseblog.com/archives/nafta-is-20-years-old-here-are-20-facts-that-show-how-it-is-destroying-the-economy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29.jpeg"/><Relationship Id="rId3" Type="http://schemas.openxmlformats.org/officeDocument/2006/relationships/hyperlink" Target="https://pixabay.com/en/letter-block-v-wooden-alphabet-1084829/" TargetMode="External"/><Relationship Id="rId7" Type="http://schemas.openxmlformats.org/officeDocument/2006/relationships/hyperlink" Target="http://www.clipartkid.com/hand-drawn-arrow-cliparts/" TargetMode="External"/><Relationship Id="rId12" Type="http://schemas.openxmlformats.org/officeDocument/2006/relationships/image" Target="../media/image57.png"/><Relationship Id="rId17" Type="http://schemas.openxmlformats.org/officeDocument/2006/relationships/image" Target="../media/image2.jpeg"/><Relationship Id="rId2" Type="http://schemas.openxmlformats.org/officeDocument/2006/relationships/image" Target="../media/image3.jpeg"/><Relationship Id="rId16" Type="http://schemas.openxmlformats.org/officeDocument/2006/relationships/hyperlink" Target="http://www.miacierto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11" Type="http://schemas.openxmlformats.org/officeDocument/2006/relationships/hyperlink" Target="https://www.iconfinder.com/icons/170471/arrow_back_history_previous_return_rollback_undo_icon" TargetMode="External"/><Relationship Id="rId5" Type="http://schemas.openxmlformats.org/officeDocument/2006/relationships/hyperlink" Target="http://www.canstockphoto.com/illustration/payment-transactions.html" TargetMode="External"/><Relationship Id="rId15" Type="http://schemas.openxmlformats.org/officeDocument/2006/relationships/image" Target="../media/image52.png"/><Relationship Id="rId10" Type="http://schemas.openxmlformats.org/officeDocument/2006/relationships/image" Target="../media/image51.gif"/><Relationship Id="rId4" Type="http://schemas.openxmlformats.org/officeDocument/2006/relationships/image" Target="../media/image33.png"/><Relationship Id="rId9" Type="http://schemas.openxmlformats.org/officeDocument/2006/relationships/hyperlink" Target="https://aduanaenmexico.wordpress.com/2011/02/16/los-pedimentos-virtuales/" TargetMode="External"/><Relationship Id="rId14" Type="http://schemas.openxmlformats.org/officeDocument/2006/relationships/hyperlink" Target="http://theeconomiccollapseblog.com/archives/nafta-is-20-years-old-here-are-20-facts-that-show-how-it-is-destroying-the-economy" TargetMode="Externa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ipartkid.com/hand-drawn-arrow-cliparts/" TargetMode="External"/><Relationship Id="rId13" Type="http://schemas.openxmlformats.org/officeDocument/2006/relationships/image" Target="../media/image57.png"/><Relationship Id="rId18" Type="http://schemas.openxmlformats.org/officeDocument/2006/relationships/image" Target="../media/image2.jpeg"/><Relationship Id="rId3" Type="http://schemas.openxmlformats.org/officeDocument/2006/relationships/hyperlink" Target="https://pixabay.com/en/letter-block-v-wooden-alphabet-1084829/" TargetMode="External"/><Relationship Id="rId7" Type="http://schemas.openxmlformats.org/officeDocument/2006/relationships/image" Target="../media/image28.jpeg"/><Relationship Id="rId12" Type="http://schemas.openxmlformats.org/officeDocument/2006/relationships/hyperlink" Target="https://www.iconfinder.com/icons/170471/arrow_back_history_previous_return_rollback_undo_icon" TargetMode="External"/><Relationship Id="rId17" Type="http://schemas.openxmlformats.org/officeDocument/2006/relationships/hyperlink" Target="http://www.miacierto.com/" TargetMode="External"/><Relationship Id="rId2" Type="http://schemas.openxmlformats.org/officeDocument/2006/relationships/image" Target="../media/image3.jpeg"/><Relationship Id="rId16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11" Type="http://schemas.openxmlformats.org/officeDocument/2006/relationships/image" Target="../media/image51.gif"/><Relationship Id="rId5" Type="http://schemas.openxmlformats.org/officeDocument/2006/relationships/hyperlink" Target="http://www.canstockphoto.com/illustration/payment-transactions.html" TargetMode="External"/><Relationship Id="rId15" Type="http://schemas.openxmlformats.org/officeDocument/2006/relationships/hyperlink" Target="http://www.portum.mx/2016/01/mexico-y-asociacion-europea-actualizaran-tratado-de-libre-comercio/" TargetMode="External"/><Relationship Id="rId10" Type="http://schemas.openxmlformats.org/officeDocument/2006/relationships/hyperlink" Target="https://aduanaenmexico.wordpress.com/2011/02/16/los-pedimentos-virtuales/" TargetMode="External"/><Relationship Id="rId4" Type="http://schemas.openxmlformats.org/officeDocument/2006/relationships/image" Target="../media/image33.png"/><Relationship Id="rId9" Type="http://schemas.openxmlformats.org/officeDocument/2006/relationships/image" Target="../media/image50.png"/><Relationship Id="rId14" Type="http://schemas.openxmlformats.org/officeDocument/2006/relationships/image" Target="../media/image55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29.jpeg"/><Relationship Id="rId18" Type="http://schemas.openxmlformats.org/officeDocument/2006/relationships/image" Target="../media/image2.jpeg"/><Relationship Id="rId3" Type="http://schemas.openxmlformats.org/officeDocument/2006/relationships/hyperlink" Target="https://pixabay.com/en/letter-block-v-wooden-alphabet-1084829/" TargetMode="External"/><Relationship Id="rId7" Type="http://schemas.openxmlformats.org/officeDocument/2006/relationships/hyperlink" Target="http://www.clipartkid.com/hand-drawn-arrow-cliparts/" TargetMode="External"/><Relationship Id="rId12" Type="http://schemas.openxmlformats.org/officeDocument/2006/relationships/image" Target="../media/image57.png"/><Relationship Id="rId17" Type="http://schemas.openxmlformats.org/officeDocument/2006/relationships/hyperlink" Target="http://www.miacierto.com/" TargetMode="External"/><Relationship Id="rId2" Type="http://schemas.openxmlformats.org/officeDocument/2006/relationships/image" Target="../media/image3.jpeg"/><Relationship Id="rId16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11" Type="http://schemas.openxmlformats.org/officeDocument/2006/relationships/hyperlink" Target="https://www.iconfinder.com/icons/170471/arrow_back_history_previous_return_rollback_undo_icon" TargetMode="External"/><Relationship Id="rId5" Type="http://schemas.openxmlformats.org/officeDocument/2006/relationships/hyperlink" Target="http://www.canstockphoto.com/illustration/payment-transactions.html" TargetMode="External"/><Relationship Id="rId15" Type="http://schemas.openxmlformats.org/officeDocument/2006/relationships/hyperlink" Target="http://www.portum.mx/2016/01/mexico-y-asociacion-europea-actualizaran-tratado-de-libre-comercio/" TargetMode="External"/><Relationship Id="rId10" Type="http://schemas.openxmlformats.org/officeDocument/2006/relationships/image" Target="../media/image51.gif"/><Relationship Id="rId4" Type="http://schemas.openxmlformats.org/officeDocument/2006/relationships/image" Target="../media/image33.png"/><Relationship Id="rId9" Type="http://schemas.openxmlformats.org/officeDocument/2006/relationships/hyperlink" Target="https://aduanaenmexico.wordpress.com/2011/02/16/los-pedimentos-virtuales/" TargetMode="External"/><Relationship Id="rId14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ipartkid.com/hand-drawn-arrow-cliparts/" TargetMode="External"/><Relationship Id="rId13" Type="http://schemas.openxmlformats.org/officeDocument/2006/relationships/image" Target="../media/image52.png"/><Relationship Id="rId18" Type="http://schemas.openxmlformats.org/officeDocument/2006/relationships/image" Target="../media/image61.png"/><Relationship Id="rId3" Type="http://schemas.openxmlformats.org/officeDocument/2006/relationships/hyperlink" Target="https://pixabay.com/en/letter-block-v-wooden-alphabet-1084829/" TargetMode="External"/><Relationship Id="rId21" Type="http://schemas.openxmlformats.org/officeDocument/2006/relationships/image" Target="../media/image64.png"/><Relationship Id="rId7" Type="http://schemas.openxmlformats.org/officeDocument/2006/relationships/image" Target="../media/image28.jpeg"/><Relationship Id="rId12" Type="http://schemas.openxmlformats.org/officeDocument/2006/relationships/hyperlink" Target="http://theeconomiccollapseblog.com/archives/nafta-is-20-years-old-here-are-20-facts-that-show-how-it-is-destroying-the-economy" TargetMode="External"/><Relationship Id="rId17" Type="http://schemas.openxmlformats.org/officeDocument/2006/relationships/image" Target="../media/image29.jpeg"/><Relationship Id="rId25" Type="http://schemas.openxmlformats.org/officeDocument/2006/relationships/image" Target="../media/image2.jpeg"/><Relationship Id="rId2" Type="http://schemas.openxmlformats.org/officeDocument/2006/relationships/image" Target="../media/image3.jpeg"/><Relationship Id="rId16" Type="http://schemas.openxmlformats.org/officeDocument/2006/relationships/image" Target="../media/image60.jpeg"/><Relationship Id="rId20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11" Type="http://schemas.openxmlformats.org/officeDocument/2006/relationships/image" Target="../media/image51.gif"/><Relationship Id="rId24" Type="http://schemas.openxmlformats.org/officeDocument/2006/relationships/hyperlink" Target="http://www.miacierto.com/" TargetMode="External"/><Relationship Id="rId5" Type="http://schemas.openxmlformats.org/officeDocument/2006/relationships/hyperlink" Target="http://www.canstockphoto.com/illustration/payment-transactions.html" TargetMode="External"/><Relationship Id="rId15" Type="http://schemas.openxmlformats.org/officeDocument/2006/relationships/image" Target="../media/image59.jpeg"/><Relationship Id="rId23" Type="http://schemas.openxmlformats.org/officeDocument/2006/relationships/image" Target="../media/image66.png"/><Relationship Id="rId10" Type="http://schemas.openxmlformats.org/officeDocument/2006/relationships/hyperlink" Target="https://aduanaenmexico.wordpress.com/2011/02/16/los-pedimentos-virtuales/" TargetMode="External"/><Relationship Id="rId19" Type="http://schemas.openxmlformats.org/officeDocument/2006/relationships/image" Target="../media/image62.png"/><Relationship Id="rId4" Type="http://schemas.openxmlformats.org/officeDocument/2006/relationships/image" Target="../media/image33.png"/><Relationship Id="rId9" Type="http://schemas.openxmlformats.org/officeDocument/2006/relationships/image" Target="../media/image58.png"/><Relationship Id="rId14" Type="http://schemas.openxmlformats.org/officeDocument/2006/relationships/hyperlink" Target="http://www.freepik.es/iconos-gratis/bola-de-cristal_887896.htm" TargetMode="External"/><Relationship Id="rId22" Type="http://schemas.openxmlformats.org/officeDocument/2006/relationships/image" Target="../media/image65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hyperlink" Target="http://www.freepik.es/iconos-gratis/bola-de-cristal_887896.htm" TargetMode="External"/><Relationship Id="rId18" Type="http://schemas.openxmlformats.org/officeDocument/2006/relationships/image" Target="../media/image62.png"/><Relationship Id="rId3" Type="http://schemas.openxmlformats.org/officeDocument/2006/relationships/hyperlink" Target="https://pixabay.com/en/letter-block-v-wooden-alphabet-1084829/" TargetMode="External"/><Relationship Id="rId21" Type="http://schemas.openxmlformats.org/officeDocument/2006/relationships/image" Target="../media/image65.png"/><Relationship Id="rId7" Type="http://schemas.openxmlformats.org/officeDocument/2006/relationships/hyperlink" Target="http://www.clipartkid.com/hand-drawn-arrow-cliparts/" TargetMode="External"/><Relationship Id="rId12" Type="http://schemas.openxmlformats.org/officeDocument/2006/relationships/image" Target="../media/image52.png"/><Relationship Id="rId17" Type="http://schemas.openxmlformats.org/officeDocument/2006/relationships/image" Target="../media/image61.png"/><Relationship Id="rId2" Type="http://schemas.openxmlformats.org/officeDocument/2006/relationships/image" Target="../media/image3.jpeg"/><Relationship Id="rId16" Type="http://schemas.openxmlformats.org/officeDocument/2006/relationships/image" Target="../media/image29.jpeg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11" Type="http://schemas.openxmlformats.org/officeDocument/2006/relationships/hyperlink" Target="http://theeconomiccollapseblog.com/archives/nafta-is-20-years-old-here-are-20-facts-that-show-how-it-is-destroying-the-economy" TargetMode="External"/><Relationship Id="rId24" Type="http://schemas.openxmlformats.org/officeDocument/2006/relationships/image" Target="../media/image2.jpeg"/><Relationship Id="rId5" Type="http://schemas.openxmlformats.org/officeDocument/2006/relationships/hyperlink" Target="http://www.canstockphoto.com/illustration/payment-transactions.html" TargetMode="External"/><Relationship Id="rId15" Type="http://schemas.openxmlformats.org/officeDocument/2006/relationships/image" Target="../media/image60.jpeg"/><Relationship Id="rId23" Type="http://schemas.openxmlformats.org/officeDocument/2006/relationships/hyperlink" Target="http://www.miacierto.com/" TargetMode="External"/><Relationship Id="rId10" Type="http://schemas.openxmlformats.org/officeDocument/2006/relationships/image" Target="../media/image51.gif"/><Relationship Id="rId19" Type="http://schemas.openxmlformats.org/officeDocument/2006/relationships/image" Target="../media/image63.png"/><Relationship Id="rId4" Type="http://schemas.openxmlformats.org/officeDocument/2006/relationships/image" Target="../media/image33.png"/><Relationship Id="rId9" Type="http://schemas.openxmlformats.org/officeDocument/2006/relationships/hyperlink" Target="https://aduanaenmexico.wordpress.com/2011/02/16/los-pedimentos-virtuales/" TargetMode="External"/><Relationship Id="rId14" Type="http://schemas.openxmlformats.org/officeDocument/2006/relationships/image" Target="../media/image59.jpeg"/><Relationship Id="rId22" Type="http://schemas.openxmlformats.org/officeDocument/2006/relationships/image" Target="../media/image6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ipartkid.com/hand-drawn-arrow-cliparts/" TargetMode="External"/><Relationship Id="rId13" Type="http://schemas.openxmlformats.org/officeDocument/2006/relationships/image" Target="../media/image59.jpeg"/><Relationship Id="rId18" Type="http://schemas.openxmlformats.org/officeDocument/2006/relationships/image" Target="../media/image63.png"/><Relationship Id="rId26" Type="http://schemas.openxmlformats.org/officeDocument/2006/relationships/image" Target="../media/image2.jpeg"/><Relationship Id="rId3" Type="http://schemas.openxmlformats.org/officeDocument/2006/relationships/hyperlink" Target="https://pixabay.com/en/letter-block-v-wooden-alphabet-1084829/" TargetMode="External"/><Relationship Id="rId21" Type="http://schemas.openxmlformats.org/officeDocument/2006/relationships/image" Target="../media/image66.png"/><Relationship Id="rId7" Type="http://schemas.openxmlformats.org/officeDocument/2006/relationships/image" Target="../media/image28.jpeg"/><Relationship Id="rId12" Type="http://schemas.openxmlformats.org/officeDocument/2006/relationships/hyperlink" Target="http://www.freepik.es/iconos-gratis/bola-de-cristal_887896.htm" TargetMode="External"/><Relationship Id="rId17" Type="http://schemas.openxmlformats.org/officeDocument/2006/relationships/image" Target="../media/image62.png"/><Relationship Id="rId25" Type="http://schemas.openxmlformats.org/officeDocument/2006/relationships/hyperlink" Target="http://www.miacierto.com/" TargetMode="External"/><Relationship Id="rId2" Type="http://schemas.openxmlformats.org/officeDocument/2006/relationships/image" Target="../media/image3.jpeg"/><Relationship Id="rId16" Type="http://schemas.openxmlformats.org/officeDocument/2006/relationships/image" Target="../media/image61.png"/><Relationship Id="rId20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11" Type="http://schemas.openxmlformats.org/officeDocument/2006/relationships/image" Target="../media/image51.gif"/><Relationship Id="rId24" Type="http://schemas.openxmlformats.org/officeDocument/2006/relationships/image" Target="../media/image56.png"/><Relationship Id="rId5" Type="http://schemas.openxmlformats.org/officeDocument/2006/relationships/hyperlink" Target="http://www.canstockphoto.com/illustration/payment-transactions.html" TargetMode="External"/><Relationship Id="rId15" Type="http://schemas.openxmlformats.org/officeDocument/2006/relationships/image" Target="../media/image29.jpeg"/><Relationship Id="rId23" Type="http://schemas.openxmlformats.org/officeDocument/2006/relationships/hyperlink" Target="http://www.portum.mx/2016/01/mexico-y-asociacion-europea-actualizaran-tratado-de-libre-comercio/" TargetMode="External"/><Relationship Id="rId10" Type="http://schemas.openxmlformats.org/officeDocument/2006/relationships/hyperlink" Target="https://aduanaenmexico.wordpress.com/2011/02/16/los-pedimentos-virtuales/" TargetMode="External"/><Relationship Id="rId19" Type="http://schemas.openxmlformats.org/officeDocument/2006/relationships/image" Target="../media/image64.png"/><Relationship Id="rId4" Type="http://schemas.openxmlformats.org/officeDocument/2006/relationships/image" Target="../media/image33.png"/><Relationship Id="rId9" Type="http://schemas.openxmlformats.org/officeDocument/2006/relationships/image" Target="../media/image58.png"/><Relationship Id="rId14" Type="http://schemas.openxmlformats.org/officeDocument/2006/relationships/image" Target="../media/image60.jpeg"/><Relationship Id="rId22" Type="http://schemas.openxmlformats.org/officeDocument/2006/relationships/image" Target="../media/image55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0.jpeg"/><Relationship Id="rId18" Type="http://schemas.openxmlformats.org/officeDocument/2006/relationships/image" Target="../media/image64.png"/><Relationship Id="rId3" Type="http://schemas.openxmlformats.org/officeDocument/2006/relationships/hyperlink" Target="https://pixabay.com/en/letter-block-v-wooden-alphabet-1084829/" TargetMode="External"/><Relationship Id="rId21" Type="http://schemas.openxmlformats.org/officeDocument/2006/relationships/image" Target="../media/image55.jpeg"/><Relationship Id="rId7" Type="http://schemas.openxmlformats.org/officeDocument/2006/relationships/hyperlink" Target="http://www.clipartkid.com/hand-drawn-arrow-cliparts/" TargetMode="External"/><Relationship Id="rId12" Type="http://schemas.openxmlformats.org/officeDocument/2006/relationships/image" Target="../media/image59.jpeg"/><Relationship Id="rId17" Type="http://schemas.openxmlformats.org/officeDocument/2006/relationships/image" Target="../media/image63.png"/><Relationship Id="rId25" Type="http://schemas.openxmlformats.org/officeDocument/2006/relationships/image" Target="../media/image2.jpeg"/><Relationship Id="rId2" Type="http://schemas.openxmlformats.org/officeDocument/2006/relationships/image" Target="../media/image3.jpeg"/><Relationship Id="rId16" Type="http://schemas.openxmlformats.org/officeDocument/2006/relationships/image" Target="../media/image62.png"/><Relationship Id="rId20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11" Type="http://schemas.openxmlformats.org/officeDocument/2006/relationships/hyperlink" Target="http://www.freepik.es/iconos-gratis/bola-de-cristal_887896.htm" TargetMode="External"/><Relationship Id="rId24" Type="http://schemas.openxmlformats.org/officeDocument/2006/relationships/hyperlink" Target="http://www.miacierto.com/" TargetMode="External"/><Relationship Id="rId5" Type="http://schemas.openxmlformats.org/officeDocument/2006/relationships/hyperlink" Target="http://www.canstockphoto.com/illustration/payment-transactions.html" TargetMode="External"/><Relationship Id="rId15" Type="http://schemas.openxmlformats.org/officeDocument/2006/relationships/image" Target="../media/image61.png"/><Relationship Id="rId23" Type="http://schemas.openxmlformats.org/officeDocument/2006/relationships/image" Target="../media/image56.png"/><Relationship Id="rId10" Type="http://schemas.openxmlformats.org/officeDocument/2006/relationships/image" Target="../media/image51.gif"/><Relationship Id="rId19" Type="http://schemas.openxmlformats.org/officeDocument/2006/relationships/image" Target="../media/image65.png"/><Relationship Id="rId4" Type="http://schemas.openxmlformats.org/officeDocument/2006/relationships/image" Target="../media/image33.png"/><Relationship Id="rId9" Type="http://schemas.openxmlformats.org/officeDocument/2006/relationships/hyperlink" Target="https://aduanaenmexico.wordpress.com/2011/02/16/los-pedimentos-virtuales/" TargetMode="External"/><Relationship Id="rId14" Type="http://schemas.openxmlformats.org/officeDocument/2006/relationships/image" Target="../media/image29.jpeg"/><Relationship Id="rId22" Type="http://schemas.openxmlformats.org/officeDocument/2006/relationships/hyperlink" Target="http://www.portum.mx/2016/01/mexico-y-asociacion-europea-actualizaran-tratado-de-libre-comercio/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es.123rf.com/photo_22392356_3d-hombre-persona-humano-y-una-lupa-y-un-libro.html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hyperlink" Target="http://www.miacierto.com/" TargetMode="External"/><Relationship Id="rId4" Type="http://schemas.openxmlformats.org/officeDocument/2006/relationships/image" Target="../media/image67.jpe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72.jpeg"/><Relationship Id="rId18" Type="http://schemas.openxmlformats.org/officeDocument/2006/relationships/image" Target="../media/image2.jpeg"/><Relationship Id="rId3" Type="http://schemas.openxmlformats.org/officeDocument/2006/relationships/image" Target="../media/image68.jpeg"/><Relationship Id="rId21" Type="http://schemas.openxmlformats.org/officeDocument/2006/relationships/image" Target="../media/image75.jpeg"/><Relationship Id="rId7" Type="http://schemas.openxmlformats.org/officeDocument/2006/relationships/image" Target="../media/image70.png"/><Relationship Id="rId12" Type="http://schemas.openxmlformats.org/officeDocument/2006/relationships/hyperlink" Target="https://www.dreamstime.com/royalty-free-stock-photo-model-factory-image2519825" TargetMode="External"/><Relationship Id="rId17" Type="http://schemas.openxmlformats.org/officeDocument/2006/relationships/hyperlink" Target="http://www.miacierto.com/" TargetMode="External"/><Relationship Id="rId25" Type="http://schemas.openxmlformats.org/officeDocument/2006/relationships/image" Target="../media/image77.jpeg"/><Relationship Id="rId2" Type="http://schemas.openxmlformats.org/officeDocument/2006/relationships/image" Target="../media/image3.jpeg"/><Relationship Id="rId16" Type="http://schemas.openxmlformats.org/officeDocument/2006/relationships/image" Target="../media/image33.png"/><Relationship Id="rId20" Type="http://schemas.openxmlformats.org/officeDocument/2006/relationships/hyperlink" Target="https://www.fotolia.com/id/53016424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11" Type="http://schemas.openxmlformats.org/officeDocument/2006/relationships/image" Target="../media/image71.png"/><Relationship Id="rId24" Type="http://schemas.openxmlformats.org/officeDocument/2006/relationships/hyperlink" Target="http://www.modelofactura.net/tipos-de-iva.html" TargetMode="External"/><Relationship Id="rId5" Type="http://schemas.openxmlformats.org/officeDocument/2006/relationships/image" Target="../media/image29.jpeg"/><Relationship Id="rId15" Type="http://schemas.openxmlformats.org/officeDocument/2006/relationships/hyperlink" Target="https://pixabay.com/en/letter-block-v-wooden-alphabet-1084829/" TargetMode="External"/><Relationship Id="rId23" Type="http://schemas.openxmlformats.org/officeDocument/2006/relationships/image" Target="../media/image76.png"/><Relationship Id="rId10" Type="http://schemas.openxmlformats.org/officeDocument/2006/relationships/hyperlink" Target="http://www.clipartkid.com/simple-black-curved-arrows-cliparts/" TargetMode="External"/><Relationship Id="rId19" Type="http://schemas.openxmlformats.org/officeDocument/2006/relationships/image" Target="../media/image74.jpeg"/><Relationship Id="rId4" Type="http://schemas.openxmlformats.org/officeDocument/2006/relationships/image" Target="../media/image28.jpeg"/><Relationship Id="rId9" Type="http://schemas.openxmlformats.org/officeDocument/2006/relationships/image" Target="../media/image41.png"/><Relationship Id="rId14" Type="http://schemas.openxmlformats.org/officeDocument/2006/relationships/image" Target="../media/image73.jpeg"/><Relationship Id="rId22" Type="http://schemas.openxmlformats.org/officeDocument/2006/relationships/hyperlink" Target="http://icons.mysitemyway.com/legacy-icon/104624-3d-glossy-green-orb-icon-symbols-shapes-check-mark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acierto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iacierto.com/" TargetMode="External"/><Relationship Id="rId3" Type="http://schemas.openxmlformats.org/officeDocument/2006/relationships/image" Target="../media/image78.jpeg"/><Relationship Id="rId7" Type="http://schemas.openxmlformats.org/officeDocument/2006/relationships/image" Target="../media/image8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findicons.com/search/delivery" TargetMode="External"/><Relationship Id="rId5" Type="http://schemas.openxmlformats.org/officeDocument/2006/relationships/image" Target="../media/image80.jpeg"/><Relationship Id="rId4" Type="http://schemas.openxmlformats.org/officeDocument/2006/relationships/image" Target="../media/image79.jpeg"/><Relationship Id="rId9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es.123rf.com/photo_23463257_comprador-3d-humano-y-cesta-de-la-compra.html" TargetMode="External"/><Relationship Id="rId13" Type="http://schemas.openxmlformats.org/officeDocument/2006/relationships/image" Target="../media/image28.jpeg"/><Relationship Id="rId18" Type="http://schemas.openxmlformats.org/officeDocument/2006/relationships/image" Target="../media/image70.png"/><Relationship Id="rId3" Type="http://schemas.openxmlformats.org/officeDocument/2006/relationships/image" Target="../media/image31.jpeg"/><Relationship Id="rId21" Type="http://schemas.openxmlformats.org/officeDocument/2006/relationships/hyperlink" Target="http://www.canstockphoto.com/illustration/iva.html" TargetMode="External"/><Relationship Id="rId7" Type="http://schemas.openxmlformats.org/officeDocument/2006/relationships/image" Target="../media/image83.jpeg"/><Relationship Id="rId12" Type="http://schemas.openxmlformats.org/officeDocument/2006/relationships/image" Target="../media/image29.jpeg"/><Relationship Id="rId17" Type="http://schemas.openxmlformats.org/officeDocument/2006/relationships/image" Target="../media/image71.png"/><Relationship Id="rId2" Type="http://schemas.openxmlformats.org/officeDocument/2006/relationships/image" Target="../media/image3.jpeg"/><Relationship Id="rId16" Type="http://schemas.openxmlformats.org/officeDocument/2006/relationships/hyperlink" Target="http://www.clipartkid.com/simple-black-curved-arrows-cliparts/" TargetMode="External"/><Relationship Id="rId20" Type="http://schemas.openxmlformats.org/officeDocument/2006/relationships/image" Target="../media/image85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fotolia.com/tag/locator" TargetMode="External"/><Relationship Id="rId11" Type="http://schemas.openxmlformats.org/officeDocument/2006/relationships/image" Target="../media/image84.jpeg"/><Relationship Id="rId24" Type="http://schemas.openxmlformats.org/officeDocument/2006/relationships/image" Target="../media/image2.jpeg"/><Relationship Id="rId5" Type="http://schemas.openxmlformats.org/officeDocument/2006/relationships/image" Target="../media/image82.jpeg"/><Relationship Id="rId15" Type="http://schemas.openxmlformats.org/officeDocument/2006/relationships/image" Target="../media/image41.png"/><Relationship Id="rId23" Type="http://schemas.openxmlformats.org/officeDocument/2006/relationships/hyperlink" Target="http://www.miacierto.com/" TargetMode="External"/><Relationship Id="rId10" Type="http://schemas.openxmlformats.org/officeDocument/2006/relationships/hyperlink" Target="https://www.fotolia.com/tag/%22united%20mexican%20states%22" TargetMode="External"/><Relationship Id="rId19" Type="http://schemas.microsoft.com/office/2007/relationships/hdphoto" Target="../media/hdphoto1.wdp"/><Relationship Id="rId4" Type="http://schemas.openxmlformats.org/officeDocument/2006/relationships/hyperlink" Target="https://www.dreamstime.com/illustration/deutschland.html" TargetMode="External"/><Relationship Id="rId9" Type="http://schemas.openxmlformats.org/officeDocument/2006/relationships/image" Target="../media/image30.jpeg"/><Relationship Id="rId14" Type="http://schemas.openxmlformats.org/officeDocument/2006/relationships/image" Target="../media/image69.png"/><Relationship Id="rId22" Type="http://schemas.openxmlformats.org/officeDocument/2006/relationships/image" Target="../media/image86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41.png"/><Relationship Id="rId18" Type="http://schemas.openxmlformats.org/officeDocument/2006/relationships/image" Target="../media/image31.jpeg"/><Relationship Id="rId3" Type="http://schemas.openxmlformats.org/officeDocument/2006/relationships/hyperlink" Target="https://www.dreamstime.com/illustration/deutschland.html" TargetMode="External"/><Relationship Id="rId21" Type="http://schemas.openxmlformats.org/officeDocument/2006/relationships/image" Target="../media/image88.png"/><Relationship Id="rId7" Type="http://schemas.openxmlformats.org/officeDocument/2006/relationships/hyperlink" Target="http://es.123rf.com/photo_23463257_comprador-3d-humano-y-cesta-de-la-compra.html" TargetMode="External"/><Relationship Id="rId12" Type="http://schemas.openxmlformats.org/officeDocument/2006/relationships/image" Target="../media/image69.png"/><Relationship Id="rId17" Type="http://schemas.openxmlformats.org/officeDocument/2006/relationships/image" Target="../media/image87.png"/><Relationship Id="rId2" Type="http://schemas.openxmlformats.org/officeDocument/2006/relationships/image" Target="../media/image3.jpeg"/><Relationship Id="rId16" Type="http://schemas.openxmlformats.org/officeDocument/2006/relationships/hyperlink" Target="http://www.ineaf.es/tribuna/los-veintisiete-supuestos-exentos-de-iva-i-de-iii/" TargetMode="External"/><Relationship Id="rId20" Type="http://schemas.openxmlformats.org/officeDocument/2006/relationships/hyperlink" Target="http://icones.pro/es/el-simulador-es-igual-a-imagen-png.html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jpeg"/><Relationship Id="rId11" Type="http://schemas.openxmlformats.org/officeDocument/2006/relationships/image" Target="../media/image29.jpeg"/><Relationship Id="rId5" Type="http://schemas.openxmlformats.org/officeDocument/2006/relationships/hyperlink" Target="https://www.fotolia.com/tag/locator" TargetMode="External"/><Relationship Id="rId15" Type="http://schemas.openxmlformats.org/officeDocument/2006/relationships/image" Target="../media/image71.png"/><Relationship Id="rId23" Type="http://schemas.openxmlformats.org/officeDocument/2006/relationships/image" Target="../media/image2.jpeg"/><Relationship Id="rId10" Type="http://schemas.openxmlformats.org/officeDocument/2006/relationships/image" Target="../media/image84.jpeg"/><Relationship Id="rId19" Type="http://schemas.openxmlformats.org/officeDocument/2006/relationships/image" Target="../media/image28.jpeg"/><Relationship Id="rId4" Type="http://schemas.openxmlformats.org/officeDocument/2006/relationships/image" Target="../media/image82.jpeg"/><Relationship Id="rId9" Type="http://schemas.openxmlformats.org/officeDocument/2006/relationships/hyperlink" Target="https://www.fotolia.com/tag/%22united%20mexican%20states%22" TargetMode="External"/><Relationship Id="rId14" Type="http://schemas.openxmlformats.org/officeDocument/2006/relationships/hyperlink" Target="http://www.clipartkid.com/simple-black-curved-arrows-cliparts/" TargetMode="External"/><Relationship Id="rId22" Type="http://schemas.openxmlformats.org/officeDocument/2006/relationships/hyperlink" Target="http://www.miacierto.com/" TargetMode="Externa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hyperlink" Target="http://es.123rf.com/photo_23463257_comprador-3d-humano-y-cesta-de-la-compra.html" TargetMode="External"/><Relationship Id="rId18" Type="http://schemas.openxmlformats.org/officeDocument/2006/relationships/hyperlink" Target="http://www.grupologisticayaduanas.mx/curso/seminario-en-immex/" TargetMode="External"/><Relationship Id="rId3" Type="http://schemas.openxmlformats.org/officeDocument/2006/relationships/image" Target="../media/image3.jpeg"/><Relationship Id="rId21" Type="http://schemas.openxmlformats.org/officeDocument/2006/relationships/image" Target="../media/image90.jpeg"/><Relationship Id="rId7" Type="http://schemas.openxmlformats.org/officeDocument/2006/relationships/hyperlink" Target="http://www.ineaf.es/tribuna/los-veintisiete-supuestos-exentos-de-iva-i-de-iii/" TargetMode="External"/><Relationship Id="rId12" Type="http://schemas.openxmlformats.org/officeDocument/2006/relationships/image" Target="../media/image88.png"/><Relationship Id="rId17" Type="http://schemas.microsoft.com/office/2007/relationships/hdphoto" Target="../media/hdphoto1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70.png"/><Relationship Id="rId20" Type="http://schemas.openxmlformats.org/officeDocument/2006/relationships/hyperlink" Target="https://www.linkedin.com/pulse/recinto-fiscalizado-estrat%C3%A9gico-lee-allen-iwan-andrade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11" Type="http://schemas.openxmlformats.org/officeDocument/2006/relationships/hyperlink" Target="http://icones.pro/es/el-simulador-es-igual-a-imagen-png.html" TargetMode="External"/><Relationship Id="rId24" Type="http://schemas.openxmlformats.org/officeDocument/2006/relationships/image" Target="../media/image29.jpeg"/><Relationship Id="rId5" Type="http://schemas.openxmlformats.org/officeDocument/2006/relationships/image" Target="../media/image84.jpeg"/><Relationship Id="rId15" Type="http://schemas.openxmlformats.org/officeDocument/2006/relationships/image" Target="../media/image41.png"/><Relationship Id="rId23" Type="http://schemas.openxmlformats.org/officeDocument/2006/relationships/image" Target="../media/image2.jpeg"/><Relationship Id="rId10" Type="http://schemas.openxmlformats.org/officeDocument/2006/relationships/image" Target="../media/image28.jpeg"/><Relationship Id="rId19" Type="http://schemas.openxmlformats.org/officeDocument/2006/relationships/image" Target="../media/image89.jpeg"/><Relationship Id="rId4" Type="http://schemas.openxmlformats.org/officeDocument/2006/relationships/hyperlink" Target="https://www.fotolia.com/tag/%22united%20mexican%20states%22" TargetMode="External"/><Relationship Id="rId9" Type="http://schemas.openxmlformats.org/officeDocument/2006/relationships/image" Target="../media/image31.jpeg"/><Relationship Id="rId14" Type="http://schemas.openxmlformats.org/officeDocument/2006/relationships/image" Target="../media/image30.jpeg"/><Relationship Id="rId22" Type="http://schemas.openxmlformats.org/officeDocument/2006/relationships/hyperlink" Target="http://www.miacierto.com/" TargetMode="Externa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91.png"/><Relationship Id="rId18" Type="http://schemas.openxmlformats.org/officeDocument/2006/relationships/hyperlink" Target="http://es.123rf.com/photo_23463257_comprador-3d-humano-y-cesta-de-la-compra.html" TargetMode="External"/><Relationship Id="rId26" Type="http://schemas.openxmlformats.org/officeDocument/2006/relationships/image" Target="../media/image2.jpeg"/><Relationship Id="rId3" Type="http://schemas.openxmlformats.org/officeDocument/2006/relationships/hyperlink" Target="https://www.fotolia.com/tag/%22united%20mexican%20states%22" TargetMode="External"/><Relationship Id="rId21" Type="http://schemas.openxmlformats.org/officeDocument/2006/relationships/image" Target="../media/image71.png"/><Relationship Id="rId7" Type="http://schemas.openxmlformats.org/officeDocument/2006/relationships/image" Target="../media/image87.png"/><Relationship Id="rId12" Type="http://schemas.openxmlformats.org/officeDocument/2006/relationships/image" Target="../media/image29.jpeg"/><Relationship Id="rId17" Type="http://schemas.openxmlformats.org/officeDocument/2006/relationships/image" Target="../media/image82.jpeg"/><Relationship Id="rId25" Type="http://schemas.openxmlformats.org/officeDocument/2006/relationships/hyperlink" Target="http://www.miacierto.com/" TargetMode="External"/><Relationship Id="rId2" Type="http://schemas.openxmlformats.org/officeDocument/2006/relationships/image" Target="../media/image3.jpeg"/><Relationship Id="rId16" Type="http://schemas.openxmlformats.org/officeDocument/2006/relationships/hyperlink" Target="https://www.dreamstime.com/illustration/deutschland.html" TargetMode="External"/><Relationship Id="rId20" Type="http://schemas.openxmlformats.org/officeDocument/2006/relationships/hyperlink" Target="http://www.clipartkid.com/simple-black-curved-arrows-cliparts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ineaf.es/tribuna/los-veintisiete-supuestos-exentos-de-iva-i-de-iii/" TargetMode="External"/><Relationship Id="rId11" Type="http://schemas.openxmlformats.org/officeDocument/2006/relationships/image" Target="../media/image88.png"/><Relationship Id="rId24" Type="http://schemas.openxmlformats.org/officeDocument/2006/relationships/image" Target="../media/image83.jpeg"/><Relationship Id="rId5" Type="http://schemas.openxmlformats.org/officeDocument/2006/relationships/image" Target="../media/image69.png"/><Relationship Id="rId15" Type="http://schemas.microsoft.com/office/2007/relationships/hdphoto" Target="../media/hdphoto1.wdp"/><Relationship Id="rId23" Type="http://schemas.openxmlformats.org/officeDocument/2006/relationships/hyperlink" Target="https://www.fotolia.com/tag/locator" TargetMode="External"/><Relationship Id="rId10" Type="http://schemas.openxmlformats.org/officeDocument/2006/relationships/hyperlink" Target="http://icones.pro/es/el-simulador-es-igual-a-imagen-png.html" TargetMode="External"/><Relationship Id="rId19" Type="http://schemas.openxmlformats.org/officeDocument/2006/relationships/image" Target="../media/image30.jpeg"/><Relationship Id="rId4" Type="http://schemas.openxmlformats.org/officeDocument/2006/relationships/image" Target="../media/image84.jpeg"/><Relationship Id="rId9" Type="http://schemas.openxmlformats.org/officeDocument/2006/relationships/image" Target="../media/image28.jpeg"/><Relationship Id="rId14" Type="http://schemas.openxmlformats.org/officeDocument/2006/relationships/image" Target="../media/image70.png"/><Relationship Id="rId22" Type="http://schemas.openxmlformats.org/officeDocument/2006/relationships/image" Target="../media/image41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hyperlink" Target="http://es.123rf.com/photo_23463257_comprador-3d-humano-y-cesta-de-la-compra.html" TargetMode="External"/><Relationship Id="rId18" Type="http://schemas.openxmlformats.org/officeDocument/2006/relationships/hyperlink" Target="http://www.grupologisticayaduanas.mx/curso/seminario-en-immex/" TargetMode="External"/><Relationship Id="rId3" Type="http://schemas.openxmlformats.org/officeDocument/2006/relationships/hyperlink" Target="https://www.fotolia.com/tag/%22united%20mexican%20states%22" TargetMode="External"/><Relationship Id="rId21" Type="http://schemas.openxmlformats.org/officeDocument/2006/relationships/image" Target="../media/image92.jpeg"/><Relationship Id="rId7" Type="http://schemas.openxmlformats.org/officeDocument/2006/relationships/image" Target="../media/image87.png"/><Relationship Id="rId12" Type="http://schemas.openxmlformats.org/officeDocument/2006/relationships/image" Target="../media/image29.jpeg"/><Relationship Id="rId17" Type="http://schemas.microsoft.com/office/2007/relationships/hdphoto" Target="../media/hdphoto1.wdp"/><Relationship Id="rId2" Type="http://schemas.openxmlformats.org/officeDocument/2006/relationships/image" Target="../media/image3.jpeg"/><Relationship Id="rId16" Type="http://schemas.openxmlformats.org/officeDocument/2006/relationships/image" Target="../media/image70.png"/><Relationship Id="rId20" Type="http://schemas.openxmlformats.org/officeDocument/2006/relationships/hyperlink" Target="https://www.linkedin.com/pulse/recinto-fiscalizado-estrat%C3%A9gico-lee-allen-iwan-andrade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ineaf.es/tribuna/los-veintisiete-supuestos-exentos-de-iva-i-de-iii/" TargetMode="External"/><Relationship Id="rId11" Type="http://schemas.openxmlformats.org/officeDocument/2006/relationships/image" Target="../media/image88.png"/><Relationship Id="rId5" Type="http://schemas.openxmlformats.org/officeDocument/2006/relationships/image" Target="../media/image69.png"/><Relationship Id="rId15" Type="http://schemas.openxmlformats.org/officeDocument/2006/relationships/image" Target="../media/image41.png"/><Relationship Id="rId23" Type="http://schemas.openxmlformats.org/officeDocument/2006/relationships/image" Target="../media/image2.jpeg"/><Relationship Id="rId10" Type="http://schemas.openxmlformats.org/officeDocument/2006/relationships/hyperlink" Target="http://icones.pro/es/el-simulador-es-igual-a-imagen-png.html" TargetMode="External"/><Relationship Id="rId19" Type="http://schemas.openxmlformats.org/officeDocument/2006/relationships/image" Target="../media/image89.jpeg"/><Relationship Id="rId4" Type="http://schemas.openxmlformats.org/officeDocument/2006/relationships/image" Target="../media/image84.jpeg"/><Relationship Id="rId9" Type="http://schemas.openxmlformats.org/officeDocument/2006/relationships/image" Target="../media/image28.jpeg"/><Relationship Id="rId14" Type="http://schemas.openxmlformats.org/officeDocument/2006/relationships/image" Target="../media/image30.jpeg"/><Relationship Id="rId22" Type="http://schemas.openxmlformats.org/officeDocument/2006/relationships/hyperlink" Target="http://www.miacierto.com/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surance-financial.net/2015/11/27/new-year-checklist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hyperlink" Target="http://www.miacierto.com/" TargetMode="External"/><Relationship Id="rId4" Type="http://schemas.openxmlformats.org/officeDocument/2006/relationships/image" Target="../media/image93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hyperlink" Target="http://dis.mod.bg/%D0%A1%D0%A2%D0%A0%D0%90%D0%9D%D0%98%D0%A6%D0%90.18?lang=0" TargetMode="External"/><Relationship Id="rId7" Type="http://schemas.openxmlformats.org/officeDocument/2006/relationships/hyperlink" Target="https://www.iconfinder.com/icons/277480/car_delivery_shipping_transport_transportation_truck_vehicle_icon" TargetMode="External"/><Relationship Id="rId12" Type="http://schemas.openxmlformats.org/officeDocument/2006/relationships/image" Target="../media/image9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5.png"/><Relationship Id="rId11" Type="http://schemas.openxmlformats.org/officeDocument/2006/relationships/hyperlink" Target="http://www.insurance-financial.net/2015/11/27/new-year-checklist/" TargetMode="External"/><Relationship Id="rId5" Type="http://schemas.openxmlformats.org/officeDocument/2006/relationships/hyperlink" Target="https://www.digitalcombatsimulator.com/en/files/1459501/" TargetMode="External"/><Relationship Id="rId10" Type="http://schemas.openxmlformats.org/officeDocument/2006/relationships/image" Target="../media/image2.jpeg"/><Relationship Id="rId4" Type="http://schemas.openxmlformats.org/officeDocument/2006/relationships/image" Target="../media/image94.png"/><Relationship Id="rId9" Type="http://schemas.openxmlformats.org/officeDocument/2006/relationships/hyperlink" Target="http://www.miacierto.com/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acierto.com/" TargetMode="External"/><Relationship Id="rId7" Type="http://schemas.openxmlformats.org/officeDocument/2006/relationships/image" Target="../media/image9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jpeg"/><Relationship Id="rId5" Type="http://schemas.openxmlformats.org/officeDocument/2006/relationships/hyperlink" Target="http://www.insurance-financial.net/2015/11/27/new-year-checklist/" TargetMode="External"/><Relationship Id="rId4" Type="http://schemas.openxmlformats.org/officeDocument/2006/relationships/image" Target="../media/image2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3" Type="http://schemas.openxmlformats.org/officeDocument/2006/relationships/hyperlink" Target="http://www.miacierto.com/" TargetMode="External"/><Relationship Id="rId7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jpeg"/><Relationship Id="rId5" Type="http://schemas.openxmlformats.org/officeDocument/2006/relationships/hyperlink" Target="http://www.insurance-financial.net/2015/11/27/new-year-checklist/" TargetMode="External"/><Relationship Id="rId4" Type="http://schemas.openxmlformats.org/officeDocument/2006/relationships/image" Target="../media/image2.jpeg"/><Relationship Id="rId9" Type="http://schemas.openxmlformats.org/officeDocument/2006/relationships/image" Target="../media/image9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3" Type="http://schemas.openxmlformats.org/officeDocument/2006/relationships/hyperlink" Target="http://www.miacierto.com/" TargetMode="External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2.jpeg"/><Relationship Id="rId9" Type="http://schemas.openxmlformats.org/officeDocument/2006/relationships/image" Target="../media/image15.jpeg"/><Relationship Id="rId14" Type="http://schemas.openxmlformats.org/officeDocument/2006/relationships/image" Target="../media/image20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hyperlink" Target="http://www.miacierto.com/" TargetMode="External"/><Relationship Id="rId7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jpeg"/><Relationship Id="rId5" Type="http://schemas.openxmlformats.org/officeDocument/2006/relationships/hyperlink" Target="http://www.insurance-financial.net/2015/11/27/new-year-checklist/" TargetMode="External"/><Relationship Id="rId4" Type="http://schemas.openxmlformats.org/officeDocument/2006/relationships/image" Target="../media/image2.jpeg"/><Relationship Id="rId9" Type="http://schemas.openxmlformats.org/officeDocument/2006/relationships/image" Target="../media/image98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3" Type="http://schemas.openxmlformats.org/officeDocument/2006/relationships/hyperlink" Target="http://www.miacierto.com/" TargetMode="External"/><Relationship Id="rId7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jpeg"/><Relationship Id="rId5" Type="http://schemas.openxmlformats.org/officeDocument/2006/relationships/hyperlink" Target="http://www.insurance-financial.net/2015/11/27/new-year-checklist/" TargetMode="External"/><Relationship Id="rId4" Type="http://schemas.openxmlformats.org/officeDocument/2006/relationships/image" Target="../media/image2.jpeg"/><Relationship Id="rId9" Type="http://schemas.openxmlformats.org/officeDocument/2006/relationships/image" Target="../media/image98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hyperlink" Target="http://www.miacierto.com/" TargetMode="External"/><Relationship Id="rId7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jpeg"/><Relationship Id="rId5" Type="http://schemas.openxmlformats.org/officeDocument/2006/relationships/hyperlink" Target="http://www.insurance-financial.net/2015/11/27/new-year-checklist/" TargetMode="External"/><Relationship Id="rId10" Type="http://schemas.openxmlformats.org/officeDocument/2006/relationships/image" Target="../media/image98.png"/><Relationship Id="rId4" Type="http://schemas.openxmlformats.org/officeDocument/2006/relationships/image" Target="../media/image2.jpeg"/><Relationship Id="rId9" Type="http://schemas.openxmlformats.org/officeDocument/2006/relationships/image" Target="../media/image103.jpe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3" Type="http://schemas.openxmlformats.org/officeDocument/2006/relationships/hyperlink" Target="http://www.miacierto.com/" TargetMode="External"/><Relationship Id="rId7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jpeg"/><Relationship Id="rId11" Type="http://schemas.openxmlformats.org/officeDocument/2006/relationships/image" Target="../media/image98.png"/><Relationship Id="rId5" Type="http://schemas.openxmlformats.org/officeDocument/2006/relationships/hyperlink" Target="http://www.insurance-financial.net/2015/11/27/new-year-checklist/" TargetMode="External"/><Relationship Id="rId10" Type="http://schemas.openxmlformats.org/officeDocument/2006/relationships/image" Target="../media/image106.jpeg"/><Relationship Id="rId4" Type="http://schemas.openxmlformats.org/officeDocument/2006/relationships/image" Target="../media/image2.jpeg"/><Relationship Id="rId9" Type="http://schemas.openxmlformats.org/officeDocument/2006/relationships/image" Target="../media/image105.jpe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13" Type="http://schemas.openxmlformats.org/officeDocument/2006/relationships/image" Target="../media/image98.png"/><Relationship Id="rId3" Type="http://schemas.openxmlformats.org/officeDocument/2006/relationships/hyperlink" Target="http://www.miacierto.com/" TargetMode="External"/><Relationship Id="rId7" Type="http://schemas.openxmlformats.org/officeDocument/2006/relationships/image" Target="../media/image19.jpeg"/><Relationship Id="rId12" Type="http://schemas.openxmlformats.org/officeDocument/2006/relationships/image" Target="../media/image10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jpeg"/><Relationship Id="rId11" Type="http://schemas.openxmlformats.org/officeDocument/2006/relationships/image" Target="../media/image107.jpeg"/><Relationship Id="rId5" Type="http://schemas.openxmlformats.org/officeDocument/2006/relationships/hyperlink" Target="http://www.insurance-financial.net/2015/11/27/new-year-checklist/" TargetMode="External"/><Relationship Id="rId10" Type="http://schemas.openxmlformats.org/officeDocument/2006/relationships/image" Target="../media/image106.jpeg"/><Relationship Id="rId4" Type="http://schemas.openxmlformats.org/officeDocument/2006/relationships/image" Target="../media/image2.jpeg"/><Relationship Id="rId9" Type="http://schemas.openxmlformats.org/officeDocument/2006/relationships/image" Target="../media/image105.jpe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iacierto.com/" TargetMode="External"/><Relationship Id="rId3" Type="http://schemas.openxmlformats.org/officeDocument/2006/relationships/hyperlink" Target="http://centraldeturbos.com/empresa/" TargetMode="External"/><Relationship Id="rId7" Type="http://schemas.openxmlformats.org/officeDocument/2006/relationships/image" Target="../media/image9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digitalcombatsimulator.com/en/files/1459501/" TargetMode="External"/><Relationship Id="rId11" Type="http://schemas.openxmlformats.org/officeDocument/2006/relationships/image" Target="../media/image97.jpeg"/><Relationship Id="rId5" Type="http://schemas.openxmlformats.org/officeDocument/2006/relationships/image" Target="../media/image109.png"/><Relationship Id="rId10" Type="http://schemas.openxmlformats.org/officeDocument/2006/relationships/hyperlink" Target="http://www.insurance-financial.net/2015/11/27/new-year-checklist/" TargetMode="External"/><Relationship Id="rId4" Type="http://schemas.openxmlformats.org/officeDocument/2006/relationships/image" Target="../media/image35.jpeg"/><Relationship Id="rId9" Type="http://schemas.openxmlformats.org/officeDocument/2006/relationships/image" Target="../media/image2.jpe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gif"/><Relationship Id="rId3" Type="http://schemas.openxmlformats.org/officeDocument/2006/relationships/hyperlink" Target="https://www.digitalcombatsimulator.com/en/files/1459501/" TargetMode="External"/><Relationship Id="rId7" Type="http://schemas.openxmlformats.org/officeDocument/2006/relationships/hyperlink" Target="http://www.compensationcafe.com/2011/01/grandfathering-red-circled-jobs.html" TargetMode="External"/><Relationship Id="rId12" Type="http://schemas.openxmlformats.org/officeDocument/2006/relationships/image" Target="../media/image9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jpeg"/><Relationship Id="rId11" Type="http://schemas.openxmlformats.org/officeDocument/2006/relationships/hyperlink" Target="http://www.insurance-financial.net/2015/11/27/new-year-checklist/" TargetMode="External"/><Relationship Id="rId5" Type="http://schemas.openxmlformats.org/officeDocument/2006/relationships/hyperlink" Target="https://www.colourbox.com/image/3d-small-people-and-calendar-image-3607518" TargetMode="External"/><Relationship Id="rId10" Type="http://schemas.openxmlformats.org/officeDocument/2006/relationships/image" Target="../media/image2.jpeg"/><Relationship Id="rId4" Type="http://schemas.openxmlformats.org/officeDocument/2006/relationships/image" Target="../media/image95.png"/><Relationship Id="rId9" Type="http://schemas.openxmlformats.org/officeDocument/2006/relationships/hyperlink" Target="http://www.miacierto.com/" TargetMode="Externa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2.jpeg"/><Relationship Id="rId3" Type="http://schemas.openxmlformats.org/officeDocument/2006/relationships/image" Target="../media/image112.png"/><Relationship Id="rId7" Type="http://schemas.openxmlformats.org/officeDocument/2006/relationships/image" Target="../media/image36.png"/><Relationship Id="rId12" Type="http://schemas.openxmlformats.org/officeDocument/2006/relationships/hyperlink" Target="http://www.miacierto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4.png"/><Relationship Id="rId11" Type="http://schemas.openxmlformats.org/officeDocument/2006/relationships/image" Target="../media/image115.jpeg"/><Relationship Id="rId5" Type="http://schemas.openxmlformats.org/officeDocument/2006/relationships/image" Target="../media/image113.png"/><Relationship Id="rId10" Type="http://schemas.openxmlformats.org/officeDocument/2006/relationships/image" Target="../media/image38.jpeg"/><Relationship Id="rId4" Type="http://schemas.openxmlformats.org/officeDocument/2006/relationships/hyperlink" Target="http://www.safewrap.com.sa/prohibited-items/" TargetMode="External"/><Relationship Id="rId9" Type="http://schemas.openxmlformats.org/officeDocument/2006/relationships/hyperlink" Target="http://www.dmgrupoexportador.com/dm/index.php/mobiliario/maquinaria-y-equipo" TargetMode="External"/><Relationship Id="rId14" Type="http://schemas.openxmlformats.org/officeDocument/2006/relationships/image" Target="../media/image116.jpe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hyperlink" Target="https://www.digitalcombatsimulator.com/en/files/1459501/" TargetMode="External"/><Relationship Id="rId7" Type="http://schemas.openxmlformats.org/officeDocument/2006/relationships/hyperlink" Target="http://www.insurance-financial.net/2015/11/27/new-year-checklist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11" Type="http://schemas.openxmlformats.org/officeDocument/2006/relationships/image" Target="../media/image118.png"/><Relationship Id="rId5" Type="http://schemas.openxmlformats.org/officeDocument/2006/relationships/hyperlink" Target="http://www.miacierto.com/" TargetMode="External"/><Relationship Id="rId10" Type="http://schemas.openxmlformats.org/officeDocument/2006/relationships/image" Target="../media/image117.jpeg"/><Relationship Id="rId4" Type="http://schemas.openxmlformats.org/officeDocument/2006/relationships/image" Target="../media/image95.png"/><Relationship Id="rId9" Type="http://schemas.openxmlformats.org/officeDocument/2006/relationships/hyperlink" Target="http://www.canstockphoto.com/images-photos/together-riding-arrow-tomorrow-3d-icon.html" TargetMode="Externa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hyperlink" Target="https://www.digitalcombatsimulator.com/en/files/1459501/" TargetMode="External"/><Relationship Id="rId7" Type="http://schemas.openxmlformats.org/officeDocument/2006/relationships/hyperlink" Target="http://www.insurance-financial.net/2015/11/27/new-year-checklist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11" Type="http://schemas.openxmlformats.org/officeDocument/2006/relationships/image" Target="../media/image118.png"/><Relationship Id="rId5" Type="http://schemas.openxmlformats.org/officeDocument/2006/relationships/hyperlink" Target="http://www.miacierto.com/" TargetMode="External"/><Relationship Id="rId10" Type="http://schemas.openxmlformats.org/officeDocument/2006/relationships/image" Target="../media/image117.jpeg"/><Relationship Id="rId4" Type="http://schemas.openxmlformats.org/officeDocument/2006/relationships/image" Target="../media/image95.png"/><Relationship Id="rId9" Type="http://schemas.openxmlformats.org/officeDocument/2006/relationships/hyperlink" Target="http://www.canstockphoto.com/images-photos/together-riding-arrow-tomorrow-3d-icon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acierto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.jpe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13" Type="http://schemas.openxmlformats.org/officeDocument/2006/relationships/image" Target="../media/image121.png"/><Relationship Id="rId3" Type="http://schemas.openxmlformats.org/officeDocument/2006/relationships/hyperlink" Target="https://www.digitalcombatsimulator.com/en/files/1459501/" TargetMode="External"/><Relationship Id="rId7" Type="http://schemas.openxmlformats.org/officeDocument/2006/relationships/hyperlink" Target="http://www.insurance-financial.net/2015/11/27/new-year-checklist/" TargetMode="External"/><Relationship Id="rId12" Type="http://schemas.openxmlformats.org/officeDocument/2006/relationships/hyperlink" Target="http://www.freeiconspng.com/free-images/invoices-icon-18813" TargetMode="External"/><Relationship Id="rId17" Type="http://schemas.openxmlformats.org/officeDocument/2006/relationships/image" Target="../media/image28.jpeg"/><Relationship Id="rId2" Type="http://schemas.openxmlformats.org/officeDocument/2006/relationships/image" Target="../media/image3.jpeg"/><Relationship Id="rId16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11" Type="http://schemas.openxmlformats.org/officeDocument/2006/relationships/image" Target="../media/image120.png"/><Relationship Id="rId5" Type="http://schemas.openxmlformats.org/officeDocument/2006/relationships/hyperlink" Target="http://www.miacierto.com/" TargetMode="External"/><Relationship Id="rId15" Type="http://schemas.openxmlformats.org/officeDocument/2006/relationships/image" Target="../media/image122.jpeg"/><Relationship Id="rId10" Type="http://schemas.openxmlformats.org/officeDocument/2006/relationships/image" Target="../media/image119.jpeg"/><Relationship Id="rId4" Type="http://schemas.openxmlformats.org/officeDocument/2006/relationships/image" Target="../media/image95.png"/><Relationship Id="rId9" Type="http://schemas.openxmlformats.org/officeDocument/2006/relationships/hyperlink" Target="http://www.shutterstock.com/pic-195201206/stock-vector-mobile-business-payment-flat-icon-set-wireless-pos-terminal-scanning-nfc-mobile-phone-payment.html" TargetMode="External"/><Relationship Id="rId14" Type="http://schemas.openxmlformats.org/officeDocument/2006/relationships/hyperlink" Target="http://www.canstockphoto.com/number-background-3d-numbers-in-disarray-13913901.html" TargetMode="Externa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hyperlink" Target="http://www.miacierto.com/" TargetMode="External"/><Relationship Id="rId7" Type="http://schemas.openxmlformats.org/officeDocument/2006/relationships/hyperlink" Target="https://www.digitalcombatsimulator.com/en/files/1459501/" TargetMode="External"/><Relationship Id="rId12" Type="http://schemas.openxmlformats.org/officeDocument/2006/relationships/image" Target="../media/image1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jpeg"/><Relationship Id="rId11" Type="http://schemas.openxmlformats.org/officeDocument/2006/relationships/hyperlink" Target="https://www.123rf.com/photo_46532249_stock-vector-invoice-icon.html" TargetMode="External"/><Relationship Id="rId5" Type="http://schemas.openxmlformats.org/officeDocument/2006/relationships/hyperlink" Target="http://www.insurance-financial.net/2015/11/27/new-year-checklist/" TargetMode="External"/><Relationship Id="rId10" Type="http://schemas.openxmlformats.org/officeDocument/2006/relationships/image" Target="../media/image123.png"/><Relationship Id="rId4" Type="http://schemas.openxmlformats.org/officeDocument/2006/relationships/image" Target="../media/image2.jpeg"/><Relationship Id="rId9" Type="http://schemas.openxmlformats.org/officeDocument/2006/relationships/hyperlink" Target="http://ocascp.com.mx/OcaBlog/?p=981" TargetMode="Externa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hyperlink" Target="https://www.digitalcombatsimulator.com/en/files/1459501/" TargetMode="External"/><Relationship Id="rId7" Type="http://schemas.openxmlformats.org/officeDocument/2006/relationships/hyperlink" Target="http://www.insurance-financial.net/2015/11/27/new-year-checklist/" TargetMode="External"/><Relationship Id="rId12" Type="http://schemas.openxmlformats.org/officeDocument/2006/relationships/image" Target="../media/image1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11" Type="http://schemas.openxmlformats.org/officeDocument/2006/relationships/image" Target="../media/image126.png"/><Relationship Id="rId5" Type="http://schemas.openxmlformats.org/officeDocument/2006/relationships/hyperlink" Target="http://www.miacierto.com/" TargetMode="External"/><Relationship Id="rId10" Type="http://schemas.openxmlformats.org/officeDocument/2006/relationships/hyperlink" Target="http://www.connekt.in/products.html" TargetMode="External"/><Relationship Id="rId4" Type="http://schemas.openxmlformats.org/officeDocument/2006/relationships/image" Target="../media/image95.png"/><Relationship Id="rId9" Type="http://schemas.openxmlformats.org/officeDocument/2006/relationships/image" Target="../media/image125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8.jpeg"/><Relationship Id="rId13" Type="http://schemas.openxmlformats.org/officeDocument/2006/relationships/hyperlink" Target="http://icons.mysitemyway.com/3d-glossy-orange-orbs-icons-alphanumeric/" TargetMode="External"/><Relationship Id="rId18" Type="http://schemas.openxmlformats.org/officeDocument/2006/relationships/image" Target="../media/image133.jpeg"/><Relationship Id="rId3" Type="http://schemas.openxmlformats.org/officeDocument/2006/relationships/hyperlink" Target="http://www.miacierto.com/" TargetMode="External"/><Relationship Id="rId7" Type="http://schemas.openxmlformats.org/officeDocument/2006/relationships/hyperlink" Target="http://www.canstockphoto.com/illustration/past-due-notices.html" TargetMode="External"/><Relationship Id="rId12" Type="http://schemas.openxmlformats.org/officeDocument/2006/relationships/image" Target="../media/image130.jpeg"/><Relationship Id="rId17" Type="http://schemas.openxmlformats.org/officeDocument/2006/relationships/hyperlink" Target="http://fr.123rf.com/photo_17792505_3d-personnes--homme-debout-pres-d-une-personne-icone-ok.html" TargetMode="External"/><Relationship Id="rId2" Type="http://schemas.openxmlformats.org/officeDocument/2006/relationships/image" Target="../media/image3.jpeg"/><Relationship Id="rId16" Type="http://schemas.openxmlformats.org/officeDocument/2006/relationships/image" Target="../media/image132.jpeg"/><Relationship Id="rId20" Type="http://schemas.openxmlformats.org/officeDocument/2006/relationships/image" Target="../media/image13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jpeg"/><Relationship Id="rId11" Type="http://schemas.openxmlformats.org/officeDocument/2006/relationships/hyperlink" Target="http://pl.dreamstime.com/ilustracji-d-policjant-zakazuje-image66386490" TargetMode="External"/><Relationship Id="rId5" Type="http://schemas.openxmlformats.org/officeDocument/2006/relationships/hyperlink" Target="http://www.insurance-financial.net/2015/11/27/new-year-checklist/" TargetMode="External"/><Relationship Id="rId15" Type="http://schemas.openxmlformats.org/officeDocument/2006/relationships/hyperlink" Target="https://billionphotos.com/Media/Detail/745303/clipart-Success-Check-Mark-Checklist-Questionnaire-Choice-3d-cut-out" TargetMode="External"/><Relationship Id="rId10" Type="http://schemas.openxmlformats.org/officeDocument/2006/relationships/image" Target="../media/image129.jpeg"/><Relationship Id="rId19" Type="http://schemas.openxmlformats.org/officeDocument/2006/relationships/hyperlink" Target="http://www.shutterstock.com/pic-236367481/stock-photo-d-white-people-man-paying-with-a-mobile-phone-with-nfc-bank-terminal-isolated-white-background.html" TargetMode="External"/><Relationship Id="rId4" Type="http://schemas.openxmlformats.org/officeDocument/2006/relationships/image" Target="../media/image2.jpeg"/><Relationship Id="rId9" Type="http://schemas.openxmlformats.org/officeDocument/2006/relationships/hyperlink" Target="http://sp.depositphotos.com/63894835/stock-illustration-after-opening-use-6-months.html" TargetMode="External"/><Relationship Id="rId14" Type="http://schemas.openxmlformats.org/officeDocument/2006/relationships/image" Target="../media/image131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13" Type="http://schemas.openxmlformats.org/officeDocument/2006/relationships/hyperlink" Target="https://www.plancover.in/CGL.html" TargetMode="External"/><Relationship Id="rId3" Type="http://schemas.openxmlformats.org/officeDocument/2006/relationships/hyperlink" Target="http://www.presentationmagazine.com/" TargetMode="External"/><Relationship Id="rId7" Type="http://schemas.openxmlformats.org/officeDocument/2006/relationships/hyperlink" Target="http://www.iconarchive.com/show/clean-3d-icons-by-mysitemyway/glossy-3d-blue-phone-icon.html" TargetMode="External"/><Relationship Id="rId12" Type="http://schemas.openxmlformats.org/officeDocument/2006/relationships/image" Target="../media/image138.jpeg"/><Relationship Id="rId2" Type="http://schemas.openxmlformats.org/officeDocument/2006/relationships/image" Target="../media/image1.jpeg"/><Relationship Id="rId16" Type="http://schemas.openxmlformats.org/officeDocument/2006/relationships/image" Target="../media/image14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5.png"/><Relationship Id="rId11" Type="http://schemas.openxmlformats.org/officeDocument/2006/relationships/hyperlink" Target="http://www.duranmobilya.com/toprak/uploads/SITE121/ck/images/" TargetMode="External"/><Relationship Id="rId5" Type="http://schemas.openxmlformats.org/officeDocument/2006/relationships/image" Target="../media/image2.jpeg"/><Relationship Id="rId15" Type="http://schemas.openxmlformats.org/officeDocument/2006/relationships/hyperlink" Target="https://www.google.com/url?sa=i&amp;rct=j&amp;q=&amp;esrc=s&amp;source=images&amp;cd=&amp;ved=0ahUKEwiv_Iaq78vPAhWL2YMKHfhXDhYQjRwIBw&amp;url=http://es.123rf.com/imagenes-de-archivo/you_figure.html&amp;bvm=bv.135258522,d.amc&amp;psig=AFQjCNFEI54tdrL9HwyJioWgxYQ8Dvc7lQ&amp;ust=1476038820738050" TargetMode="External"/><Relationship Id="rId10" Type="http://schemas.openxmlformats.org/officeDocument/2006/relationships/image" Target="../media/image137.png"/><Relationship Id="rId4" Type="http://schemas.openxmlformats.org/officeDocument/2006/relationships/hyperlink" Target="http://www.miacierto.com/" TargetMode="External"/><Relationship Id="rId9" Type="http://schemas.openxmlformats.org/officeDocument/2006/relationships/hyperlink" Target="http://icons.mysitemyway.com/legacy-icon/075862-3d-glossy-blue-orb-icon-business-phone-cell3-sc8/" TargetMode="External"/><Relationship Id="rId14" Type="http://schemas.openxmlformats.org/officeDocument/2006/relationships/image" Target="../media/image13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acierto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hyperlink" Target="http://www.miacierto.com/" TargetMode="External"/><Relationship Id="rId7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19.jpeg"/><Relationship Id="rId10" Type="http://schemas.openxmlformats.org/officeDocument/2006/relationships/image" Target="../media/image26.jpeg"/><Relationship Id="rId4" Type="http://schemas.openxmlformats.org/officeDocument/2006/relationships/image" Target="../media/image2.jpeg"/><Relationship Id="rId9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acierto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Box 1"/>
          <p:cNvSpPr txBox="1">
            <a:spLocks noChangeArrowheads="1"/>
          </p:cNvSpPr>
          <p:nvPr/>
        </p:nvSpPr>
        <p:spPr bwMode="auto">
          <a:xfrm>
            <a:off x="468313" y="514596"/>
            <a:ext cx="8675687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5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Bright" panose="02040602050505020304" pitchFamily="18" charset="0"/>
              </a:rPr>
              <a:t>Publicaciones</a:t>
            </a:r>
            <a:r>
              <a:rPr lang="en-GB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Bright" panose="02040602050505020304" pitchFamily="18" charset="0"/>
              </a:rPr>
              <a:t> </a:t>
            </a:r>
            <a:r>
              <a:rPr lang="en-GB" altLang="en-US" sz="5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Bright" panose="02040602050505020304" pitchFamily="18" charset="0"/>
              </a:rPr>
              <a:t>anticipadas</a:t>
            </a:r>
            <a:r>
              <a:rPr lang="en-GB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Bright" panose="02040602050505020304" pitchFamily="18" charset="0"/>
              </a:rPr>
              <a:t> de las </a:t>
            </a:r>
            <a:r>
              <a:rPr lang="en-GB" altLang="en-US" sz="5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Bright" panose="02040602050505020304" pitchFamily="18" charset="0"/>
              </a:rPr>
              <a:t>Reglas</a:t>
            </a:r>
            <a:r>
              <a:rPr lang="en-GB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Bright" panose="02040602050505020304" pitchFamily="18" charset="0"/>
              </a:rPr>
              <a:t> </a:t>
            </a:r>
            <a:r>
              <a:rPr lang="en-GB" altLang="en-US" sz="5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Bright" panose="02040602050505020304" pitchFamily="18" charset="0"/>
              </a:rPr>
              <a:t>Generales</a:t>
            </a:r>
            <a:r>
              <a:rPr lang="en-GB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Bright" panose="02040602050505020304" pitchFamily="18" charset="0"/>
              </a:rPr>
              <a:t> de Comercio Exterior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Bright" panose="02040602050505020304" pitchFamily="18" charset="0"/>
              </a:rPr>
              <a:t>para 2017</a:t>
            </a:r>
          </a:p>
        </p:txBody>
      </p:sp>
      <p:pic>
        <p:nvPicPr>
          <p:cNvPr id="5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189" y="4797151"/>
            <a:ext cx="3703075" cy="1765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" y="-6722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 descr="Resultado de imagen para marzo 31  ICONO">
            <a:extLst>
              <a:ext uri="{FF2B5EF4-FFF2-40B4-BE49-F238E27FC236}">
                <a16:creationId xmlns:a16="http://schemas.microsoft.com/office/drawing/2014/main" id="{247451AF-A341-4381-B7FA-2540F453B00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6" name="CuadroTexto 1">
            <a:extLst>
              <a:ext uri="{FF2B5EF4-FFF2-40B4-BE49-F238E27FC236}">
                <a16:creationId xmlns:a16="http://schemas.microsoft.com/office/drawing/2014/main" id="{1A321E86-789B-4CA8-88B2-D157824E38BC}"/>
              </a:ext>
            </a:extLst>
          </p:cNvPr>
          <p:cNvSpPr txBox="1"/>
          <p:nvPr/>
        </p:nvSpPr>
        <p:spPr>
          <a:xfrm>
            <a:off x="1924478" y="513176"/>
            <a:ext cx="52950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err="1">
                <a:latin typeface="Stencil" panose="040409050D0802020404" pitchFamily="82" charset="0"/>
              </a:rPr>
              <a:t>PUBLICACIóN</a:t>
            </a:r>
            <a:r>
              <a:rPr lang="en-US" sz="3200" dirty="0">
                <a:latin typeface="Stencil" panose="040409050D0802020404" pitchFamily="82" charset="0"/>
              </a:rPr>
              <a:t> ANTICIPADA</a:t>
            </a:r>
          </a:p>
          <a:p>
            <a:pPr algn="ctr"/>
            <a:r>
              <a:rPr lang="en-US" sz="3200" dirty="0">
                <a:latin typeface="Stencil" panose="040409050D0802020404" pitchFamily="82" charset="0"/>
              </a:rPr>
              <a:t> DE LAS RGCE PARA 2017</a:t>
            </a:r>
          </a:p>
        </p:txBody>
      </p:sp>
      <p:pic>
        <p:nvPicPr>
          <p:cNvPr id="7" name="Picture 32" descr="Resultado de imagen para junio 27  ICONO">
            <a:extLst>
              <a:ext uri="{FF2B5EF4-FFF2-40B4-BE49-F238E27FC236}">
                <a16:creationId xmlns:a16="http://schemas.microsoft.com/office/drawing/2014/main" id="{59607FC6-A904-4FEC-9E4E-5C0CB59DD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DEDFE1"/>
              </a:clrFrom>
              <a:clrTo>
                <a:srgbClr val="DEDF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930" y="602096"/>
            <a:ext cx="1303166" cy="114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D13DC6-3006-44E5-A74B-00B630EE1DC8}"/>
              </a:ext>
            </a:extLst>
          </p:cNvPr>
          <p:cNvSpPr txBox="1"/>
          <p:nvPr/>
        </p:nvSpPr>
        <p:spPr>
          <a:xfrm>
            <a:off x="720814" y="1319242"/>
            <a:ext cx="759560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/>
          </a:p>
          <a:p>
            <a:pPr algn="just"/>
            <a:r>
              <a:rPr lang="en-US" sz="2400" dirty="0"/>
              <a:t>4.5.31. </a:t>
            </a:r>
            <a:r>
              <a:rPr lang="en-US" sz="2400" dirty="0" err="1"/>
              <a:t>Inscripción</a:t>
            </a:r>
            <a:r>
              <a:rPr lang="en-US" sz="2400" dirty="0"/>
              <a:t> </a:t>
            </a:r>
            <a:r>
              <a:rPr lang="en-US" sz="2400" dirty="0" err="1"/>
              <a:t>inmediata</a:t>
            </a:r>
            <a:r>
              <a:rPr lang="en-US" sz="2400" dirty="0"/>
              <a:t> al </a:t>
            </a:r>
            <a:r>
              <a:rPr lang="en-US" sz="2400" dirty="0" err="1"/>
              <a:t>padrón</a:t>
            </a:r>
            <a:r>
              <a:rPr lang="en-US" sz="2400" dirty="0"/>
              <a:t> de </a:t>
            </a:r>
            <a:r>
              <a:rPr lang="en-US" sz="2400" dirty="0" err="1"/>
              <a:t>importadores</a:t>
            </a:r>
            <a:r>
              <a:rPr lang="en-US" sz="2400" dirty="0"/>
              <a:t> de </a:t>
            </a:r>
            <a:r>
              <a:rPr lang="en-US" sz="2400" dirty="0" err="1"/>
              <a:t>sectores</a:t>
            </a:r>
            <a:r>
              <a:rPr lang="en-US" sz="2400" dirty="0"/>
              <a:t> </a:t>
            </a:r>
            <a:r>
              <a:rPr lang="en-US" sz="2400" dirty="0" err="1"/>
              <a:t>específicos</a:t>
            </a:r>
            <a:r>
              <a:rPr lang="en-US" sz="2400" dirty="0"/>
              <a:t> sin </a:t>
            </a:r>
            <a:r>
              <a:rPr lang="en-US" sz="2400" dirty="0" err="1"/>
              <a:t>cumplir</a:t>
            </a:r>
            <a:r>
              <a:rPr lang="en-US" sz="2400" dirty="0"/>
              <a:t> </a:t>
            </a:r>
            <a:r>
              <a:rPr lang="en-US" sz="2400" dirty="0" err="1"/>
              <a:t>requisitos</a:t>
            </a:r>
            <a:r>
              <a:rPr lang="en-US" sz="2400" dirty="0"/>
              <a:t> </a:t>
            </a:r>
            <a:r>
              <a:rPr lang="en-US" sz="2400" dirty="0" err="1"/>
              <a:t>adicionales</a:t>
            </a:r>
            <a:r>
              <a:rPr lang="en-US" sz="2400" dirty="0"/>
              <a:t> a </a:t>
            </a:r>
            <a:r>
              <a:rPr lang="es-MX" sz="2400" dirty="0"/>
              <a:t>las empresas de la industria automotriz terminal o manufacturera de vehículos de autotransporte  presentando su autorización para el establecimiento de depósito fiscal para someterse al proceso de ensamble y fabricación de vehículos a empresas de la industria automotriz terminal o manufacturera de vehículos de autotransporte.</a:t>
            </a:r>
          </a:p>
          <a:p>
            <a:pPr algn="just"/>
            <a:endParaRPr lang="en-US" sz="2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CA05AD-CD4B-494C-ABC0-F54AD0B2837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0313" t="17295" r="31888" b="10218"/>
          <a:stretch/>
        </p:blipFill>
        <p:spPr>
          <a:xfrm>
            <a:off x="3271661" y="4789713"/>
            <a:ext cx="2600672" cy="195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97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" y="-6722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 descr="Resultado de imagen para marzo 31  ICONO">
            <a:extLst>
              <a:ext uri="{FF2B5EF4-FFF2-40B4-BE49-F238E27FC236}">
                <a16:creationId xmlns:a16="http://schemas.microsoft.com/office/drawing/2014/main" id="{247451AF-A341-4381-B7FA-2540F453B00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6" name="CuadroTexto 1">
            <a:extLst>
              <a:ext uri="{FF2B5EF4-FFF2-40B4-BE49-F238E27FC236}">
                <a16:creationId xmlns:a16="http://schemas.microsoft.com/office/drawing/2014/main" id="{1A321E86-789B-4CA8-88B2-D157824E38BC}"/>
              </a:ext>
            </a:extLst>
          </p:cNvPr>
          <p:cNvSpPr txBox="1"/>
          <p:nvPr/>
        </p:nvSpPr>
        <p:spPr>
          <a:xfrm>
            <a:off x="1924478" y="513176"/>
            <a:ext cx="52950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err="1">
                <a:latin typeface="Stencil" panose="040409050D0802020404" pitchFamily="82" charset="0"/>
              </a:rPr>
              <a:t>PUBLICACIóN</a:t>
            </a:r>
            <a:r>
              <a:rPr lang="en-US" sz="3200" dirty="0">
                <a:latin typeface="Stencil" panose="040409050D0802020404" pitchFamily="82" charset="0"/>
              </a:rPr>
              <a:t> ANTICIPADA</a:t>
            </a:r>
          </a:p>
          <a:p>
            <a:pPr algn="ctr"/>
            <a:r>
              <a:rPr lang="en-US" sz="3200" dirty="0">
                <a:latin typeface="Stencil" panose="040409050D0802020404" pitchFamily="82" charset="0"/>
              </a:rPr>
              <a:t> DE LAS RGCE PARA 2017</a:t>
            </a:r>
          </a:p>
        </p:txBody>
      </p:sp>
      <p:pic>
        <p:nvPicPr>
          <p:cNvPr id="7" name="Picture 32" descr="Resultado de imagen para junio 27  ICONO">
            <a:extLst>
              <a:ext uri="{FF2B5EF4-FFF2-40B4-BE49-F238E27FC236}">
                <a16:creationId xmlns:a16="http://schemas.microsoft.com/office/drawing/2014/main" id="{59607FC6-A904-4FEC-9E4E-5C0CB59DD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DEDFE1"/>
              </a:clrFrom>
              <a:clrTo>
                <a:srgbClr val="DEDF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930" y="602096"/>
            <a:ext cx="1303166" cy="114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D13DC6-3006-44E5-A74B-00B630EE1DC8}"/>
              </a:ext>
            </a:extLst>
          </p:cNvPr>
          <p:cNvSpPr txBox="1"/>
          <p:nvPr/>
        </p:nvSpPr>
        <p:spPr>
          <a:xfrm>
            <a:off x="807130" y="1409850"/>
            <a:ext cx="739757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Anexo 21. </a:t>
            </a:r>
            <a:r>
              <a:rPr lang="en-US" sz="3200" b="1" dirty="0" err="1"/>
              <a:t>Apartado</a:t>
            </a:r>
            <a:r>
              <a:rPr lang="en-US" sz="3200" b="1" dirty="0"/>
              <a:t> A</a:t>
            </a:r>
          </a:p>
          <a:p>
            <a:r>
              <a:rPr lang="es-ES" sz="2400" dirty="0"/>
              <a:t>VII. Despacho por aduanas exclusivas en el caso de vehículos usados por los que sea necesario estar inscrito en el padrón de importadores de sectores específicos 16</a:t>
            </a:r>
          </a:p>
          <a:p>
            <a:endParaRPr lang="en-US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7885C-5CB8-42E9-B729-13176BEAE30D}"/>
              </a:ext>
            </a:extLst>
          </p:cNvPr>
          <p:cNvSpPr txBox="1"/>
          <p:nvPr/>
        </p:nvSpPr>
        <p:spPr>
          <a:xfrm>
            <a:off x="492090" y="3093773"/>
            <a:ext cx="80276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b="1" dirty="0"/>
              <a:t>Ciudad Juárez</a:t>
            </a:r>
            <a:endParaRPr lang="es-MX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b="1" dirty="0"/>
              <a:t>Ciudad Reynosa</a:t>
            </a:r>
            <a:endParaRPr lang="es-MX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b="1" dirty="0"/>
              <a:t>Matamoros</a:t>
            </a:r>
            <a:endParaRPr lang="es-MX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b="1" dirty="0"/>
              <a:t>Mexicali</a:t>
            </a:r>
            <a:endParaRPr lang="es-MX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b="1" dirty="0"/>
              <a:t>Nogales</a:t>
            </a:r>
            <a:endParaRPr lang="es-MX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b="1" dirty="0"/>
              <a:t>Nuevo Laredo</a:t>
            </a:r>
            <a:endParaRPr lang="es-MX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b="1" dirty="0"/>
              <a:t>Piedras Negras</a:t>
            </a:r>
            <a:endParaRPr lang="es-MX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b="1" dirty="0"/>
              <a:t>Tijuana</a:t>
            </a:r>
            <a:endParaRPr lang="es-MX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b="1" dirty="0"/>
              <a:t>Veracruz</a:t>
            </a:r>
            <a:endParaRPr lang="es-MX" sz="2400" dirty="0"/>
          </a:p>
        </p:txBody>
      </p:sp>
    </p:spTree>
    <p:extLst>
      <p:ext uri="{BB962C8B-B14F-4D97-AF65-F5344CB8AC3E}">
        <p14:creationId xmlns:p14="http://schemas.microsoft.com/office/powerpoint/2010/main" val="112758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" y="-6722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 descr="Resultado de imagen para marzo 31  ICONO">
            <a:extLst>
              <a:ext uri="{FF2B5EF4-FFF2-40B4-BE49-F238E27FC236}">
                <a16:creationId xmlns:a16="http://schemas.microsoft.com/office/drawing/2014/main" id="{247451AF-A341-4381-B7FA-2540F453B00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6" name="CuadroTexto 1">
            <a:extLst>
              <a:ext uri="{FF2B5EF4-FFF2-40B4-BE49-F238E27FC236}">
                <a16:creationId xmlns:a16="http://schemas.microsoft.com/office/drawing/2014/main" id="{1A321E86-789B-4CA8-88B2-D157824E38BC}"/>
              </a:ext>
            </a:extLst>
          </p:cNvPr>
          <p:cNvSpPr txBox="1"/>
          <p:nvPr/>
        </p:nvSpPr>
        <p:spPr>
          <a:xfrm>
            <a:off x="1924478" y="513176"/>
            <a:ext cx="52950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err="1">
                <a:latin typeface="Stencil" panose="040409050D0802020404" pitchFamily="82" charset="0"/>
              </a:rPr>
              <a:t>PUBLICACIóN</a:t>
            </a:r>
            <a:r>
              <a:rPr lang="en-US" sz="3200" dirty="0">
                <a:latin typeface="Stencil" panose="040409050D0802020404" pitchFamily="82" charset="0"/>
              </a:rPr>
              <a:t> ANTICIPADA</a:t>
            </a:r>
          </a:p>
          <a:p>
            <a:pPr algn="ctr"/>
            <a:r>
              <a:rPr lang="en-US" sz="3200" dirty="0">
                <a:latin typeface="Stencil" panose="040409050D0802020404" pitchFamily="82" charset="0"/>
              </a:rPr>
              <a:t> DE LAS RGCE PARA 2017</a:t>
            </a:r>
          </a:p>
        </p:txBody>
      </p:sp>
      <p:pic>
        <p:nvPicPr>
          <p:cNvPr id="7" name="Picture 32" descr="Resultado de imagen para junio 27  ICONO">
            <a:extLst>
              <a:ext uri="{FF2B5EF4-FFF2-40B4-BE49-F238E27FC236}">
                <a16:creationId xmlns:a16="http://schemas.microsoft.com/office/drawing/2014/main" id="{59607FC6-A904-4FEC-9E4E-5C0CB59DD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DEDFE1"/>
              </a:clrFrom>
              <a:clrTo>
                <a:srgbClr val="DEDF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930" y="602096"/>
            <a:ext cx="1303166" cy="114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D13DC6-3006-44E5-A74B-00B630EE1DC8}"/>
              </a:ext>
            </a:extLst>
          </p:cNvPr>
          <p:cNvSpPr txBox="1"/>
          <p:nvPr/>
        </p:nvSpPr>
        <p:spPr>
          <a:xfrm>
            <a:off x="720814" y="1873491"/>
            <a:ext cx="739757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/>
          </a:p>
          <a:p>
            <a:r>
              <a:rPr lang="en-US" sz="2400" b="1" dirty="0"/>
              <a:t>3.1.27. </a:t>
            </a:r>
            <a:r>
              <a:rPr lang="en-US" sz="2400" dirty="0"/>
              <a:t> </a:t>
            </a:r>
            <a:r>
              <a:rPr lang="en-US" sz="2400" dirty="0" err="1"/>
              <a:t>Importación</a:t>
            </a:r>
            <a:r>
              <a:rPr lang="en-US" sz="2400" dirty="0"/>
              <a:t> de </a:t>
            </a:r>
            <a:r>
              <a:rPr lang="en-US" sz="2400" dirty="0" err="1"/>
              <a:t>vehículos</a:t>
            </a:r>
            <a:r>
              <a:rPr lang="en-US" sz="2400" dirty="0"/>
              <a:t> </a:t>
            </a:r>
            <a:r>
              <a:rPr lang="en-US" sz="2400" dirty="0" err="1"/>
              <a:t>usados</a:t>
            </a:r>
            <a:r>
              <a:rPr lang="en-US" sz="2400" dirty="0"/>
              <a:t> con </a:t>
            </a:r>
            <a:r>
              <a:rPr lang="es-MX" sz="2400" dirty="0"/>
              <a:t> antigüedad igual o mayor a 30 años, podrá despacharse </a:t>
            </a:r>
            <a:r>
              <a:rPr lang="en-US" sz="2400" dirty="0"/>
              <a:t> </a:t>
            </a:r>
            <a:r>
              <a:rPr lang="en-US" sz="2400" dirty="0" err="1"/>
              <a:t>también</a:t>
            </a:r>
            <a:r>
              <a:rPr lang="en-US" sz="2400" dirty="0"/>
              <a:t> </a:t>
            </a:r>
            <a:r>
              <a:rPr lang="en-US" sz="2400" dirty="0" err="1"/>
              <a:t>por</a:t>
            </a:r>
            <a:r>
              <a:rPr lang="en-US" sz="2400" dirty="0"/>
              <a:t> las </a:t>
            </a:r>
            <a:r>
              <a:rPr lang="en-US" sz="2400" dirty="0" err="1"/>
              <a:t>Aduanas</a:t>
            </a:r>
            <a:r>
              <a:rPr lang="en-US" sz="2400" dirty="0"/>
              <a:t> de AICM, Cancún, México y </a:t>
            </a:r>
            <a:r>
              <a:rPr lang="en-US" sz="2400" dirty="0" err="1"/>
              <a:t>Progreso</a:t>
            </a:r>
            <a:r>
              <a:rPr lang="en-US" sz="2400" dirty="0"/>
              <a:t> (</a:t>
            </a:r>
            <a:r>
              <a:rPr lang="en-US" sz="2400" dirty="0" err="1"/>
              <a:t>además</a:t>
            </a:r>
            <a:r>
              <a:rPr lang="en-US" sz="2400" dirty="0"/>
              <a:t> de </a:t>
            </a:r>
            <a:r>
              <a:rPr lang="en-US" sz="2400" dirty="0" err="1"/>
              <a:t>aduanas</a:t>
            </a:r>
            <a:r>
              <a:rPr lang="en-US" sz="2400" dirty="0"/>
              <a:t> </a:t>
            </a:r>
            <a:r>
              <a:rPr lang="en-US" sz="2400" dirty="0" err="1"/>
              <a:t>exclusivas</a:t>
            </a:r>
            <a:r>
              <a:rPr lang="en-US" sz="2400" dirty="0"/>
              <a:t> </a:t>
            </a:r>
            <a:r>
              <a:rPr lang="en-US" sz="2400" dirty="0" err="1"/>
              <a:t>indicadas</a:t>
            </a:r>
            <a:r>
              <a:rPr lang="en-US" sz="2400" dirty="0"/>
              <a:t> </a:t>
            </a:r>
            <a:r>
              <a:rPr lang="en-US" sz="2400" dirty="0" err="1"/>
              <a:t>en</a:t>
            </a:r>
            <a:r>
              <a:rPr lang="en-US" sz="2400" dirty="0"/>
              <a:t> el Anexo 21, </a:t>
            </a:r>
            <a:r>
              <a:rPr lang="en-US" sz="2400" dirty="0" err="1"/>
              <a:t>Apartado</a:t>
            </a:r>
            <a:r>
              <a:rPr lang="en-US" sz="2400" dirty="0"/>
              <a:t> A, </a:t>
            </a:r>
            <a:r>
              <a:rPr lang="en-US" sz="2400" dirty="0" err="1"/>
              <a:t>fracción</a:t>
            </a:r>
            <a:r>
              <a:rPr lang="en-US" sz="2400" dirty="0"/>
              <a:t> VII).</a:t>
            </a:r>
          </a:p>
          <a:p>
            <a:endParaRPr lang="en-US" sz="2400" dirty="0"/>
          </a:p>
          <a:p>
            <a:r>
              <a:rPr lang="en-US" sz="2400" b="1" dirty="0"/>
              <a:t>3.5.7. </a:t>
            </a:r>
            <a:r>
              <a:rPr lang="en-US" sz="2400" dirty="0"/>
              <a:t>Cambio de regimen de </a:t>
            </a:r>
            <a:r>
              <a:rPr lang="en-US" sz="2400" dirty="0" err="1"/>
              <a:t>vehículos</a:t>
            </a:r>
            <a:r>
              <a:rPr lang="en-US" sz="2400" dirty="0"/>
              <a:t> </a:t>
            </a:r>
            <a:r>
              <a:rPr lang="en-US" sz="2400" dirty="0" err="1"/>
              <a:t>importados</a:t>
            </a:r>
            <a:r>
              <a:rPr lang="en-US" sz="2400" dirty="0"/>
              <a:t> </a:t>
            </a:r>
            <a:r>
              <a:rPr lang="en-US" sz="2400" dirty="0" err="1"/>
              <a:t>temporalmente</a:t>
            </a:r>
            <a:r>
              <a:rPr lang="en-US" sz="2400" dirty="0"/>
              <a:t> </a:t>
            </a:r>
            <a:r>
              <a:rPr lang="en-US" sz="2400" dirty="0" err="1"/>
              <a:t>podrá</a:t>
            </a:r>
            <a:r>
              <a:rPr lang="en-US" sz="2400" dirty="0"/>
              <a:t> </a:t>
            </a:r>
            <a:r>
              <a:rPr lang="en-US" sz="2400" dirty="0" err="1"/>
              <a:t>promoverse</a:t>
            </a:r>
            <a:r>
              <a:rPr lang="en-US" sz="2400" dirty="0"/>
              <a:t> ante </a:t>
            </a:r>
            <a:r>
              <a:rPr lang="en-US" sz="2400" dirty="0" err="1"/>
              <a:t>cualquier</a:t>
            </a:r>
            <a:r>
              <a:rPr lang="en-US" sz="2400" dirty="0"/>
              <a:t> </a:t>
            </a:r>
            <a:r>
              <a:rPr lang="en-US" sz="2400" dirty="0" err="1"/>
              <a:t>aduana</a:t>
            </a: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8709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" y="-6722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 descr="Resultado de imagen para marzo 31  ICONO">
            <a:extLst>
              <a:ext uri="{FF2B5EF4-FFF2-40B4-BE49-F238E27FC236}">
                <a16:creationId xmlns:a16="http://schemas.microsoft.com/office/drawing/2014/main" id="{247451AF-A341-4381-B7FA-2540F453B00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6" name="CuadroTexto 1">
            <a:extLst>
              <a:ext uri="{FF2B5EF4-FFF2-40B4-BE49-F238E27FC236}">
                <a16:creationId xmlns:a16="http://schemas.microsoft.com/office/drawing/2014/main" id="{1A321E86-789B-4CA8-88B2-D157824E38BC}"/>
              </a:ext>
            </a:extLst>
          </p:cNvPr>
          <p:cNvSpPr txBox="1"/>
          <p:nvPr/>
        </p:nvSpPr>
        <p:spPr>
          <a:xfrm>
            <a:off x="1924478" y="513176"/>
            <a:ext cx="52950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err="1">
                <a:latin typeface="Stencil" panose="040409050D0802020404" pitchFamily="82" charset="0"/>
              </a:rPr>
              <a:t>PUBLICACIóN</a:t>
            </a:r>
            <a:r>
              <a:rPr lang="en-US" sz="3200" dirty="0">
                <a:latin typeface="Stencil" panose="040409050D0802020404" pitchFamily="82" charset="0"/>
              </a:rPr>
              <a:t> ANTICIPADA</a:t>
            </a:r>
          </a:p>
          <a:p>
            <a:pPr algn="ctr"/>
            <a:r>
              <a:rPr lang="en-US" sz="3200" dirty="0">
                <a:latin typeface="Stencil" panose="040409050D0802020404" pitchFamily="82" charset="0"/>
              </a:rPr>
              <a:t> DE LAS RGCE PARA 2017</a:t>
            </a:r>
          </a:p>
        </p:txBody>
      </p:sp>
      <p:pic>
        <p:nvPicPr>
          <p:cNvPr id="7" name="Picture 32" descr="Resultado de imagen para junio 27  ICONO">
            <a:extLst>
              <a:ext uri="{FF2B5EF4-FFF2-40B4-BE49-F238E27FC236}">
                <a16:creationId xmlns:a16="http://schemas.microsoft.com/office/drawing/2014/main" id="{59607FC6-A904-4FEC-9E4E-5C0CB59DD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DEDFE1"/>
              </a:clrFrom>
              <a:clrTo>
                <a:srgbClr val="DEDF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930" y="602096"/>
            <a:ext cx="1303166" cy="114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D13DC6-3006-44E5-A74B-00B630EE1DC8}"/>
              </a:ext>
            </a:extLst>
          </p:cNvPr>
          <p:cNvSpPr txBox="1"/>
          <p:nvPr/>
        </p:nvSpPr>
        <p:spPr>
          <a:xfrm>
            <a:off x="347621" y="1340768"/>
            <a:ext cx="7397571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Anexo 21 </a:t>
            </a:r>
            <a:r>
              <a:rPr lang="en-US" sz="3200" b="1" dirty="0" err="1"/>
              <a:t>Apartado</a:t>
            </a:r>
            <a:r>
              <a:rPr lang="en-US" sz="3200" b="1" dirty="0"/>
              <a:t> A</a:t>
            </a:r>
          </a:p>
          <a:p>
            <a:r>
              <a:rPr lang="es-ES" sz="2400" b="1" dirty="0"/>
              <a:t>Aduanas autorizadas para tramitar el despacho de determinado tipo de mercancías</a:t>
            </a:r>
          </a:p>
          <a:p>
            <a:endParaRPr lang="es-ES" sz="2400" b="1" dirty="0"/>
          </a:p>
          <a:p>
            <a:pPr algn="just"/>
            <a:r>
              <a:rPr lang="es-MX" sz="2400" dirty="0"/>
              <a:t>Combustibles minerales, aceites minerales y productos de su destilación; materias bituminosas; ceras minerales</a:t>
            </a:r>
            <a:endParaRPr lang="es-ES" sz="2400" dirty="0"/>
          </a:p>
          <a:p>
            <a:pPr algn="just"/>
            <a:r>
              <a:rPr lang="es-MX" sz="2400" dirty="0"/>
              <a:t>(2710.12.03, 2710.12.04, 2710.19.04, 2710.19.05 y 2710.19.08)</a:t>
            </a:r>
          </a:p>
          <a:p>
            <a:endParaRPr lang="en-US" sz="2400" b="1" dirty="0"/>
          </a:p>
          <a:p>
            <a:r>
              <a:rPr lang="en-US" sz="2400" b="1" dirty="0"/>
              <a:t>S</a:t>
            </a:r>
            <a:r>
              <a:rPr lang="es-MX" sz="2400" b="1" dirty="0"/>
              <a:t>e adiciona Aduana de Mexicali.</a:t>
            </a:r>
          </a:p>
          <a:p>
            <a:endParaRPr lang="en-US" sz="2400" b="1" dirty="0"/>
          </a:p>
          <a:p>
            <a:pPr algn="just"/>
            <a:r>
              <a:rPr lang="en-US" sz="2400" dirty="0"/>
              <a:t>*RGCE 4.5.31, </a:t>
            </a:r>
            <a:r>
              <a:rPr lang="en-US" sz="2400" dirty="0" err="1"/>
              <a:t>último</a:t>
            </a:r>
            <a:r>
              <a:rPr lang="en-US" sz="2400" dirty="0"/>
              <a:t> </a:t>
            </a:r>
            <a:r>
              <a:rPr lang="en-US" sz="2400" dirty="0" err="1"/>
              <a:t>párrafo</a:t>
            </a:r>
            <a:r>
              <a:rPr lang="en-US" sz="2400" dirty="0"/>
              <a:t>, no se </a:t>
            </a:r>
            <a:r>
              <a:rPr lang="en-US" sz="2400" dirty="0" err="1"/>
              <a:t>aplica</a:t>
            </a:r>
            <a:r>
              <a:rPr lang="en-US" sz="2400" dirty="0"/>
              <a:t> a </a:t>
            </a:r>
            <a:r>
              <a:rPr lang="en-US" sz="2400" dirty="0" err="1"/>
              <a:t>operaciones</a:t>
            </a:r>
            <a:r>
              <a:rPr lang="en-US" sz="2400" dirty="0"/>
              <a:t> </a:t>
            </a:r>
            <a:r>
              <a:rPr lang="en-US" sz="2400" dirty="0" err="1"/>
              <a:t>hechas</a:t>
            </a:r>
            <a:r>
              <a:rPr lang="en-US" sz="2400" dirty="0"/>
              <a:t> </a:t>
            </a:r>
            <a:r>
              <a:rPr lang="en-US" sz="2400" dirty="0" err="1"/>
              <a:t>por</a:t>
            </a:r>
            <a:r>
              <a:rPr lang="en-US" sz="2400" dirty="0"/>
              <a:t> </a:t>
            </a:r>
            <a:r>
              <a:rPr lang="en-US" sz="2400" dirty="0" err="1"/>
              <a:t>empresas</a:t>
            </a:r>
            <a:r>
              <a:rPr lang="en-US" sz="2400" dirty="0"/>
              <a:t> de la </a:t>
            </a:r>
            <a:r>
              <a:rPr lang="en-US" sz="2400" dirty="0" err="1"/>
              <a:t>industria</a:t>
            </a:r>
            <a:r>
              <a:rPr lang="en-US" sz="2400" dirty="0"/>
              <a:t> </a:t>
            </a:r>
            <a:r>
              <a:rPr lang="en-US" sz="2400" dirty="0" err="1"/>
              <a:t>automotriz</a:t>
            </a:r>
            <a:r>
              <a:rPr lang="en-US" sz="2400" dirty="0"/>
              <a:t> terminal o de manufacturer de </a:t>
            </a:r>
            <a:r>
              <a:rPr lang="en-US" sz="2400" dirty="0" err="1"/>
              <a:t>vehículos</a:t>
            </a:r>
            <a:r>
              <a:rPr lang="en-US" sz="2400" dirty="0"/>
              <a:t> de </a:t>
            </a:r>
            <a:r>
              <a:rPr lang="en-US" sz="2400" dirty="0" err="1"/>
              <a:t>autotransporte</a:t>
            </a:r>
            <a:endParaRPr lang="es-ES" sz="2400" dirty="0"/>
          </a:p>
          <a:p>
            <a:endParaRPr lang="es-ES" sz="2400" b="1" dirty="0"/>
          </a:p>
          <a:p>
            <a:endParaRPr lang="es-ES" sz="2400" b="1" dirty="0"/>
          </a:p>
          <a:p>
            <a:endParaRPr lang="es-E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54027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" y="-6722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 descr="Resultado de imagen para marzo 31  ICONO">
            <a:extLst>
              <a:ext uri="{FF2B5EF4-FFF2-40B4-BE49-F238E27FC236}">
                <a16:creationId xmlns:a16="http://schemas.microsoft.com/office/drawing/2014/main" id="{247451AF-A341-4381-B7FA-2540F453B00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6" name="CuadroTexto 1">
            <a:extLst>
              <a:ext uri="{FF2B5EF4-FFF2-40B4-BE49-F238E27FC236}">
                <a16:creationId xmlns:a16="http://schemas.microsoft.com/office/drawing/2014/main" id="{1A321E86-789B-4CA8-88B2-D157824E38BC}"/>
              </a:ext>
            </a:extLst>
          </p:cNvPr>
          <p:cNvSpPr txBox="1"/>
          <p:nvPr/>
        </p:nvSpPr>
        <p:spPr>
          <a:xfrm>
            <a:off x="1924478" y="513176"/>
            <a:ext cx="52950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err="1">
                <a:latin typeface="Stencil" panose="040409050D0802020404" pitchFamily="82" charset="0"/>
              </a:rPr>
              <a:t>PUBLICACIóN</a:t>
            </a:r>
            <a:r>
              <a:rPr lang="en-US" sz="3200" dirty="0">
                <a:latin typeface="Stencil" panose="040409050D0802020404" pitchFamily="82" charset="0"/>
              </a:rPr>
              <a:t> ANTICIPADA</a:t>
            </a:r>
          </a:p>
          <a:p>
            <a:pPr algn="ctr"/>
            <a:r>
              <a:rPr lang="en-US" sz="3200" dirty="0">
                <a:latin typeface="Stencil" panose="040409050D0802020404" pitchFamily="82" charset="0"/>
              </a:rPr>
              <a:t> DE LAS RGCE PARA 2017</a:t>
            </a:r>
          </a:p>
        </p:txBody>
      </p:sp>
      <p:pic>
        <p:nvPicPr>
          <p:cNvPr id="7" name="Picture 32" descr="Resultado de imagen para junio 27  ICONO">
            <a:extLst>
              <a:ext uri="{FF2B5EF4-FFF2-40B4-BE49-F238E27FC236}">
                <a16:creationId xmlns:a16="http://schemas.microsoft.com/office/drawing/2014/main" id="{59607FC6-A904-4FEC-9E4E-5C0CB59DD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DEDFE1"/>
              </a:clrFrom>
              <a:clrTo>
                <a:srgbClr val="DEDF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930" y="602096"/>
            <a:ext cx="1303166" cy="114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D13DC6-3006-44E5-A74B-00B630EE1DC8}"/>
              </a:ext>
            </a:extLst>
          </p:cNvPr>
          <p:cNvSpPr txBox="1"/>
          <p:nvPr/>
        </p:nvSpPr>
        <p:spPr>
          <a:xfrm>
            <a:off x="539552" y="2417014"/>
            <a:ext cx="7397571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Anexo 22</a:t>
            </a:r>
            <a:endParaRPr lang="es-ES" sz="2400" b="1" dirty="0"/>
          </a:p>
          <a:p>
            <a:endParaRPr lang="es-ES" sz="2400" b="1" dirty="0"/>
          </a:p>
          <a:p>
            <a:endParaRPr lang="es-ES" sz="2400" b="1" dirty="0"/>
          </a:p>
          <a:p>
            <a:pPr algn="just"/>
            <a:r>
              <a:rPr lang="es-ES" sz="2400" b="1" dirty="0"/>
              <a:t>Campo de observaciones a nivel pedimento y a nivel partida no podrá utilizarse en importaciones definitivas de vehículos usados y sus rectificaciones (A1, VF, VU, C1 y F5)</a:t>
            </a:r>
          </a:p>
          <a:p>
            <a:endParaRPr lang="es-ES" sz="2400" b="1" dirty="0"/>
          </a:p>
          <a:p>
            <a:endParaRPr lang="es-ES" sz="2400" b="1" dirty="0"/>
          </a:p>
          <a:p>
            <a:endParaRPr lang="es-ES" sz="2400" b="1" dirty="0"/>
          </a:p>
          <a:p>
            <a:endParaRPr lang="es-E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01061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" y="-6722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 descr="Resultado de imagen para marzo 31  ICONO">
            <a:extLst>
              <a:ext uri="{FF2B5EF4-FFF2-40B4-BE49-F238E27FC236}">
                <a16:creationId xmlns:a16="http://schemas.microsoft.com/office/drawing/2014/main" id="{247451AF-A341-4381-B7FA-2540F453B00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6" name="CuadroTexto 1">
            <a:extLst>
              <a:ext uri="{FF2B5EF4-FFF2-40B4-BE49-F238E27FC236}">
                <a16:creationId xmlns:a16="http://schemas.microsoft.com/office/drawing/2014/main" id="{1A321E86-789B-4CA8-88B2-D157824E38BC}"/>
              </a:ext>
            </a:extLst>
          </p:cNvPr>
          <p:cNvSpPr txBox="1"/>
          <p:nvPr/>
        </p:nvSpPr>
        <p:spPr>
          <a:xfrm>
            <a:off x="1924478" y="513176"/>
            <a:ext cx="52950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err="1">
                <a:latin typeface="Stencil" panose="040409050D0802020404" pitchFamily="82" charset="0"/>
              </a:rPr>
              <a:t>PUBLICACIóN</a:t>
            </a:r>
            <a:r>
              <a:rPr lang="en-US" sz="3200" dirty="0">
                <a:latin typeface="Stencil" panose="040409050D0802020404" pitchFamily="82" charset="0"/>
              </a:rPr>
              <a:t> ANTICIPADA</a:t>
            </a:r>
          </a:p>
          <a:p>
            <a:pPr algn="ctr"/>
            <a:r>
              <a:rPr lang="en-US" sz="3200" dirty="0">
                <a:latin typeface="Stencil" panose="040409050D0802020404" pitchFamily="82" charset="0"/>
              </a:rPr>
              <a:t> DE LAS RGCE PARA 2017</a:t>
            </a:r>
          </a:p>
        </p:txBody>
      </p:sp>
      <p:pic>
        <p:nvPicPr>
          <p:cNvPr id="7" name="Picture 32" descr="Resultado de imagen para junio 27  ICONO">
            <a:extLst>
              <a:ext uri="{FF2B5EF4-FFF2-40B4-BE49-F238E27FC236}">
                <a16:creationId xmlns:a16="http://schemas.microsoft.com/office/drawing/2014/main" id="{59607FC6-A904-4FEC-9E4E-5C0CB59DD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DEDFE1"/>
              </a:clrFrom>
              <a:clrTo>
                <a:srgbClr val="DEDF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930" y="602096"/>
            <a:ext cx="1303166" cy="114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D13DC6-3006-44E5-A74B-00B630EE1DC8}"/>
              </a:ext>
            </a:extLst>
          </p:cNvPr>
          <p:cNvSpPr txBox="1"/>
          <p:nvPr/>
        </p:nvSpPr>
        <p:spPr>
          <a:xfrm>
            <a:off x="539552" y="1676990"/>
            <a:ext cx="7397571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Anexo 22</a:t>
            </a:r>
            <a:endParaRPr lang="es-ES" sz="2400" b="1" dirty="0"/>
          </a:p>
          <a:p>
            <a:endParaRPr lang="es-ES" sz="2400" b="1" dirty="0"/>
          </a:p>
          <a:p>
            <a:r>
              <a:rPr lang="es-ES" sz="2400" b="1" dirty="0"/>
              <a:t>Apéndice 2 </a:t>
            </a:r>
          </a:p>
          <a:p>
            <a:endParaRPr lang="es-ES" sz="2400" b="1" dirty="0"/>
          </a:p>
          <a:p>
            <a:r>
              <a:rPr lang="es-ES" sz="2400" b="1" u="sng" dirty="0"/>
              <a:t>A1</a:t>
            </a:r>
            <a:r>
              <a:rPr lang="es-ES" sz="2400" b="1" dirty="0"/>
              <a:t>. Importación definitiva de vehículos nuevos y usados.</a:t>
            </a:r>
          </a:p>
          <a:p>
            <a:endParaRPr lang="es-ES" sz="2400" b="1" dirty="0"/>
          </a:p>
          <a:p>
            <a:r>
              <a:rPr lang="es-ES" sz="2400" b="1" u="sng" dirty="0"/>
              <a:t>BA. </a:t>
            </a:r>
            <a:r>
              <a:rPr lang="es-ES" sz="2400" b="1" dirty="0"/>
              <a:t>Importación temporal de vehículos en franquicia diplomática.</a:t>
            </a:r>
          </a:p>
          <a:p>
            <a:endParaRPr lang="es-ES" sz="2400" b="1" dirty="0"/>
          </a:p>
          <a:p>
            <a:r>
              <a:rPr lang="es-ES" sz="2400" b="1" u="sng" dirty="0"/>
              <a:t>F5</a:t>
            </a:r>
            <a:r>
              <a:rPr lang="es-ES" sz="2400" b="1" dirty="0"/>
              <a:t>. Cambio de régimen temporal a definitivo conforme a la RGCE 3.5.7 de vehículos usados con más de 10 años de antigüedad </a:t>
            </a:r>
          </a:p>
          <a:p>
            <a:endParaRPr lang="es-ES" sz="2400" b="1" dirty="0"/>
          </a:p>
          <a:p>
            <a:endParaRPr lang="es-E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7397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Box 1"/>
          <p:cNvSpPr txBox="1">
            <a:spLocks noChangeArrowheads="1"/>
          </p:cNvSpPr>
          <p:nvPr/>
        </p:nvSpPr>
        <p:spPr bwMode="auto">
          <a:xfrm>
            <a:off x="433872" y="1988840"/>
            <a:ext cx="8675687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Bright" panose="02040602050505020304" pitchFamily="18" charset="0"/>
              </a:rPr>
              <a:t>Operaciones de </a:t>
            </a:r>
            <a:r>
              <a:rPr lang="en-GB" altLang="en-US" sz="5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Bright" panose="02040602050505020304" pitchFamily="18" charset="0"/>
              </a:rPr>
              <a:t>transferencia</a:t>
            </a:r>
            <a:r>
              <a:rPr lang="en-GB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Bright" panose="02040602050505020304" pitchFamily="18" charset="0"/>
              </a:rPr>
              <a:t> de </a:t>
            </a:r>
            <a:r>
              <a:rPr lang="en-GB" altLang="en-US" sz="5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Bright" panose="02040602050505020304" pitchFamily="18" charset="0"/>
              </a:rPr>
              <a:t>mercancías</a:t>
            </a:r>
            <a:r>
              <a:rPr lang="en-GB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Bright" panose="02040602050505020304" pitchFamily="18" charset="0"/>
              </a:rPr>
              <a:t>.</a:t>
            </a:r>
          </a:p>
        </p:txBody>
      </p:sp>
      <p:pic>
        <p:nvPicPr>
          <p:cNvPr id="5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5189" y="4797151"/>
            <a:ext cx="3703075" cy="1765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65914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90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2034161" y="619455"/>
            <a:ext cx="45015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000" dirty="0">
                <a:latin typeface="Stencil" panose="040409050D0802020404" pitchFamily="82" charset="0"/>
              </a:rPr>
              <a:t>Transferencias</a:t>
            </a:r>
            <a:endParaRPr lang="en-US" sz="4000" dirty="0">
              <a:latin typeface="Stencil" panose="040409050D0802020404" pitchFamily="82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359532" y="1319321"/>
            <a:ext cx="842493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Transición del régimen aduanero al que se encuentran sometidas las mercancías dentro del territorio nacional al ser entregadas por un operador económico a otro para el cumplimiento de un fin determinado.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Reflejan la extinción de las obligaciones derivadas del régimen aduanero bajo el cual fueron introducidas las mercancías, generalmente suspensivo, para el operador económico que efectúa la entrega y el nacimiento de las obligaciones derivadas del propósito que motiva la entrega, dentro del nuevo régimen aduanero, incluso distinto, bajo el que el otro operador económico reciba las mercancías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Trámites  realizados ante la aduana de manera documental (sin presentación física de las mercancías).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Pueden involucrar enajenación en la que, incluso participan residentes en el extranjero.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6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874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90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2034161" y="619455"/>
            <a:ext cx="45015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000" dirty="0">
                <a:latin typeface="Stencil" panose="040409050D0802020404" pitchFamily="82" charset="0"/>
              </a:rPr>
              <a:t>Transferencias</a:t>
            </a:r>
            <a:endParaRPr lang="en-US" sz="4000" dirty="0">
              <a:latin typeface="Stencil" panose="040409050D0802020404" pitchFamily="82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359532" y="1137459"/>
            <a:ext cx="842493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Actores principales:</a:t>
            </a:r>
          </a:p>
          <a:p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Actores secundarios: </a:t>
            </a:r>
          </a:p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          </a:t>
            </a:r>
          </a:p>
          <a:p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9" name="Picture 4" descr="Resultado de imagen para compraventa internacional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463" y="2204864"/>
            <a:ext cx="1876663" cy="145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/>
          <p:cNvSpPr txBox="1"/>
          <p:nvPr/>
        </p:nvSpPr>
        <p:spPr>
          <a:xfrm>
            <a:off x="1901943" y="1711050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Remitente</a:t>
            </a:r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5223448" y="1716108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Destinatario</a:t>
            </a:r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13" name="Picture 10" descr="Resultado de imagen para despacho de mercaderi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448" y="2214677"/>
            <a:ext cx="1882165" cy="147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Resultado de imagen para comprador 3d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923" y="4959004"/>
            <a:ext cx="1882165" cy="155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Resultado de imagen para vendedor 3d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037" y="4917490"/>
            <a:ext cx="1988507" cy="153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uadroTexto 16"/>
          <p:cNvSpPr txBox="1"/>
          <p:nvPr/>
        </p:nvSpPr>
        <p:spPr>
          <a:xfrm>
            <a:off x="1835696" y="4343883"/>
            <a:ext cx="1215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Vendedor</a:t>
            </a:r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5228533" y="4352582"/>
            <a:ext cx="1377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Comprador</a:t>
            </a:r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1028" name="Picture 4" descr="Resultado de imagen para telón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987" y="2098622"/>
            <a:ext cx="1718604" cy="171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Resultado de imagen para telón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700" y="2101037"/>
            <a:ext cx="1718604" cy="171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Resultado de imagen para telón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532" y="4877015"/>
            <a:ext cx="1718604" cy="171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Resultado de imagen para telón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596" y="4726781"/>
            <a:ext cx="1718604" cy="1718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Resultado de imagen para MAS LOGISTICS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741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2437154" y="750009"/>
            <a:ext cx="38314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000" dirty="0">
                <a:solidFill>
                  <a:schemeClr val="tx2"/>
                </a:solidFill>
                <a:latin typeface="Stencil" panose="040409050D0802020404" pitchFamily="82" charset="0"/>
              </a:rPr>
              <a:t>Ley Aduanera</a:t>
            </a:r>
            <a:endParaRPr lang="en-US" sz="40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349999" y="1350176"/>
            <a:ext cx="76328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2400" dirty="0">
                <a:latin typeface="Stencil" panose="040409050D0802020404" pitchFamily="82" charset="0"/>
              </a:rPr>
              <a:t>Artículo 105.</a:t>
            </a:r>
          </a:p>
          <a:p>
            <a:endParaRPr lang="es-MX" b="1" dirty="0"/>
          </a:p>
          <a:p>
            <a:pPr algn="just"/>
            <a:r>
              <a:rPr lang="es-MX" b="1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Propiedad o uso de mercancías importadas temporalmente no podrá ser objeto de transferencia o enajenación, excepto entre IMMEX.</a:t>
            </a:r>
          </a:p>
          <a:p>
            <a:endParaRPr lang="en-US" b="1" dirty="0"/>
          </a:p>
        </p:txBody>
      </p:sp>
      <p:pic>
        <p:nvPicPr>
          <p:cNvPr id="2050" name="Picture 2" descr="Resultado de imagen para V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5229201"/>
            <a:ext cx="1363731" cy="137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/>
          <p:cNvSpPr txBox="1"/>
          <p:nvPr/>
        </p:nvSpPr>
        <p:spPr>
          <a:xfrm>
            <a:off x="327921" y="2787320"/>
            <a:ext cx="7992888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2400" dirty="0">
                <a:latin typeface="Stencil" panose="040409050D0802020404" pitchFamily="82" charset="0"/>
              </a:rPr>
              <a:t>Artículo  109 (último párrafo)</a:t>
            </a:r>
          </a:p>
          <a:p>
            <a:endParaRPr lang="es-MX" b="1" dirty="0"/>
          </a:p>
          <a:p>
            <a:endParaRPr lang="es-MX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b="1" dirty="0"/>
          </a:p>
          <a:p>
            <a:endParaRPr lang="es-MX" b="1" dirty="0"/>
          </a:p>
          <a:p>
            <a:endParaRPr lang="es-MX" b="1" dirty="0"/>
          </a:p>
          <a:p>
            <a:endParaRPr lang="es-MX" b="1" dirty="0"/>
          </a:p>
          <a:p>
            <a:endParaRPr lang="es-MX" b="1" dirty="0"/>
          </a:p>
          <a:p>
            <a:endParaRPr lang="es-MX" b="1" dirty="0"/>
          </a:p>
          <a:p>
            <a:endParaRPr lang="es-MX" b="1" dirty="0"/>
          </a:p>
          <a:p>
            <a:endParaRPr lang="en-US" b="1" dirty="0"/>
          </a:p>
        </p:txBody>
      </p:sp>
      <p:sp>
        <p:nvSpPr>
          <p:cNvPr id="9" name="CuadroTexto 8"/>
          <p:cNvSpPr txBox="1"/>
          <p:nvPr/>
        </p:nvSpPr>
        <p:spPr>
          <a:xfrm>
            <a:off x="262372" y="2858852"/>
            <a:ext cx="80258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s-MX" b="1" dirty="0">
              <a:latin typeface="Baskerville Old Face" panose="02020602080505020303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b="1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Transferencia de desperdicios  de las mercancías importadas temporalmente.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b="1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b="1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Sólo pueden ser recibidos por empresas IMMEX en la modalidad de servicios autorizadas para operar en la actividad de reciclaje o acopio de desperdicios . (RGCE 1.6.8).</a:t>
            </a:r>
          </a:p>
          <a:p>
            <a:pPr algn="just"/>
            <a:endParaRPr lang="es-MX" b="1" dirty="0">
              <a:latin typeface="Baskerville Old Face" panose="02020602080505020303" pitchFamily="18" charset="0"/>
            </a:endParaRPr>
          </a:p>
          <a:p>
            <a:pPr algn="just"/>
            <a:endParaRPr lang="es-MX" b="1" dirty="0">
              <a:latin typeface="Baskerville Old Face" panose="02020602080505020303" pitchFamily="18" charset="0"/>
            </a:endParaRPr>
          </a:p>
          <a:p>
            <a:pPr algn="just"/>
            <a:endParaRPr lang="es-MX" b="1" dirty="0">
              <a:latin typeface="Baskerville Old Face" panose="02020602080505020303" pitchFamily="18" charset="0"/>
            </a:endParaRPr>
          </a:p>
          <a:p>
            <a:pPr algn="just"/>
            <a:endParaRPr lang="es-MX" b="1" dirty="0">
              <a:latin typeface="Baskerville Old Face" panose="02020602080505020303" pitchFamily="18" charset="0"/>
            </a:endParaRPr>
          </a:p>
          <a:p>
            <a:pPr algn="just"/>
            <a:endParaRPr lang="en-US" b="1" dirty="0">
              <a:latin typeface="Baskerville Old Face" panose="02020602080505020303" pitchFamily="18" charset="0"/>
            </a:endParaRPr>
          </a:p>
        </p:txBody>
      </p:sp>
      <p:pic>
        <p:nvPicPr>
          <p:cNvPr id="10" name="Picture 10" descr="Resultado de imagen para RECICLAJE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295" y="5039887"/>
            <a:ext cx="4252435" cy="1680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Resultado de imagen para MAS LOGISTICS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78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90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564213" y="619455"/>
            <a:ext cx="74414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Stencil" panose="040409050D0802020404" pitchFamily="82" charset="0"/>
              </a:rPr>
              <a:t>P</a:t>
            </a:r>
            <a:r>
              <a:rPr lang="es-MX" sz="4000" dirty="0" err="1">
                <a:latin typeface="Stencil" panose="040409050D0802020404" pitchFamily="82" charset="0"/>
              </a:rPr>
              <a:t>ublicaciones</a:t>
            </a:r>
            <a:r>
              <a:rPr lang="es-MX" sz="4000" dirty="0">
                <a:latin typeface="Stencil" panose="040409050D0802020404" pitchFamily="82" charset="0"/>
              </a:rPr>
              <a:t> anticipadas</a:t>
            </a:r>
            <a:endParaRPr lang="en-US" sz="4000" dirty="0">
              <a:latin typeface="Stencil" panose="040409050D0802020404" pitchFamily="82" charset="0"/>
            </a:endParaRPr>
          </a:p>
        </p:txBody>
      </p:sp>
      <p:pic>
        <p:nvPicPr>
          <p:cNvPr id="6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esultado de imagen para 4 de julio  2014 calendario icono">
            <a:extLst>
              <a:ext uri="{FF2B5EF4-FFF2-40B4-BE49-F238E27FC236}">
                <a16:creationId xmlns:a16="http://schemas.microsoft.com/office/drawing/2014/main" id="{80ED67F9-CAEC-45FB-B13E-0C279E153F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51" b="26978"/>
          <a:stretch/>
        </p:blipFill>
        <p:spPr bwMode="auto">
          <a:xfrm>
            <a:off x="0" y="2759512"/>
            <a:ext cx="1800200" cy="1112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A32FC51-AFE5-4B39-A3A8-CD0944454146}"/>
              </a:ext>
            </a:extLst>
          </p:cNvPr>
          <p:cNvSpPr txBox="1"/>
          <p:nvPr/>
        </p:nvSpPr>
        <p:spPr>
          <a:xfrm>
            <a:off x="1691680" y="1544078"/>
            <a:ext cx="689330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8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8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DOF 4 de </a:t>
            </a:r>
            <a:r>
              <a:rPr lang="en-US" sz="28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julio</a:t>
            </a:r>
            <a:r>
              <a:rPr lang="en-US" sz="28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de 2014</a:t>
            </a:r>
            <a:endParaRPr lang="es-MX" sz="28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algn="just"/>
            <a:endParaRPr lang="en-US" sz="28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8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Décima</a:t>
            </a:r>
            <a:r>
              <a:rPr lang="en-US" sz="28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</a:t>
            </a:r>
            <a:r>
              <a:rPr lang="en-US" sz="28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segunda</a:t>
            </a:r>
            <a:r>
              <a:rPr lang="en-US" sz="28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</a:t>
            </a:r>
            <a:r>
              <a:rPr lang="en-US" sz="28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resolución</a:t>
            </a:r>
            <a:r>
              <a:rPr lang="en-US" sz="28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de </a:t>
            </a:r>
            <a:r>
              <a:rPr lang="en-US" sz="28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modificaciones</a:t>
            </a:r>
            <a:r>
              <a:rPr lang="en-US" sz="28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a las </a:t>
            </a:r>
            <a:r>
              <a:rPr lang="en-US" sz="28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reglas</a:t>
            </a:r>
            <a:r>
              <a:rPr lang="en-US" sz="28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de </a:t>
            </a:r>
            <a:r>
              <a:rPr lang="en-US" sz="28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carácter</a:t>
            </a:r>
            <a:r>
              <a:rPr lang="en-US" sz="28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general </a:t>
            </a:r>
            <a:r>
              <a:rPr lang="en-US" sz="28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en</a:t>
            </a:r>
            <a:r>
              <a:rPr lang="en-US" sz="28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</a:t>
            </a:r>
            <a:r>
              <a:rPr lang="en-US" sz="28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materia</a:t>
            </a:r>
            <a:r>
              <a:rPr lang="en-US" sz="28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de </a:t>
            </a:r>
            <a:r>
              <a:rPr lang="en-US" sz="28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comercio</a:t>
            </a:r>
            <a:r>
              <a:rPr lang="en-US" sz="28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                               exterior para 2013.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8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28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Artículo</a:t>
            </a:r>
            <a:r>
              <a:rPr lang="en-US" sz="28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Octavo.</a:t>
            </a:r>
          </a:p>
          <a:p>
            <a:pPr algn="just"/>
            <a:endParaRPr lang="en-US" sz="28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algn="just"/>
            <a:endParaRPr lang="en-US" sz="28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48023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2437154" y="750009"/>
            <a:ext cx="38314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000" dirty="0">
                <a:solidFill>
                  <a:schemeClr val="tx2"/>
                </a:solidFill>
                <a:latin typeface="Stencil" panose="040409050D0802020404" pitchFamily="82" charset="0"/>
              </a:rPr>
              <a:t>Ley Aduanera</a:t>
            </a:r>
            <a:endParaRPr lang="en-US" sz="40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pic>
        <p:nvPicPr>
          <p:cNvPr id="2050" name="Picture 2" descr="Resultado de imagen para V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441389"/>
            <a:ext cx="1494905" cy="1494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/>
          <p:cNvSpPr txBox="1"/>
          <p:nvPr/>
        </p:nvSpPr>
        <p:spPr>
          <a:xfrm>
            <a:off x="35496" y="1142480"/>
            <a:ext cx="89289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2400" dirty="0">
                <a:latin typeface="Stencil" panose="040409050D0802020404" pitchFamily="82" charset="0"/>
              </a:rPr>
              <a:t>Artículo 112.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b="1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MX" b="1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Transferencia de mercancías importadas temporalmente entre IMMEX.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b="1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endParaRPr lang="es-MX" b="1" dirty="0"/>
          </a:p>
          <a:p>
            <a:endParaRPr lang="es-MX" b="1" dirty="0"/>
          </a:p>
          <a:p>
            <a:endParaRPr lang="es-MX" b="1" dirty="0"/>
          </a:p>
          <a:p>
            <a:endParaRPr lang="es-MX" b="1" dirty="0"/>
          </a:p>
          <a:p>
            <a:endParaRPr lang="en-US" b="1" dirty="0"/>
          </a:p>
        </p:txBody>
      </p:sp>
      <p:pic>
        <p:nvPicPr>
          <p:cNvPr id="8" name="Picture 4" descr="Resultado de imagen para PARTES Y COMPONENTES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783" y="2655493"/>
            <a:ext cx="2539494" cy="8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0" descr="Resultado de imagen para caja de trailer 3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903" y="2248315"/>
            <a:ext cx="2239417" cy="1728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8" descr="Resultado de imagen para cajas de trailer y contenedores  dibujos"/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21" r="3683"/>
          <a:stretch/>
        </p:blipFill>
        <p:spPr bwMode="auto">
          <a:xfrm>
            <a:off x="6231994" y="2207904"/>
            <a:ext cx="2322213" cy="199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Resultado de imagen para MAQUINARIA Y EQUIPO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453" y="3959540"/>
            <a:ext cx="3528392" cy="193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Resultado de imagen para MAS LOGISTICS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514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1871898" y="748635"/>
            <a:ext cx="61564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000" dirty="0">
                <a:solidFill>
                  <a:schemeClr val="tx2"/>
                </a:solidFill>
                <a:latin typeface="Stencil" panose="040409050D0802020404" pitchFamily="82" charset="0"/>
              </a:rPr>
              <a:t>Ley Aduanera</a:t>
            </a:r>
            <a:endParaRPr lang="en-US" sz="40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pic>
        <p:nvPicPr>
          <p:cNvPr id="2050" name="Picture 2" descr="Resultado de imagen para V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267" y="4005064"/>
            <a:ext cx="1494905" cy="1494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/>
          <p:cNvSpPr txBox="1"/>
          <p:nvPr/>
        </p:nvSpPr>
        <p:spPr>
          <a:xfrm>
            <a:off x="413284" y="1511112"/>
            <a:ext cx="7992888" cy="5724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2400" dirty="0">
                <a:latin typeface="Stencil" panose="040409050D0802020404" pitchFamily="82" charset="0"/>
              </a:rPr>
              <a:t>Artículo 135-d.</a:t>
            </a:r>
          </a:p>
          <a:p>
            <a:endParaRPr lang="es-MX" b="1" dirty="0"/>
          </a:p>
          <a:p>
            <a:r>
              <a:rPr lang="es-MX" b="1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Mercancías introducidas al régimen de recinto fiscalizado estratégico pueden retirarse para:</a:t>
            </a:r>
          </a:p>
          <a:p>
            <a:endParaRPr lang="es-MX" b="1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b="1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Importarse definitivamente (fracción I).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b="1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b="1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Importarse temporalmente por empresas con programa IMMEX (fracción IV).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b="1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b="1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Transferirse a otro recinto fiscalizado  (tercer párrafo).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b="1" dirty="0"/>
          </a:p>
          <a:p>
            <a:endParaRPr lang="es-MX" b="1" dirty="0"/>
          </a:p>
          <a:p>
            <a:endParaRPr lang="es-MX" b="1" dirty="0"/>
          </a:p>
          <a:p>
            <a:endParaRPr lang="es-MX" b="1" dirty="0"/>
          </a:p>
          <a:p>
            <a:endParaRPr lang="es-MX" b="1" dirty="0"/>
          </a:p>
          <a:p>
            <a:endParaRPr lang="es-MX" b="1" dirty="0"/>
          </a:p>
          <a:p>
            <a:endParaRPr lang="es-MX" b="1" dirty="0"/>
          </a:p>
          <a:p>
            <a:endParaRPr lang="en-US" b="1" dirty="0"/>
          </a:p>
        </p:txBody>
      </p:sp>
      <p:pic>
        <p:nvPicPr>
          <p:cNvPr id="8" name="Picture 2" descr="Resultado de imagen para MAS LOGISTICS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878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5" y="-1515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2437153" y="666070"/>
            <a:ext cx="38314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000" dirty="0">
                <a:solidFill>
                  <a:schemeClr val="tx2"/>
                </a:solidFill>
                <a:latin typeface="Stencil" panose="040409050D0802020404" pitchFamily="82" charset="0"/>
              </a:rPr>
              <a:t>Ley Aduanera</a:t>
            </a:r>
            <a:endParaRPr lang="en-US" sz="40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395536" y="1258832"/>
            <a:ext cx="85689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2400" dirty="0">
                <a:latin typeface="Stencil" panose="040409050D0802020404" pitchFamily="82" charset="0"/>
              </a:rPr>
              <a:t>PROPÓSITO DE LA TRANSFERENCIA</a:t>
            </a:r>
          </a:p>
          <a:p>
            <a:endParaRPr lang="es-MX" b="1" dirty="0"/>
          </a:p>
          <a:p>
            <a:endParaRPr lang="en-US" b="1" dirty="0"/>
          </a:p>
        </p:txBody>
      </p:sp>
      <p:pic>
        <p:nvPicPr>
          <p:cNvPr id="10" name="Picture 4" descr="Resultado de imagen para proceso de fabricaci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6260" y="3578778"/>
            <a:ext cx="1863906" cy="1341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Resultado de imagen para almacenaje animacion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23"/>
          <a:stretch/>
        </p:blipFill>
        <p:spPr bwMode="auto">
          <a:xfrm>
            <a:off x="1203471" y="5011314"/>
            <a:ext cx="2369320" cy="1586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270653" y="2017775"/>
            <a:ext cx="2997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Régimen suspensivo inicial</a:t>
            </a:r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110996" y="3568348"/>
            <a:ext cx="966898" cy="92333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  <a:bevelB w="139700" h="139700" prst="divo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</a:rPr>
              <a:t>IN</a:t>
            </a:r>
            <a:endParaRPr lang="es-ES" sz="5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6" name="Picture 2" descr="Resultado de imagen para CIRCLE HANDWRITTEN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95" y="1790070"/>
            <a:ext cx="3782298" cy="936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094" t="32281" r="35059" b="23424"/>
          <a:stretch/>
        </p:blipFill>
        <p:spPr>
          <a:xfrm>
            <a:off x="1144328" y="3013351"/>
            <a:ext cx="2604126" cy="1731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0" descr="Resultado de imagen para exportación dibujo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522" y="5629996"/>
            <a:ext cx="1098219" cy="1208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6" descr="Resultado de imagen para export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316" y="5603460"/>
            <a:ext cx="1156211" cy="770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Resultado de imagen para ARROW HANDWRITTEN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13921" flipH="1">
            <a:off x="5827316" y="2529865"/>
            <a:ext cx="388906" cy="103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CuadroTexto 27"/>
          <p:cNvSpPr txBox="1"/>
          <p:nvPr/>
        </p:nvSpPr>
        <p:spPr>
          <a:xfrm>
            <a:off x="5263065" y="2011459"/>
            <a:ext cx="3583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Régimen suspensivo continuado</a:t>
            </a:r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29" name="Picture 6" descr="Resultado de imagen para ARROW HANDWRITTEN">
            <a:hlinkClick r:id="rId12"/>
          </p:cNvPr>
          <p:cNvPicPr>
            <a:picLocks noChangeAspect="1" noChangeArrowheads="1"/>
          </p:cNvPicPr>
          <p:nvPr/>
        </p:nvPicPr>
        <p:blipFill rotWithShape="1">
          <a:blip r:embed="rId1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4" t="36634"/>
          <a:stretch/>
        </p:blipFill>
        <p:spPr bwMode="auto">
          <a:xfrm rot="17195035" flipH="1">
            <a:off x="4218772" y="1459097"/>
            <a:ext cx="654041" cy="146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Resultado de imagen para CIRCLE HANDWRITTEN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966" y="1790070"/>
            <a:ext cx="3714230" cy="936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CuadroTexto 20"/>
          <p:cNvSpPr txBox="1"/>
          <p:nvPr/>
        </p:nvSpPr>
        <p:spPr>
          <a:xfrm>
            <a:off x="6581812" y="3109205"/>
            <a:ext cx="24833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Procesos de elaboración, reparación o transformación</a:t>
            </a:r>
            <a:endParaRPr lang="en-US" sz="1400" b="1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33" name="Picture 6" descr="Resultado de imagen para ARROW HANDWRITTEN">
            <a:hlinkClick r:id="rId12"/>
          </p:cNvPr>
          <p:cNvPicPr>
            <a:picLocks noChangeAspect="1" noChangeArrowheads="1"/>
          </p:cNvPicPr>
          <p:nvPr/>
        </p:nvPicPr>
        <p:blipFill>
          <a:blip r:embed="rId1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4252" flipH="1">
            <a:off x="5450570" y="2268427"/>
            <a:ext cx="262416" cy="260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CuadroTexto 33"/>
          <p:cNvSpPr txBox="1"/>
          <p:nvPr/>
        </p:nvSpPr>
        <p:spPr>
          <a:xfrm>
            <a:off x="5257966" y="5391612"/>
            <a:ext cx="24833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Retorno al extranjero</a:t>
            </a:r>
            <a:endParaRPr lang="en-US" sz="1400" b="1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35" name="Picture 2" descr="Resultado de imagen para CIRCLE HANDWRITTEN"/>
          <p:cNvPicPr>
            <a:picLocks noChangeAspect="1" noChangeArrowheads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913" y="2716727"/>
            <a:ext cx="2884069" cy="238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Resultado de imagen para CIRCLE HANDWRITTEN"/>
          <p:cNvPicPr>
            <a:picLocks noChangeAspect="1" noChangeArrowheads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450" y="4874648"/>
            <a:ext cx="2789732" cy="191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ctángulo 39"/>
          <p:cNvSpPr/>
          <p:nvPr/>
        </p:nvSpPr>
        <p:spPr>
          <a:xfrm>
            <a:off x="110995" y="4810003"/>
            <a:ext cx="979144" cy="769441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  <a:bevelB w="139700" h="139700" prst="divo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</a:rPr>
              <a:t>M3</a:t>
            </a:r>
            <a:endParaRPr lang="es-ES" sz="4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24" name="Picture 2" descr="Resultado de imagen para MAS LOGISTICS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9905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2" grpId="0" animBg="1"/>
      <p:bldP spid="28" grpId="0"/>
      <p:bldP spid="34" grpId="0"/>
      <p:bldP spid="4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2437154" y="750009"/>
            <a:ext cx="38314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000" dirty="0">
                <a:solidFill>
                  <a:schemeClr val="tx2"/>
                </a:solidFill>
                <a:latin typeface="Stencil" panose="040409050D0802020404" pitchFamily="82" charset="0"/>
              </a:rPr>
              <a:t>Ley Aduanera</a:t>
            </a:r>
            <a:endParaRPr lang="en-US" sz="40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pic>
        <p:nvPicPr>
          <p:cNvPr id="2050" name="Picture 2" descr="Resultado de imagen para V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536" y="5192072"/>
            <a:ext cx="1152128" cy="1013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/>
          <p:cNvSpPr txBox="1"/>
          <p:nvPr/>
        </p:nvSpPr>
        <p:spPr>
          <a:xfrm>
            <a:off x="-2589" y="1457895"/>
            <a:ext cx="89289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2400" dirty="0">
                <a:latin typeface="Stencil" panose="040409050D0802020404" pitchFamily="82" charset="0"/>
              </a:rPr>
              <a:t>Artículo 112.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b="1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MX" b="1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IMMEX que transfiere realiza un pedimento de exportación en el que se determina y paga el IGI de las mercancías importadas temporalmente que se transfieren considerando su clasificación arancelaria en términos del artículo 56 y considerando el valor de las mercancías al tipo de cambio vigente en la fecha de pago.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b="1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endParaRPr lang="es-MX" b="1" dirty="0"/>
          </a:p>
          <a:p>
            <a:endParaRPr lang="es-MX" b="1" dirty="0"/>
          </a:p>
          <a:p>
            <a:endParaRPr lang="es-MX" b="1" dirty="0"/>
          </a:p>
          <a:p>
            <a:endParaRPr lang="es-MX" b="1" dirty="0"/>
          </a:p>
          <a:p>
            <a:endParaRPr lang="en-US" b="1" dirty="0"/>
          </a:p>
        </p:txBody>
      </p:sp>
      <p:pic>
        <p:nvPicPr>
          <p:cNvPr id="3" name="Picture 2" descr="Resultado de imagen para payment icon 3d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 b="16259"/>
          <a:stretch/>
        </p:blipFill>
        <p:spPr bwMode="auto">
          <a:xfrm>
            <a:off x="5422812" y="3933489"/>
            <a:ext cx="2245532" cy="155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Resultado de imagen para compraventa internacional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61" y="3845207"/>
            <a:ext cx="1748391" cy="1731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n para hand drawn arrow icon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3421460" y="3888832"/>
            <a:ext cx="1862887" cy="1862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Resultado de imagen para ON TIME ICON 3D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536" y="3161807"/>
            <a:ext cx="1543363" cy="1543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Resultado de imagen para MAS LOGISTICS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62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2043876" y="721822"/>
            <a:ext cx="55258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I.G.I.  EXENTO POR LAS MERCANCÍAS </a:t>
            </a:r>
          </a:p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TRANSFERIDAS  RGCE 1.6.13</a:t>
            </a:r>
            <a:endParaRPr lang="en-US" sz="24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pic>
        <p:nvPicPr>
          <p:cNvPr id="2050" name="Picture 2" descr="Resultado de imagen para V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306" y="1976177"/>
            <a:ext cx="1013455" cy="125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esultado de imagen para payment icon 3d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 b="16259"/>
          <a:stretch/>
        </p:blipFill>
        <p:spPr bwMode="auto">
          <a:xfrm>
            <a:off x="1679125" y="1797322"/>
            <a:ext cx="1730694" cy="155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Resultado de imagen para compraventa internacional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075" y="3749249"/>
            <a:ext cx="1335319" cy="1570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n para hand drawn arrow icon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3318013" y="1478234"/>
            <a:ext cx="2701303" cy="2701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esultado de imagen para pedimento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73" y="3188779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ángulo 11"/>
          <p:cNvSpPr/>
          <p:nvPr/>
        </p:nvSpPr>
        <p:spPr>
          <a:xfrm>
            <a:off x="1121682" y="4489500"/>
            <a:ext cx="1438022" cy="707886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ST|22</a:t>
            </a:r>
          </a:p>
        </p:txBody>
      </p:sp>
      <p:pic>
        <p:nvPicPr>
          <p:cNvPr id="16" name="Picture 2" descr="Resultado de imagen para pedimento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497" y="3119013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ángulo 12"/>
          <p:cNvSpPr/>
          <p:nvPr/>
        </p:nvSpPr>
        <p:spPr>
          <a:xfrm>
            <a:off x="5765512" y="4180378"/>
            <a:ext cx="1438021" cy="707886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ST|99</a:t>
            </a:r>
          </a:p>
        </p:txBody>
      </p:sp>
      <p:sp>
        <p:nvSpPr>
          <p:cNvPr id="14" name="Rectángulo 13"/>
          <p:cNvSpPr/>
          <p:nvPr/>
        </p:nvSpPr>
        <p:spPr>
          <a:xfrm>
            <a:off x="5941084" y="5423239"/>
            <a:ext cx="1271602" cy="52322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DT|22</a:t>
            </a:r>
          </a:p>
        </p:txBody>
      </p:sp>
      <p:pic>
        <p:nvPicPr>
          <p:cNvPr id="3080" name="Picture 8" descr="Resultado de imagen para NAFTA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09" y="657467"/>
            <a:ext cx="1242686" cy="1016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Resultado de imagen para EXENTO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120" y="1737505"/>
            <a:ext cx="1199901" cy="89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Resultado de imagen para EXENTO"/>
          <p:cNvPicPr>
            <a:picLocks noChangeAspect="1" noChangeArrowheads="1"/>
          </p:cNvPicPr>
          <p:nvPr/>
        </p:nvPicPr>
        <p:blipFill rotWithShape="1"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5" b="8386"/>
          <a:stretch/>
        </p:blipFill>
        <p:spPr bwMode="auto">
          <a:xfrm>
            <a:off x="4320279" y="1580406"/>
            <a:ext cx="1146609" cy="1144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ángulo 19"/>
          <p:cNvSpPr/>
          <p:nvPr/>
        </p:nvSpPr>
        <p:spPr>
          <a:xfrm>
            <a:off x="2666776" y="5223184"/>
            <a:ext cx="619982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9</a:t>
            </a:r>
            <a:endParaRPr lang="es-ES" sz="2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7358353" y="5119338"/>
            <a:ext cx="619982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9</a:t>
            </a:r>
            <a:endParaRPr lang="es-ES" sz="2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22" name="Picture 2" descr="Resultado de imagen para MAS LOGISTICS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101" y="6071885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680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0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32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Resultado de imagen para V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078" y="2011252"/>
            <a:ext cx="1013455" cy="125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esultado de imagen para payment icon 3d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 b="16259"/>
          <a:stretch/>
        </p:blipFill>
        <p:spPr bwMode="auto">
          <a:xfrm>
            <a:off x="1625681" y="1674585"/>
            <a:ext cx="1730694" cy="155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n para hand drawn arrow icon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3215254" y="1385202"/>
            <a:ext cx="2701303" cy="2701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esultado de imagen para pedimento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67" y="3091474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sultado de imagen para pedimento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497" y="3119013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Resultado de imagen para despacho de mercaderia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092" y="4070740"/>
            <a:ext cx="2043032" cy="189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ángulo 18"/>
          <p:cNvSpPr/>
          <p:nvPr/>
        </p:nvSpPr>
        <p:spPr>
          <a:xfrm>
            <a:off x="7432879" y="5212377"/>
            <a:ext cx="619982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9</a:t>
            </a:r>
            <a:endParaRPr lang="es-ES" sz="2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2227585" y="5304169"/>
            <a:ext cx="619982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9</a:t>
            </a:r>
            <a:endParaRPr lang="es-ES" sz="2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22" name="Picture 8" descr="Resultado de imagen para NAFTA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98" y="658506"/>
            <a:ext cx="1242686" cy="1016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Resultado de imagen para EXENTO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361" y="1604408"/>
            <a:ext cx="1199901" cy="89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Resultado de imagen para EXENTO"/>
          <p:cNvPicPr>
            <a:picLocks noChangeAspect="1" noChangeArrowheads="1"/>
          </p:cNvPicPr>
          <p:nvPr/>
        </p:nvPicPr>
        <p:blipFill rotWithShape="1"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5" b="8386"/>
          <a:stretch/>
        </p:blipFill>
        <p:spPr bwMode="auto">
          <a:xfrm>
            <a:off x="4195627" y="1482111"/>
            <a:ext cx="1146609" cy="1144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CuadroTexto 23"/>
          <p:cNvSpPr txBox="1"/>
          <p:nvPr/>
        </p:nvSpPr>
        <p:spPr>
          <a:xfrm>
            <a:off x="2043876" y="721822"/>
            <a:ext cx="55258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I.G.I.  EXENTO POR LAS MERCANCÍAS </a:t>
            </a:r>
          </a:p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TRANSFERIDAS  RGCE 1.6.13</a:t>
            </a:r>
            <a:endParaRPr lang="en-US" sz="24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pic>
        <p:nvPicPr>
          <p:cNvPr id="25" name="Picture 2" descr="Resultado de imagen para MAS LOGISTICS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820" y="6029554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3626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2155282" y="721822"/>
            <a:ext cx="53030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PAGO DEL I.G.I. AL MOMENTO DE LA</a:t>
            </a:r>
          </a:p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 TRANSFERENCIA. RGCE 1.6.16</a:t>
            </a:r>
            <a:endParaRPr lang="en-US" sz="24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pic>
        <p:nvPicPr>
          <p:cNvPr id="2050" name="Picture 2" descr="Resultado de imagen para V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306" y="1976177"/>
            <a:ext cx="1013455" cy="125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esultado de imagen para payment icon 3d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 b="16259"/>
          <a:stretch/>
        </p:blipFill>
        <p:spPr bwMode="auto">
          <a:xfrm>
            <a:off x="1679125" y="1797322"/>
            <a:ext cx="1730694" cy="155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Resultado de imagen para compraventa internacional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075" y="3749249"/>
            <a:ext cx="1335319" cy="1570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n para hand drawn arrow icon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3318013" y="1478234"/>
            <a:ext cx="2701303" cy="2701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esultado de imagen para pedimento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73" y="3188779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ángulo 11"/>
          <p:cNvSpPr/>
          <p:nvPr/>
        </p:nvSpPr>
        <p:spPr>
          <a:xfrm>
            <a:off x="1251525" y="4489500"/>
            <a:ext cx="1178336" cy="707886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ST|4</a:t>
            </a:r>
          </a:p>
        </p:txBody>
      </p:sp>
      <p:pic>
        <p:nvPicPr>
          <p:cNvPr id="16" name="Picture 2" descr="Resultado de imagen para pedimento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497" y="3119013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ángulo 12"/>
          <p:cNvSpPr/>
          <p:nvPr/>
        </p:nvSpPr>
        <p:spPr>
          <a:xfrm>
            <a:off x="5765512" y="4180378"/>
            <a:ext cx="1438021" cy="707886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ST|99</a:t>
            </a:r>
          </a:p>
        </p:txBody>
      </p:sp>
      <p:sp>
        <p:nvSpPr>
          <p:cNvPr id="14" name="Rectángulo 13"/>
          <p:cNvSpPr/>
          <p:nvPr/>
        </p:nvSpPr>
        <p:spPr>
          <a:xfrm>
            <a:off x="5941084" y="5423239"/>
            <a:ext cx="1271602" cy="52322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DT|4</a:t>
            </a:r>
          </a:p>
        </p:txBody>
      </p:sp>
      <p:pic>
        <p:nvPicPr>
          <p:cNvPr id="3080" name="Picture 8" descr="Resultado de imagen para NAFTA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09" y="657467"/>
            <a:ext cx="1242686" cy="1016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Resultado de imagen para ON TIME ICON 3D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3588" y="1417801"/>
            <a:ext cx="1272564" cy="127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/>
          <p:cNvSpPr/>
          <p:nvPr/>
        </p:nvSpPr>
        <p:spPr>
          <a:xfrm>
            <a:off x="7432879" y="5212377"/>
            <a:ext cx="619982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0</a:t>
            </a:r>
            <a:endParaRPr lang="es-ES" sz="2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9" name="Rectángulo 18"/>
          <p:cNvSpPr/>
          <p:nvPr/>
        </p:nvSpPr>
        <p:spPr>
          <a:xfrm>
            <a:off x="2863611" y="5212377"/>
            <a:ext cx="619982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0</a:t>
            </a:r>
            <a:endParaRPr lang="es-ES" sz="2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20" name="Picture 2" descr="Resultado de imagen para MAS LOGISTICS">
            <a:hlinkClick r:id="rId16"/>
          </p:cNvPr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480" y="6071885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483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8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32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2192151" y="721822"/>
            <a:ext cx="52293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PAGO DEL I.G.I. AL MOMENTO DE LA</a:t>
            </a:r>
          </a:p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 TRANSFERENCIA. RGCE 1.6.16</a:t>
            </a:r>
            <a:endParaRPr lang="en-US" sz="24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pic>
        <p:nvPicPr>
          <p:cNvPr id="2050" name="Picture 2" descr="Resultado de imagen para V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078" y="2011252"/>
            <a:ext cx="1013455" cy="125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esultado de imagen para payment icon 3d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 b="16259"/>
          <a:stretch/>
        </p:blipFill>
        <p:spPr bwMode="auto">
          <a:xfrm>
            <a:off x="1625681" y="1674585"/>
            <a:ext cx="1730694" cy="155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n para hand drawn arrow icon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3215254" y="1385202"/>
            <a:ext cx="2701303" cy="2701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esultado de imagen para pedimento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67" y="3091474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sultado de imagen para pedimento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497" y="3119013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Resultado de imagen para despacho de mercaderia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092" y="4070740"/>
            <a:ext cx="2043032" cy="189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ángulo 18"/>
          <p:cNvSpPr/>
          <p:nvPr/>
        </p:nvSpPr>
        <p:spPr>
          <a:xfrm>
            <a:off x="7432879" y="5212377"/>
            <a:ext cx="619982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13</a:t>
            </a:r>
            <a:endParaRPr lang="es-ES" sz="2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2227585" y="5304169"/>
            <a:ext cx="619982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13</a:t>
            </a:r>
            <a:endParaRPr lang="es-ES" sz="2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22" name="Picture 8" descr="Resultado de imagen para NAFTA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98" y="658506"/>
            <a:ext cx="1242686" cy="1016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Resultado de imagen para ON TIME ICON 3D">
            <a:hlinkClick r:id="rId14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1605" y="1345626"/>
            <a:ext cx="1272564" cy="127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Resultado de imagen para MAS LOGISTICS">
            <a:hlinkClick r:id="rId16"/>
          </p:cNvPr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468" y="6029554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962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2192151" y="721822"/>
            <a:ext cx="52293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PAGO DEL I.G.I. AL MOMENTO DE LA</a:t>
            </a:r>
          </a:p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 TRANSFERENCIA. RGCE 1.6.16</a:t>
            </a:r>
            <a:endParaRPr lang="en-US" sz="24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pic>
        <p:nvPicPr>
          <p:cNvPr id="2050" name="Picture 2" descr="Resultado de imagen para V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924" y="1929937"/>
            <a:ext cx="1013455" cy="125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esultado de imagen para payment icon 3d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 b="16259"/>
          <a:stretch/>
        </p:blipFill>
        <p:spPr bwMode="auto">
          <a:xfrm>
            <a:off x="1679830" y="1685719"/>
            <a:ext cx="1730694" cy="155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Resultado de imagen para compraventa internacional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075" y="3749249"/>
            <a:ext cx="1335319" cy="1570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n para hand drawn arrow icon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3390045" y="1468933"/>
            <a:ext cx="2701303" cy="2701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esultado de imagen para pedimento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73" y="3188779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ángulo 11"/>
          <p:cNvSpPr/>
          <p:nvPr/>
        </p:nvSpPr>
        <p:spPr>
          <a:xfrm>
            <a:off x="1208148" y="4489500"/>
            <a:ext cx="1265090" cy="707886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SU|4</a:t>
            </a:r>
          </a:p>
        </p:txBody>
      </p:sp>
      <p:pic>
        <p:nvPicPr>
          <p:cNvPr id="16" name="Picture 2" descr="Resultado de imagen para pedimento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497" y="3119013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ángulo 12"/>
          <p:cNvSpPr/>
          <p:nvPr/>
        </p:nvSpPr>
        <p:spPr>
          <a:xfrm>
            <a:off x="5722134" y="4180378"/>
            <a:ext cx="1524777" cy="707886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SU|99</a:t>
            </a:r>
          </a:p>
        </p:txBody>
      </p:sp>
      <p:sp>
        <p:nvSpPr>
          <p:cNvPr id="14" name="Rectángulo 13"/>
          <p:cNvSpPr/>
          <p:nvPr/>
        </p:nvSpPr>
        <p:spPr>
          <a:xfrm>
            <a:off x="5941084" y="5423239"/>
            <a:ext cx="1271602" cy="52322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DU|4</a:t>
            </a:r>
          </a:p>
        </p:txBody>
      </p:sp>
      <p:pic>
        <p:nvPicPr>
          <p:cNvPr id="4" name="Picture 2" descr="Resultado de imagen para tlcuem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BFAF8"/>
              </a:clrFrom>
              <a:clrTo>
                <a:srgbClr val="FBFA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3" y="706578"/>
            <a:ext cx="1824137" cy="1233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Resultado de imagen para AELC MEXICO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562" y="794708"/>
            <a:ext cx="1588992" cy="1057539"/>
          </a:xfrm>
          <a:prstGeom prst="rect">
            <a:avLst/>
          </a:prstGeom>
          <a:noFill/>
          <a:scene3d>
            <a:camera prst="orthographicFront">
              <a:rot lat="1800000" lon="21299988" rev="194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Resultado de imagen para ON TIME ICON 3D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622" y="1397405"/>
            <a:ext cx="1272564" cy="127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/>
          <p:cNvSpPr/>
          <p:nvPr/>
        </p:nvSpPr>
        <p:spPr>
          <a:xfrm>
            <a:off x="7432879" y="5212377"/>
            <a:ext cx="619982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0</a:t>
            </a:r>
            <a:endParaRPr lang="es-ES" sz="2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9" name="Rectángulo 18"/>
          <p:cNvSpPr/>
          <p:nvPr/>
        </p:nvSpPr>
        <p:spPr>
          <a:xfrm>
            <a:off x="2838513" y="5197386"/>
            <a:ext cx="619982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0</a:t>
            </a:r>
            <a:endParaRPr lang="es-ES" sz="2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20" name="Picture 2" descr="Resultado de imagen para MAS LOGISTICS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422" y="6048765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573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8" grpId="0" animBg="1"/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2192151" y="721822"/>
            <a:ext cx="52293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PAGO DEL I.G.I. AL MOMENTO DE LA</a:t>
            </a:r>
          </a:p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 TRANSFERENCIA. RGCE 1.6.16</a:t>
            </a:r>
            <a:endParaRPr lang="en-US" sz="24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pic>
        <p:nvPicPr>
          <p:cNvPr id="2050" name="Picture 2" descr="Resultado de imagen para V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328" y="1960002"/>
            <a:ext cx="1013455" cy="125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esultado de imagen para payment icon 3d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 b="16259"/>
          <a:stretch/>
        </p:blipFill>
        <p:spPr bwMode="auto">
          <a:xfrm>
            <a:off x="1625681" y="1674585"/>
            <a:ext cx="1730694" cy="155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n para hand drawn arrow icon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3309791" y="1470670"/>
            <a:ext cx="2701303" cy="2701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esultado de imagen para pedimento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94" y="3307211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sultado de imagen para pedimento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497" y="3119013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Resultado de imagen para despacho de mercaderia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092" y="4070740"/>
            <a:ext cx="2043032" cy="189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ángulo 18"/>
          <p:cNvSpPr/>
          <p:nvPr/>
        </p:nvSpPr>
        <p:spPr>
          <a:xfrm>
            <a:off x="7432879" y="5212377"/>
            <a:ext cx="619982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13</a:t>
            </a:r>
            <a:endParaRPr lang="es-ES" sz="2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2227585" y="5304169"/>
            <a:ext cx="619982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13</a:t>
            </a:r>
            <a:endParaRPr lang="es-ES" sz="2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21" name="Picture 2" descr="Resultado de imagen para tlcuem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BFAF8"/>
              </a:clrFrom>
              <a:clrTo>
                <a:srgbClr val="FBFA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87" y="726201"/>
            <a:ext cx="1824137" cy="1233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Resultado de imagen para AELC MEXICO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2763" y="721822"/>
            <a:ext cx="1588992" cy="1057539"/>
          </a:xfrm>
          <a:prstGeom prst="rect">
            <a:avLst/>
          </a:prstGeom>
          <a:noFill/>
          <a:scene3d>
            <a:camera prst="orthographicFront">
              <a:rot lat="1800000" lon="21299988" rev="194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Resultado de imagen para ON TIME ICON 3D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7924" y="1354079"/>
            <a:ext cx="1272564" cy="127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Resultado de imagen para MAS LOGISTICS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468" y="6058716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90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2884561" y="619455"/>
            <a:ext cx="2800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Stencil" panose="040409050D0802020404" pitchFamily="82" charset="0"/>
              </a:rPr>
              <a:t>FINALIDAD</a:t>
            </a:r>
          </a:p>
        </p:txBody>
      </p:sp>
      <p:pic>
        <p:nvPicPr>
          <p:cNvPr id="6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A32FC51-AFE5-4B39-A3A8-CD0944454146}"/>
              </a:ext>
            </a:extLst>
          </p:cNvPr>
          <p:cNvSpPr txBox="1"/>
          <p:nvPr/>
        </p:nvSpPr>
        <p:spPr>
          <a:xfrm>
            <a:off x="1696250" y="1614775"/>
            <a:ext cx="70831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4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algn="just"/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Forman </a:t>
            </a:r>
            <a:r>
              <a:rPr lang="en-US" sz="24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parte</a:t>
            </a:r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de las RGCE </a:t>
            </a:r>
            <a:r>
              <a:rPr lang="en-US" sz="24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desde</a:t>
            </a:r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</a:t>
            </a:r>
            <a:r>
              <a:rPr lang="en-US" sz="24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su</a:t>
            </a:r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</a:t>
            </a:r>
            <a:r>
              <a:rPr lang="en-US" sz="24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publicación</a:t>
            </a:r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</a:t>
            </a:r>
            <a:r>
              <a:rPr lang="en-US" sz="24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en</a:t>
            </a:r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el portal del SAT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4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4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4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algn="just"/>
            <a:endParaRPr lang="en-US" sz="24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algn="just"/>
            <a:endParaRPr lang="en-US" sz="24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</p:txBody>
      </p:sp>
      <p:pic>
        <p:nvPicPr>
          <p:cNvPr id="8" name="Picture 2" descr="Imagen relacionada">
            <a:extLst>
              <a:ext uri="{FF2B5EF4-FFF2-40B4-BE49-F238E27FC236}">
                <a16:creationId xmlns:a16="http://schemas.microsoft.com/office/drawing/2014/main" id="{1A915DE1-9D35-4948-B1E6-F451765480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559" y="661728"/>
            <a:ext cx="792088" cy="95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Resultado de imagen para information icon">
            <a:extLst>
              <a:ext uri="{FF2B5EF4-FFF2-40B4-BE49-F238E27FC236}">
                <a16:creationId xmlns:a16="http://schemas.microsoft.com/office/drawing/2014/main" id="{4B8B1370-5D3B-40FA-AF10-39A6A3564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28" y="3408099"/>
            <a:ext cx="1144385" cy="1144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Resultado de imagen para obligacion icono">
            <a:extLst>
              <a:ext uri="{FF2B5EF4-FFF2-40B4-BE49-F238E27FC236}">
                <a16:creationId xmlns:a16="http://schemas.microsoft.com/office/drawing/2014/main" id="{2E35BEE6-EAB3-4FB7-B085-E17F7C3CF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EAF8FB"/>
              </a:clrFrom>
              <a:clrTo>
                <a:srgbClr val="EAF8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8" y="4787868"/>
            <a:ext cx="1093943" cy="1353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C4A5C89-7B74-47AA-BBB9-71AB01B98620}"/>
              </a:ext>
            </a:extLst>
          </p:cNvPr>
          <p:cNvSpPr txBox="1"/>
          <p:nvPr/>
        </p:nvSpPr>
        <p:spPr>
          <a:xfrm>
            <a:off x="1727348" y="3287141"/>
            <a:ext cx="54954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4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algn="just"/>
            <a:r>
              <a:rPr lang="en-US" sz="24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Alcance</a:t>
            </a:r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</a:t>
            </a:r>
            <a:r>
              <a:rPr lang="en-US" sz="24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informativo</a:t>
            </a:r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para </a:t>
            </a:r>
            <a:r>
              <a:rPr lang="en-US" sz="24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los</a:t>
            </a:r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</a:t>
            </a:r>
            <a:r>
              <a:rPr lang="en-US" sz="24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particulares</a:t>
            </a:r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.</a:t>
            </a:r>
          </a:p>
          <a:p>
            <a:endParaRPr lang="es-MX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F2081D-46A6-4DB1-8253-568ABDA5486D}"/>
              </a:ext>
            </a:extLst>
          </p:cNvPr>
          <p:cNvSpPr txBox="1"/>
          <p:nvPr/>
        </p:nvSpPr>
        <p:spPr>
          <a:xfrm>
            <a:off x="1847572" y="5310761"/>
            <a:ext cx="52549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Son </a:t>
            </a:r>
            <a:r>
              <a:rPr lang="en-US" sz="24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vinculatorias</a:t>
            </a:r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para las </a:t>
            </a:r>
            <a:r>
              <a:rPr lang="en-US" sz="24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autoridades</a:t>
            </a:r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. </a:t>
            </a:r>
          </a:p>
          <a:p>
            <a:endParaRPr lang="es-MX" sz="2400" dirty="0"/>
          </a:p>
        </p:txBody>
      </p:sp>
      <p:pic>
        <p:nvPicPr>
          <p:cNvPr id="4104" name="Picture 8" descr="Resultado de imagen para structure icon">
            <a:extLst>
              <a:ext uri="{FF2B5EF4-FFF2-40B4-BE49-F238E27FC236}">
                <a16:creationId xmlns:a16="http://schemas.microsoft.com/office/drawing/2014/main" id="{53F1C000-9E5A-4C60-A5E9-6E400C07A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8" y="1828287"/>
            <a:ext cx="1110393" cy="1110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249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7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1870750" y="721822"/>
            <a:ext cx="58721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PAGO DEL I.G.I. AL MOMENTO DE LA</a:t>
            </a:r>
          </a:p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 IMPORTACIÓN TEMPORAL. RGCE 1.6.11</a:t>
            </a:r>
            <a:endParaRPr lang="en-US" sz="24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pic>
        <p:nvPicPr>
          <p:cNvPr id="2050" name="Picture 2" descr="Resultado de imagen para V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231" y="2003958"/>
            <a:ext cx="1013455" cy="125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esultado de imagen para payment icon 3d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 b="16259"/>
          <a:stretch/>
        </p:blipFill>
        <p:spPr bwMode="auto">
          <a:xfrm>
            <a:off x="1679125" y="1797322"/>
            <a:ext cx="1730694" cy="155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Resultado de imagen para compraventa internacional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075" y="3749249"/>
            <a:ext cx="1335319" cy="1570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n para hand drawn arrow icon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3181422" y="1462357"/>
            <a:ext cx="2701303" cy="2701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esultado de imagen para pedimento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73" y="3188779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ángulo 11"/>
          <p:cNvSpPr/>
          <p:nvPr/>
        </p:nvSpPr>
        <p:spPr>
          <a:xfrm>
            <a:off x="1251525" y="4489500"/>
            <a:ext cx="1178336" cy="707886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ST|2</a:t>
            </a:r>
          </a:p>
        </p:txBody>
      </p:sp>
      <p:pic>
        <p:nvPicPr>
          <p:cNvPr id="16" name="Picture 2" descr="Resultado de imagen para pedimento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497" y="3119013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ángulo 12"/>
          <p:cNvSpPr/>
          <p:nvPr/>
        </p:nvSpPr>
        <p:spPr>
          <a:xfrm>
            <a:off x="5765512" y="4180378"/>
            <a:ext cx="1438021" cy="707886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ST|99</a:t>
            </a:r>
          </a:p>
        </p:txBody>
      </p:sp>
      <p:sp>
        <p:nvSpPr>
          <p:cNvPr id="14" name="Rectángulo 13"/>
          <p:cNvSpPr/>
          <p:nvPr/>
        </p:nvSpPr>
        <p:spPr>
          <a:xfrm>
            <a:off x="5941084" y="5423239"/>
            <a:ext cx="1271602" cy="52322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DT|2</a:t>
            </a:r>
          </a:p>
        </p:txBody>
      </p:sp>
      <p:pic>
        <p:nvPicPr>
          <p:cNvPr id="3078" name="Picture 6" descr="Resultado de imagen para BEFORE ICON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750" y="1409512"/>
            <a:ext cx="1122189" cy="1122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Resultado de imagen para NAFTA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09" y="657467"/>
            <a:ext cx="1242686" cy="1016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Resultado de imagen para MAS LOGISTICS">
            <a:hlinkClick r:id="rId16"/>
          </p:cNvPr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9107" y="6011942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109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3" grpId="0" animBg="1"/>
      <p:bldP spid="1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1870750" y="721822"/>
            <a:ext cx="58721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PAGO DEL I.G.I. AL MOMENTO DE LA</a:t>
            </a:r>
          </a:p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 IMPORTACIÓN TEMPORAL. RGCE 1.6.11</a:t>
            </a:r>
            <a:endParaRPr lang="en-US" sz="24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pic>
        <p:nvPicPr>
          <p:cNvPr id="2050" name="Picture 2" descr="Resultado de imagen para V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5163" y="1985135"/>
            <a:ext cx="1013455" cy="125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esultado de imagen para payment icon 3d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 b="16259"/>
          <a:stretch/>
        </p:blipFill>
        <p:spPr bwMode="auto">
          <a:xfrm>
            <a:off x="1625681" y="1674585"/>
            <a:ext cx="1730694" cy="155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n para hand drawn arrow icon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3108900" y="1349989"/>
            <a:ext cx="2701303" cy="2701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esultado de imagen para pedimento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67" y="3091474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sultado de imagen para pedimento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497" y="3119013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Resultado de imagen para BEFORE ICON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148" y="1435974"/>
            <a:ext cx="1122189" cy="1122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Resultado de imagen para despacho de mercaderia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092" y="4070740"/>
            <a:ext cx="2043032" cy="189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ángulo 18"/>
          <p:cNvSpPr/>
          <p:nvPr/>
        </p:nvSpPr>
        <p:spPr>
          <a:xfrm>
            <a:off x="7432879" y="5212377"/>
            <a:ext cx="619982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13</a:t>
            </a:r>
            <a:endParaRPr lang="es-ES" sz="2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2227585" y="5304169"/>
            <a:ext cx="619982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13</a:t>
            </a:r>
            <a:endParaRPr lang="es-ES" sz="2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22" name="Picture 8" descr="Resultado de imagen para NAFTA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98" y="658506"/>
            <a:ext cx="1242686" cy="1016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Resultado de imagen para MAS LOGISTICS">
            <a:hlinkClick r:id="rId16"/>
          </p:cNvPr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711" y="6075036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0252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 animBg="1"/>
      <p:bldP spid="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1870750" y="721822"/>
            <a:ext cx="58721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PAGO DEL I.G.I. AL MOMENTO DE LA</a:t>
            </a:r>
          </a:p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 IMPORTACIÓN TEMPORAL. RGCE 1.6.11</a:t>
            </a:r>
            <a:endParaRPr lang="en-US" sz="24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pic>
        <p:nvPicPr>
          <p:cNvPr id="2050" name="Picture 2" descr="Resultado de imagen para V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788" y="2011252"/>
            <a:ext cx="1013455" cy="125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esultado de imagen para payment icon 3d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 b="16259"/>
          <a:stretch/>
        </p:blipFill>
        <p:spPr bwMode="auto">
          <a:xfrm>
            <a:off x="1679125" y="1797322"/>
            <a:ext cx="1730694" cy="155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Resultado de imagen para compraventa internacional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075" y="3749249"/>
            <a:ext cx="1335319" cy="1570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n para hand drawn arrow icon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3425983" y="1410282"/>
            <a:ext cx="2701303" cy="2701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esultado de imagen para pedimento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73" y="3188779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ángulo 11"/>
          <p:cNvSpPr/>
          <p:nvPr/>
        </p:nvSpPr>
        <p:spPr>
          <a:xfrm>
            <a:off x="1208148" y="4489500"/>
            <a:ext cx="1265090" cy="707886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SU|2</a:t>
            </a:r>
          </a:p>
        </p:txBody>
      </p:sp>
      <p:pic>
        <p:nvPicPr>
          <p:cNvPr id="16" name="Picture 2" descr="Resultado de imagen para pedimento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497" y="3119013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ángulo 12"/>
          <p:cNvSpPr/>
          <p:nvPr/>
        </p:nvSpPr>
        <p:spPr>
          <a:xfrm>
            <a:off x="5722134" y="4180378"/>
            <a:ext cx="1524777" cy="707886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SU|99</a:t>
            </a:r>
          </a:p>
        </p:txBody>
      </p:sp>
      <p:sp>
        <p:nvSpPr>
          <p:cNvPr id="14" name="Rectángulo 13"/>
          <p:cNvSpPr/>
          <p:nvPr/>
        </p:nvSpPr>
        <p:spPr>
          <a:xfrm>
            <a:off x="5941084" y="5423239"/>
            <a:ext cx="1271602" cy="52322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DU|2</a:t>
            </a:r>
          </a:p>
        </p:txBody>
      </p:sp>
      <p:pic>
        <p:nvPicPr>
          <p:cNvPr id="3078" name="Picture 6" descr="Resultado de imagen para BEFORE ICON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4051" y="1396289"/>
            <a:ext cx="1122189" cy="1122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Resultado de imagen para tlcuem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BFAF8"/>
              </a:clrFrom>
              <a:clrTo>
                <a:srgbClr val="FBFA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3" y="706578"/>
            <a:ext cx="1824137" cy="1233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Resultado de imagen para AELC MEXICO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562" y="794708"/>
            <a:ext cx="1588992" cy="1057539"/>
          </a:xfrm>
          <a:prstGeom prst="rect">
            <a:avLst/>
          </a:prstGeom>
          <a:noFill/>
          <a:scene3d>
            <a:camera prst="orthographicFront">
              <a:rot lat="1800000" lon="21299988" rev="194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Resultado de imagen para MAS LOGISTICS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101" y="6043024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62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3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1870750" y="721822"/>
            <a:ext cx="58721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PAGO DEL I.G.I. AL MOMENTO DE LA</a:t>
            </a:r>
          </a:p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 IMPORTACIÓN TEMPORAL. RGCE 1.6.11</a:t>
            </a:r>
            <a:endParaRPr lang="en-US" sz="24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pic>
        <p:nvPicPr>
          <p:cNvPr id="2050" name="Picture 2" descr="Resultado de imagen para V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932" y="2041230"/>
            <a:ext cx="1013455" cy="125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esultado de imagen para payment icon 3d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 b="16259"/>
          <a:stretch/>
        </p:blipFill>
        <p:spPr bwMode="auto">
          <a:xfrm>
            <a:off x="1625681" y="1674585"/>
            <a:ext cx="1730694" cy="155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n para hand drawn arrow icon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3274877" y="1432482"/>
            <a:ext cx="2701303" cy="2701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esultado de imagen para pedimento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94" y="3307211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sultado de imagen para pedimento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497" y="3119013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Resultado de imagen para BEFORE ICON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087" y="1435974"/>
            <a:ext cx="1122189" cy="1122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" descr="Resultado de imagen para despacho de mercaderia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092" y="4070740"/>
            <a:ext cx="2043032" cy="189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ángulo 18"/>
          <p:cNvSpPr/>
          <p:nvPr/>
        </p:nvSpPr>
        <p:spPr>
          <a:xfrm>
            <a:off x="7432879" y="5212377"/>
            <a:ext cx="619982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13</a:t>
            </a:r>
            <a:endParaRPr lang="es-ES" sz="2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2227585" y="5304169"/>
            <a:ext cx="619982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13</a:t>
            </a:r>
            <a:endParaRPr lang="es-ES" sz="2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21" name="Picture 2" descr="Resultado de imagen para tlcuem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BFAF8"/>
              </a:clrFrom>
              <a:clrTo>
                <a:srgbClr val="FBFA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87" y="726201"/>
            <a:ext cx="1824137" cy="1233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Resultado de imagen para AELC MEXICO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2763" y="721822"/>
            <a:ext cx="1588992" cy="1057539"/>
          </a:xfrm>
          <a:prstGeom prst="rect">
            <a:avLst/>
          </a:prstGeom>
          <a:noFill/>
          <a:scene3d>
            <a:camera prst="orthographicFront">
              <a:rot lat="1800000" lon="21299988" rev="194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Resultado de imagen para MAS LOGISTICS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856" y="6031135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293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0" animBg="1"/>
      <p:bldP spid="2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01B0FF"/>
              </a:clrFrom>
              <a:clrTo>
                <a:srgbClr val="01B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2504738" y="721822"/>
            <a:ext cx="4707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 DIFERIMIENTO  DEL PAGO </a:t>
            </a:r>
          </a:p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DEL I.G.I.  RGCE 1.6.12</a:t>
            </a:r>
            <a:endParaRPr lang="en-US" sz="24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pic>
        <p:nvPicPr>
          <p:cNvPr id="2050" name="Picture 2" descr="Resultado de imagen para V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133" y="1466880"/>
            <a:ext cx="1013455" cy="125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esultado de imagen para payment icon 3d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 b="16259"/>
          <a:stretch/>
        </p:blipFill>
        <p:spPr bwMode="auto">
          <a:xfrm>
            <a:off x="914152" y="1693594"/>
            <a:ext cx="1500560" cy="134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Resultado de imagen para compraventa internacional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068" y="2964177"/>
            <a:ext cx="1335319" cy="1570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n para hand drawn arrow icon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8218">
            <a:off x="2534786" y="1704699"/>
            <a:ext cx="2128903" cy="2128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esultado de imagen para pedimento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33" y="3119231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ángulo 11"/>
          <p:cNvSpPr/>
          <p:nvPr/>
        </p:nvSpPr>
        <p:spPr>
          <a:xfrm>
            <a:off x="523078" y="4250715"/>
            <a:ext cx="1178336" cy="707886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ST|3</a:t>
            </a:r>
          </a:p>
        </p:txBody>
      </p:sp>
      <p:pic>
        <p:nvPicPr>
          <p:cNvPr id="16" name="Picture 2" descr="Resultado de imagen para pedimento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497" y="3119013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ángulo 12"/>
          <p:cNvSpPr/>
          <p:nvPr/>
        </p:nvSpPr>
        <p:spPr>
          <a:xfrm>
            <a:off x="5765512" y="4180378"/>
            <a:ext cx="1438021" cy="707886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ST|99</a:t>
            </a:r>
          </a:p>
        </p:txBody>
      </p:sp>
      <p:sp>
        <p:nvSpPr>
          <p:cNvPr id="14" name="Rectángulo 13"/>
          <p:cNvSpPr/>
          <p:nvPr/>
        </p:nvSpPr>
        <p:spPr>
          <a:xfrm>
            <a:off x="6539735" y="5475462"/>
            <a:ext cx="1271602" cy="52322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DT|3</a:t>
            </a:r>
          </a:p>
        </p:txBody>
      </p:sp>
      <p:pic>
        <p:nvPicPr>
          <p:cNvPr id="3080" name="Picture 8" descr="Resultado de imagen para NAFTA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09" y="657467"/>
            <a:ext cx="1242686" cy="1016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Resultado de imagen para BOLA DE CRISTAL 3D ICONO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788EA3"/>
              </a:clrFrom>
              <a:clrTo>
                <a:srgbClr val="788EA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814" y="2332070"/>
            <a:ext cx="812394" cy="710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Resultado de imagen para FIRMAR ICONO 3D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01B0FF"/>
              </a:clrFrom>
              <a:clrTo>
                <a:srgbClr val="01B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336" y="4664536"/>
            <a:ext cx="1035616" cy="103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Resultado de imagen para despacho de mercaderia"/>
          <p:cNvPicPr>
            <a:picLocks noChangeAspect="1" noChangeArrowheads="1"/>
          </p:cNvPicPr>
          <p:nvPr/>
        </p:nvPicPr>
        <p:blipFill rotWithShape="1"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1"/>
          <a:stretch/>
        </p:blipFill>
        <p:spPr bwMode="auto">
          <a:xfrm>
            <a:off x="6545798" y="1832000"/>
            <a:ext cx="829039" cy="141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Resultado de imagen para hand drawn arrow icon">
            <a:hlinkClick r:id="rId8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5710102" y="2366717"/>
            <a:ext cx="775222" cy="775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Resultado de imagen para FIRMAR ICONO 3D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01B0FF"/>
              </a:clrFrom>
              <a:clrTo>
                <a:srgbClr val="01B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959" y="2221292"/>
            <a:ext cx="846112" cy="84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Resultado de imagen para hand drawn arrow icon">
            <a:hlinkClick r:id="rId8"/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7296884" y="2230395"/>
            <a:ext cx="798815" cy="79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Resultado de imagen para CIRCLE HANDWRITTEN"/>
          <p:cNvPicPr>
            <a:picLocks noChangeAspect="1" noChangeArrowheads="1"/>
          </p:cNvPicPr>
          <p:nvPr/>
        </p:nvPicPr>
        <p:blipFill>
          <a:blip r:embed="rId20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722" y="2071477"/>
            <a:ext cx="777220" cy="93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Resultado de imagen para CIRCLE HANDWRITTEN"/>
          <p:cNvPicPr>
            <a:picLocks noChangeAspect="1" noChangeArrowheads="1"/>
          </p:cNvPicPr>
          <p:nvPr/>
        </p:nvPicPr>
        <p:blipFill>
          <a:blip r:embed="rId21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168" y="4408675"/>
            <a:ext cx="1433100" cy="1476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Resultado de imagen para hand drawn arrow icon">
            <a:hlinkClick r:id="rId8"/>
          </p:cNvPr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5015060" y="4651050"/>
            <a:ext cx="983406" cy="983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Resultado de imagen para hand drawn arrow icon">
            <a:hlinkClick r:id="rId8"/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 flipH="1" flipV="1">
            <a:off x="2852130" y="4518621"/>
            <a:ext cx="934846" cy="934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ángulo 25"/>
          <p:cNvSpPr/>
          <p:nvPr/>
        </p:nvSpPr>
        <p:spPr>
          <a:xfrm>
            <a:off x="6097018" y="5085136"/>
            <a:ext cx="1271602" cy="276999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E-DOCUMENT</a:t>
            </a:r>
          </a:p>
        </p:txBody>
      </p:sp>
      <p:sp>
        <p:nvSpPr>
          <p:cNvPr id="27" name="Rectángulo 26"/>
          <p:cNvSpPr/>
          <p:nvPr/>
        </p:nvSpPr>
        <p:spPr>
          <a:xfrm>
            <a:off x="1732353" y="4854897"/>
            <a:ext cx="1271602" cy="276999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E-DOCUMENT</a:t>
            </a:r>
          </a:p>
        </p:txBody>
      </p:sp>
      <p:sp>
        <p:nvSpPr>
          <p:cNvPr id="28" name="Rectángulo 27"/>
          <p:cNvSpPr/>
          <p:nvPr/>
        </p:nvSpPr>
        <p:spPr>
          <a:xfrm>
            <a:off x="2337114" y="5472971"/>
            <a:ext cx="485968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6</a:t>
            </a:r>
          </a:p>
        </p:txBody>
      </p:sp>
      <p:sp>
        <p:nvSpPr>
          <p:cNvPr id="30" name="Rectángulo 29"/>
          <p:cNvSpPr/>
          <p:nvPr/>
        </p:nvSpPr>
        <p:spPr>
          <a:xfrm>
            <a:off x="7607562" y="5079910"/>
            <a:ext cx="485968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6</a:t>
            </a:r>
          </a:p>
        </p:txBody>
      </p:sp>
      <p:pic>
        <p:nvPicPr>
          <p:cNvPr id="29" name="Picture 2" descr="Resultado de imagen para MAS LOGISTICS">
            <a:hlinkClick r:id="rId24"/>
          </p:cNvPr>
          <p:cNvPicPr>
            <a:picLocks noChangeAspect="1" noChangeArrowheads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787" y="6042594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663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6" grpId="0" animBg="1"/>
      <p:bldP spid="27" grpId="0" animBg="1"/>
      <p:bldP spid="28" grpId="0" animBg="1"/>
      <p:bldP spid="3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01B0FF"/>
              </a:clrFrom>
              <a:clrTo>
                <a:srgbClr val="01B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2504738" y="721822"/>
            <a:ext cx="4707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 DIFERIMIENTO  DEL PAGO </a:t>
            </a:r>
          </a:p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DEL I.G.I.  RGCE 1.6.12</a:t>
            </a:r>
            <a:endParaRPr lang="en-US" sz="24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pic>
        <p:nvPicPr>
          <p:cNvPr id="2050" name="Picture 2" descr="Resultado de imagen para V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133" y="1466880"/>
            <a:ext cx="1013455" cy="125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esultado de imagen para payment icon 3d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 b="16259"/>
          <a:stretch/>
        </p:blipFill>
        <p:spPr bwMode="auto">
          <a:xfrm>
            <a:off x="914152" y="1693594"/>
            <a:ext cx="1500560" cy="134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n para hand drawn arrow icon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8218">
            <a:off x="2534786" y="1704699"/>
            <a:ext cx="2128903" cy="2128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esultado de imagen para pedimento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33" y="3119231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sultado de imagen para pedimento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497" y="3119013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Resultado de imagen para NAFTA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09" y="657467"/>
            <a:ext cx="1242686" cy="1016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Resultado de imagen para BOLA DE CRISTAL 3D ICONO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788EA3"/>
              </a:clrFrom>
              <a:clrTo>
                <a:srgbClr val="788EA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814" y="2332070"/>
            <a:ext cx="812394" cy="710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Resultado de imagen para FIRMAR ICONO 3D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01B0FF"/>
              </a:clrFrom>
              <a:clrTo>
                <a:srgbClr val="01B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156" y="4963066"/>
            <a:ext cx="1035616" cy="103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Resultado de imagen para despacho de mercaderia"/>
          <p:cNvPicPr>
            <a:picLocks noChangeAspect="1" noChangeArrowheads="1"/>
          </p:cNvPicPr>
          <p:nvPr/>
        </p:nvPicPr>
        <p:blipFill rotWithShape="1"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1"/>
          <a:stretch/>
        </p:blipFill>
        <p:spPr bwMode="auto">
          <a:xfrm>
            <a:off x="6545798" y="1884288"/>
            <a:ext cx="829039" cy="141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Resultado de imagen para hand drawn arrow icon">
            <a:hlinkClick r:id="rId7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5710102" y="2366717"/>
            <a:ext cx="775222" cy="775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Resultado de imagen para FIRMAR ICONO 3D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01B0FF"/>
              </a:clrFrom>
              <a:clrTo>
                <a:srgbClr val="01B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959" y="2221292"/>
            <a:ext cx="846112" cy="84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Resultado de imagen para hand drawn arrow icon">
            <a:hlinkClick r:id="rId7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7296884" y="2230395"/>
            <a:ext cx="798815" cy="79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Resultado de imagen para CIRCLE HANDWRITTEN"/>
          <p:cNvPicPr>
            <a:picLocks noChangeAspect="1" noChangeArrowheads="1"/>
          </p:cNvPicPr>
          <p:nvPr/>
        </p:nvPicPr>
        <p:blipFill>
          <a:blip r:embed="rId19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405" y="2159981"/>
            <a:ext cx="777220" cy="93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Resultado de imagen para CIRCLE HANDWRITTEN"/>
          <p:cNvPicPr>
            <a:picLocks noChangeAspect="1" noChangeArrowheads="1"/>
          </p:cNvPicPr>
          <p:nvPr/>
        </p:nvPicPr>
        <p:blipFill>
          <a:blip r:embed="rId20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104" y="4762243"/>
            <a:ext cx="1433100" cy="1476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Resultado de imagen para hand drawn arrow icon">
            <a:hlinkClick r:id="rId7"/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4975248" y="4866087"/>
            <a:ext cx="983406" cy="983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Resultado de imagen para hand drawn arrow icon">
            <a:hlinkClick r:id="rId7"/>
          </p:cNvPr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 flipH="1" flipV="1">
            <a:off x="2771697" y="4933196"/>
            <a:ext cx="934846" cy="934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ángulo 25"/>
          <p:cNvSpPr/>
          <p:nvPr/>
        </p:nvSpPr>
        <p:spPr>
          <a:xfrm>
            <a:off x="6096774" y="5163893"/>
            <a:ext cx="1271602" cy="276999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E-DOCUMENT</a:t>
            </a:r>
          </a:p>
        </p:txBody>
      </p:sp>
      <p:sp>
        <p:nvSpPr>
          <p:cNvPr id="27" name="Rectángulo 26"/>
          <p:cNvSpPr/>
          <p:nvPr/>
        </p:nvSpPr>
        <p:spPr>
          <a:xfrm>
            <a:off x="1367830" y="5020400"/>
            <a:ext cx="1271602" cy="276999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E-DOCUMENT</a:t>
            </a:r>
          </a:p>
        </p:txBody>
      </p:sp>
      <p:pic>
        <p:nvPicPr>
          <p:cNvPr id="28" name="Picture 10" descr="Resultado de imagen para despacho de mercaderia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624" y="3083429"/>
            <a:ext cx="2043032" cy="189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ángulo 28"/>
          <p:cNvSpPr/>
          <p:nvPr/>
        </p:nvSpPr>
        <p:spPr>
          <a:xfrm>
            <a:off x="7432879" y="5212377"/>
            <a:ext cx="619982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6</a:t>
            </a:r>
            <a:endParaRPr lang="es-ES" sz="2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0" name="Rectángulo 29"/>
          <p:cNvSpPr/>
          <p:nvPr/>
        </p:nvSpPr>
        <p:spPr>
          <a:xfrm>
            <a:off x="2019450" y="5338246"/>
            <a:ext cx="619982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6</a:t>
            </a:r>
            <a:endParaRPr lang="es-ES" sz="2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31" name="Picture 2" descr="Resultado de imagen para MAS LOGISTICS">
            <a:hlinkClick r:id="rId23"/>
          </p:cNvPr>
          <p:cNvPicPr>
            <a:picLocks noChangeAspect="1" noChangeArrowheads="1"/>
          </p:cNvPicPr>
          <p:nvPr/>
        </p:nvPicPr>
        <p:blipFill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837" y="6040350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71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01B0FF"/>
              </a:clrFrom>
              <a:clrTo>
                <a:srgbClr val="01B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2504738" y="721822"/>
            <a:ext cx="4707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 DIFERIMIENTO  DEL PAGO </a:t>
            </a:r>
          </a:p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DEL I.G.I.  RGCE 1.6.12</a:t>
            </a:r>
            <a:endParaRPr lang="en-US" sz="24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pic>
        <p:nvPicPr>
          <p:cNvPr id="2050" name="Picture 2" descr="Resultado de imagen para V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133" y="1466880"/>
            <a:ext cx="1013455" cy="125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esultado de imagen para payment icon 3d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 b="16259"/>
          <a:stretch/>
        </p:blipFill>
        <p:spPr bwMode="auto">
          <a:xfrm>
            <a:off x="914152" y="1693594"/>
            <a:ext cx="1500560" cy="134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Resultado de imagen para compraventa internacional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068" y="2964177"/>
            <a:ext cx="1335319" cy="1570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n para hand drawn arrow icon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8218">
            <a:off x="2534786" y="1704699"/>
            <a:ext cx="2128903" cy="2128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esultado de imagen para pedimento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33" y="3119231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ángulo 11"/>
          <p:cNvSpPr/>
          <p:nvPr/>
        </p:nvSpPr>
        <p:spPr>
          <a:xfrm>
            <a:off x="479701" y="4250715"/>
            <a:ext cx="1265090" cy="707886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SU|3</a:t>
            </a:r>
          </a:p>
        </p:txBody>
      </p:sp>
      <p:pic>
        <p:nvPicPr>
          <p:cNvPr id="16" name="Picture 2" descr="Resultado de imagen para pedimento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770" y="3119231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ángulo 12"/>
          <p:cNvSpPr/>
          <p:nvPr/>
        </p:nvSpPr>
        <p:spPr>
          <a:xfrm>
            <a:off x="5722134" y="4180378"/>
            <a:ext cx="1524777" cy="707886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4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SU|99</a:t>
            </a:r>
          </a:p>
        </p:txBody>
      </p:sp>
      <p:sp>
        <p:nvSpPr>
          <p:cNvPr id="14" name="Rectángulo 13"/>
          <p:cNvSpPr/>
          <p:nvPr/>
        </p:nvSpPr>
        <p:spPr>
          <a:xfrm>
            <a:off x="7008830" y="5032308"/>
            <a:ext cx="1127038" cy="52322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S</a:t>
            </a:r>
            <a:r>
              <a:rPr lang="es-ES" sz="28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U|3</a:t>
            </a:r>
          </a:p>
        </p:txBody>
      </p:sp>
      <p:pic>
        <p:nvPicPr>
          <p:cNvPr id="7170" name="Picture 2" descr="Resultado de imagen para BOLA DE CRISTAL 3D ICONO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788EA3"/>
              </a:clrFrom>
              <a:clrTo>
                <a:srgbClr val="788EA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814" y="2332070"/>
            <a:ext cx="812394" cy="710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Resultado de imagen para FIRMAR ICONO 3D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01B0FF"/>
              </a:clrFrom>
              <a:clrTo>
                <a:srgbClr val="01B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156" y="4963066"/>
            <a:ext cx="1035616" cy="103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Resultado de imagen para despacho de mercaderia"/>
          <p:cNvPicPr>
            <a:picLocks noChangeAspect="1" noChangeArrowheads="1"/>
          </p:cNvPicPr>
          <p:nvPr/>
        </p:nvPicPr>
        <p:blipFill rotWithShape="1"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1"/>
          <a:stretch/>
        </p:blipFill>
        <p:spPr bwMode="auto">
          <a:xfrm>
            <a:off x="6545798" y="1884288"/>
            <a:ext cx="829039" cy="141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Resultado de imagen para hand drawn arrow icon">
            <a:hlinkClick r:id="rId8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5710102" y="2366717"/>
            <a:ext cx="775222" cy="775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Resultado de imagen para FIRMAR ICONO 3D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01B0FF"/>
              </a:clrFrom>
              <a:clrTo>
                <a:srgbClr val="01B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959" y="2221292"/>
            <a:ext cx="846112" cy="84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Resultado de imagen para hand drawn arrow icon">
            <a:hlinkClick r:id="rId8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7296884" y="2230395"/>
            <a:ext cx="798815" cy="79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Resultado de imagen para CIRCLE HANDWRITTEN"/>
          <p:cNvPicPr>
            <a:picLocks noChangeAspect="1" noChangeArrowheads="1"/>
          </p:cNvPicPr>
          <p:nvPr/>
        </p:nvPicPr>
        <p:blipFill>
          <a:blip r:embed="rId18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722" y="2071477"/>
            <a:ext cx="777220" cy="93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Resultado de imagen para CIRCLE HANDWRITTEN"/>
          <p:cNvPicPr>
            <a:picLocks noChangeAspect="1" noChangeArrowheads="1"/>
          </p:cNvPicPr>
          <p:nvPr/>
        </p:nvPicPr>
        <p:blipFill>
          <a:blip r:embed="rId19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5104" y="4762243"/>
            <a:ext cx="1433100" cy="1476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Resultado de imagen para hand drawn arrow icon">
            <a:hlinkClick r:id="rId8"/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4975248" y="4866087"/>
            <a:ext cx="983406" cy="983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Resultado de imagen para hand drawn arrow icon">
            <a:hlinkClick r:id="rId8"/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 flipH="1" flipV="1">
            <a:off x="2785045" y="4564885"/>
            <a:ext cx="934846" cy="934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ángulo 25"/>
          <p:cNvSpPr/>
          <p:nvPr/>
        </p:nvSpPr>
        <p:spPr>
          <a:xfrm>
            <a:off x="5941083" y="5032308"/>
            <a:ext cx="1271602" cy="276999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E-DOCUMENT</a:t>
            </a:r>
          </a:p>
        </p:txBody>
      </p:sp>
      <p:sp>
        <p:nvSpPr>
          <p:cNvPr id="27" name="Rectángulo 26"/>
          <p:cNvSpPr/>
          <p:nvPr/>
        </p:nvSpPr>
        <p:spPr>
          <a:xfrm>
            <a:off x="1416549" y="4967276"/>
            <a:ext cx="1271602" cy="276999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E-DOCUMENT</a:t>
            </a:r>
          </a:p>
        </p:txBody>
      </p:sp>
      <p:pic>
        <p:nvPicPr>
          <p:cNvPr id="28" name="Picture 2" descr="Resultado de imagen para tlcuem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BFAF8"/>
              </a:clrFrom>
              <a:clrTo>
                <a:srgbClr val="FBFA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87" y="726201"/>
            <a:ext cx="1824137" cy="1233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Resultado de imagen para AELC MEXICO">
            <a:hlinkClick r:id="rId23"/>
          </p:cNvPr>
          <p:cNvPicPr>
            <a:picLocks noChangeAspect="1" noChangeArrowheads="1"/>
          </p:cNvPicPr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2763" y="721822"/>
            <a:ext cx="1588992" cy="1057539"/>
          </a:xfrm>
          <a:prstGeom prst="rect">
            <a:avLst/>
          </a:prstGeom>
          <a:noFill/>
          <a:scene3d>
            <a:camera prst="orthographicFront">
              <a:rot lat="1800000" lon="21299988" rev="194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ctángulo 29"/>
          <p:cNvSpPr/>
          <p:nvPr/>
        </p:nvSpPr>
        <p:spPr>
          <a:xfrm>
            <a:off x="2390207" y="5314692"/>
            <a:ext cx="619982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6</a:t>
            </a:r>
            <a:endParaRPr lang="es-ES" sz="2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1" name="Rectángulo 30"/>
          <p:cNvSpPr/>
          <p:nvPr/>
        </p:nvSpPr>
        <p:spPr>
          <a:xfrm>
            <a:off x="7358353" y="5588032"/>
            <a:ext cx="619982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6</a:t>
            </a:r>
            <a:endParaRPr lang="es-ES" sz="2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32" name="Picture 2" descr="Resultado de imagen para MAS LOGISTICS">
            <a:hlinkClick r:id="rId25"/>
          </p:cNvPr>
          <p:cNvPicPr>
            <a:picLocks noChangeAspect="1" noChangeArrowheads="1"/>
          </p:cNvPicPr>
          <p:nvPr/>
        </p:nvPicPr>
        <p:blipFill>
          <a:blip r:embed="rId2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837" y="6031461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057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26" grpId="0" animBg="1"/>
      <p:bldP spid="27" grpId="0" animBg="1"/>
      <p:bldP spid="30" grpId="0" animBg="1"/>
      <p:bldP spid="3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01B0FF"/>
              </a:clrFrom>
              <a:clrTo>
                <a:srgbClr val="01B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2504738" y="721822"/>
            <a:ext cx="47079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 DIFERIMIENTO  DEL PAGO </a:t>
            </a:r>
          </a:p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DEL I.G.I.  RGCE 1.6.12</a:t>
            </a:r>
            <a:endParaRPr lang="en-US" sz="24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pic>
        <p:nvPicPr>
          <p:cNvPr id="2050" name="Picture 2" descr="Resultado de imagen para V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133" y="1466880"/>
            <a:ext cx="1013455" cy="1258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Resultado de imagen para payment icon 3d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" b="16259"/>
          <a:stretch/>
        </p:blipFill>
        <p:spPr bwMode="auto">
          <a:xfrm>
            <a:off x="914152" y="1693594"/>
            <a:ext cx="1500560" cy="134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sultado de imagen para hand drawn arrow icon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8218">
            <a:off x="2534786" y="1704699"/>
            <a:ext cx="2128903" cy="2128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esultado de imagen para pedimento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33" y="3119231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sultado de imagen para pedimento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4EEE8"/>
              </a:clrFrom>
              <a:clrTo>
                <a:srgbClr val="F4EE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497" y="3119013"/>
            <a:ext cx="2698558" cy="330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Resultado de imagen para BOLA DE CRISTAL 3D ICONO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788EA3"/>
              </a:clrFrom>
              <a:clrTo>
                <a:srgbClr val="788EA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814" y="2332070"/>
            <a:ext cx="812394" cy="710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Resultado de imagen para FIRMAR ICONO 3D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01B0FF"/>
              </a:clrFrom>
              <a:clrTo>
                <a:srgbClr val="01B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156" y="4963066"/>
            <a:ext cx="1035616" cy="103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Resultado de imagen para despacho de mercaderia"/>
          <p:cNvPicPr>
            <a:picLocks noChangeAspect="1" noChangeArrowheads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31"/>
          <a:stretch/>
        </p:blipFill>
        <p:spPr bwMode="auto">
          <a:xfrm>
            <a:off x="6545798" y="1884288"/>
            <a:ext cx="829039" cy="141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Resultado de imagen para hand drawn arrow icon">
            <a:hlinkClick r:id="rId7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5710102" y="2366717"/>
            <a:ext cx="775222" cy="775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Resultado de imagen para FIRMAR ICONO 3D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01B0FF"/>
              </a:clrFrom>
              <a:clrTo>
                <a:srgbClr val="01B0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959" y="2221292"/>
            <a:ext cx="846112" cy="84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Resultado de imagen para hand drawn arrow icon">
            <a:hlinkClick r:id="rId7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7296884" y="2230395"/>
            <a:ext cx="798815" cy="79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Resultado de imagen para CIRCLE HANDWRITTEN"/>
          <p:cNvPicPr>
            <a:picLocks noChangeAspect="1" noChangeArrowheads="1"/>
          </p:cNvPicPr>
          <p:nvPr/>
        </p:nvPicPr>
        <p:blipFill>
          <a:blip r:embed="rId17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722" y="2071477"/>
            <a:ext cx="777220" cy="93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Resultado de imagen para CIRCLE HANDWRITTEN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073" y="4702439"/>
            <a:ext cx="1433100" cy="1476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Resultado de imagen para hand drawn arrow icon">
            <a:hlinkClick r:id="rId7"/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>
            <a:off x="5048791" y="4727995"/>
            <a:ext cx="983406" cy="983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Resultado de imagen para hand drawn arrow icon">
            <a:hlinkClick r:id="rId7"/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1543" flipH="1" flipV="1">
            <a:off x="2813758" y="4703164"/>
            <a:ext cx="934846" cy="934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ángulo 25"/>
          <p:cNvSpPr/>
          <p:nvPr/>
        </p:nvSpPr>
        <p:spPr>
          <a:xfrm>
            <a:off x="6096774" y="5163893"/>
            <a:ext cx="1271602" cy="276999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E-DOCUMENT</a:t>
            </a:r>
          </a:p>
        </p:txBody>
      </p:sp>
      <p:sp>
        <p:nvSpPr>
          <p:cNvPr id="27" name="Rectángulo 26"/>
          <p:cNvSpPr/>
          <p:nvPr/>
        </p:nvSpPr>
        <p:spPr>
          <a:xfrm>
            <a:off x="1488434" y="4881891"/>
            <a:ext cx="1271602" cy="276999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12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E-DOCUMENT</a:t>
            </a:r>
          </a:p>
        </p:txBody>
      </p:sp>
      <p:pic>
        <p:nvPicPr>
          <p:cNvPr id="28" name="Picture 10" descr="Resultado de imagen para despacho de mercaderia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410" y="2960250"/>
            <a:ext cx="2043032" cy="1898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ángulo 28"/>
          <p:cNvSpPr/>
          <p:nvPr/>
        </p:nvSpPr>
        <p:spPr>
          <a:xfrm>
            <a:off x="7432879" y="5212377"/>
            <a:ext cx="619982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6</a:t>
            </a:r>
          </a:p>
        </p:txBody>
      </p:sp>
      <p:pic>
        <p:nvPicPr>
          <p:cNvPr id="30" name="Picture 2" descr="Resultado de imagen para tlcuem"/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FBFAF8"/>
              </a:clrFrom>
              <a:clrTo>
                <a:srgbClr val="FBFA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87" y="726201"/>
            <a:ext cx="1824137" cy="1233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Resultado de imagen para AELC MEXICO">
            <a:hlinkClick r:id="rId22"/>
          </p:cNvPr>
          <p:cNvPicPr>
            <a:picLocks noChangeAspect="1" noChangeArrowheads="1"/>
          </p:cNvPicPr>
          <p:nvPr/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2763" y="721822"/>
            <a:ext cx="1588992" cy="1057539"/>
          </a:xfrm>
          <a:prstGeom prst="rect">
            <a:avLst/>
          </a:prstGeom>
          <a:noFill/>
          <a:scene3d>
            <a:camera prst="orthographicFront">
              <a:rot lat="1800000" lon="21299988" rev="19499999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ctángulo 31"/>
          <p:cNvSpPr/>
          <p:nvPr/>
        </p:nvSpPr>
        <p:spPr>
          <a:xfrm>
            <a:off x="2019450" y="5338246"/>
            <a:ext cx="619982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scene3d>
            <a:camera prst="orthographicFront"/>
            <a:lightRig rig="threePt" dir="t"/>
          </a:scene3d>
          <a:sp3d>
            <a:bevelT w="114300" prst="hardEdge"/>
            <a:bevelB w="114300" prst="artDeco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0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6</a:t>
            </a:r>
          </a:p>
        </p:txBody>
      </p:sp>
      <p:pic>
        <p:nvPicPr>
          <p:cNvPr id="33" name="Picture 2" descr="Resultado de imagen para MAS LOGISTICS">
            <a:hlinkClick r:id="rId24"/>
          </p:cNvPr>
          <p:cNvPicPr>
            <a:picLocks noChangeAspect="1" noChangeArrowheads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5338" y="6042594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786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9" grpId="0" animBg="1"/>
      <p:bldP spid="3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" y="2738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Resultado de imagen para LUPA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886" y="1424247"/>
            <a:ext cx="6123118" cy="4131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ángulo 3"/>
          <p:cNvSpPr/>
          <p:nvPr/>
        </p:nvSpPr>
        <p:spPr>
          <a:xfrm>
            <a:off x="4139952" y="3645024"/>
            <a:ext cx="15647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HeroicExtremeLeftFacing"/>
              <a:lightRig rig="threePt" dir="t"/>
            </a:scene3d>
          </a:bodyPr>
          <a:lstStyle/>
          <a:p>
            <a:pPr algn="ctr"/>
            <a:r>
              <a:rPr lang="es-ES" sz="5400" b="0" cap="none" spc="0" dirty="0">
                <a:ln w="0">
                  <a:solidFill>
                    <a:srgbClr val="0070C0"/>
                  </a:solidFill>
                </a:ln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I.V.A.</a:t>
            </a:r>
          </a:p>
        </p:txBody>
      </p:sp>
      <p:pic>
        <p:nvPicPr>
          <p:cNvPr id="6" name="Picture 2" descr="Resultado de imagen para MAS LOGISTICS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730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6" descr="Resultado de imagen para mapa méxico 3d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75"/>
          <a:stretch/>
        </p:blipFill>
        <p:spPr bwMode="auto">
          <a:xfrm>
            <a:off x="-1116632" y="828882"/>
            <a:ext cx="11377263" cy="612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Resultado de imagen para compraventa internacional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3419" y="1541432"/>
            <a:ext cx="1158922" cy="89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Resultado de imagen para despacho de mercaderia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238" y="3785092"/>
            <a:ext cx="1097669" cy="860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Resultado de imagen para localizació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146" y="2522962"/>
            <a:ext cx="43204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Resultado de imagen para localizació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248" y="4244825"/>
            <a:ext cx="43204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Resultado de imagen para CIRCLE HANDWRITTEN"/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465" y="1105551"/>
            <a:ext cx="2509596" cy="2294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Resultado de imagen para CIRCLE HANDWRITTEN"/>
          <p:cNvPicPr>
            <a:picLocks noChangeAspect="1" noChangeArrowheads="1"/>
          </p:cNvPicPr>
          <p:nvPr/>
        </p:nvPicPr>
        <p:blipFill>
          <a:blip r:embed="rId9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970" y="3318864"/>
            <a:ext cx="1867162" cy="2436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Resultado de imagen para ARROW HANDWRITTEN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956" y="3318864"/>
            <a:ext cx="3821774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2" descr="Resultado de imagen para fabricas 3d icono">
            <a:hlinkClick r:id="rId12"/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0" b="9509"/>
          <a:stretch/>
        </p:blipFill>
        <p:spPr bwMode="auto">
          <a:xfrm>
            <a:off x="4937086" y="4387511"/>
            <a:ext cx="1087554" cy="884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0" descr="Resultado de imagen para fabricas 3d icono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4617">
            <a:off x="1780280" y="1836483"/>
            <a:ext cx="1055008" cy="809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Resultado de imagen para V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105" y="1304650"/>
            <a:ext cx="1363731" cy="137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sultado de imagen para MAS LOGISTICS">
            <a:hlinkClick r:id="rId17"/>
          </p:cNvPr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esultado de imagen para attention icon 3d"/>
          <p:cNvPicPr>
            <a:picLocks noChangeAspect="1" noChangeArrowheads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59" y="5456783"/>
            <a:ext cx="1135505" cy="1135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Resultado de imagen para customs icon 3d">
            <a:hlinkClick r:id="rId20"/>
          </p:cNvPr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844" y="5833601"/>
            <a:ext cx="875373" cy="722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Resultado de imagen para check icon 3d">
            <a:hlinkClick r:id="rId22"/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983" y="5554926"/>
            <a:ext cx="1150544" cy="1150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Resultado de imagen para IVA">
            <a:hlinkClick r:id="rId24"/>
          </p:cNvPr>
          <p:cNvPicPr>
            <a:picLocks noChangeAspect="1" noChangeArrowheads="1"/>
          </p:cNvPicPr>
          <p:nvPr/>
        </p:nvPicPr>
        <p:blipFill>
          <a:blip r:embed="rId25">
            <a:clrChange>
              <a:clrFrom>
                <a:srgbClr val="D5D4D2"/>
              </a:clrFrom>
              <a:clrTo>
                <a:srgbClr val="D5D4D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552" y="5577681"/>
            <a:ext cx="1473734" cy="86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Resultado de imagen para CIRCLE HANDWRITTEN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737" y="5492063"/>
            <a:ext cx="3158214" cy="1321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087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90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2175236" y="619455"/>
            <a:ext cx="42194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Stencil" panose="040409050D0802020404" pitchFamily="82" charset="0"/>
              </a:rPr>
              <a:t>RGCE PARA 2017</a:t>
            </a:r>
          </a:p>
        </p:txBody>
      </p:sp>
      <p:pic>
        <p:nvPicPr>
          <p:cNvPr id="6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A32FC51-AFE5-4B39-A3A8-CD0944454146}"/>
              </a:ext>
            </a:extLst>
          </p:cNvPr>
          <p:cNvSpPr txBox="1"/>
          <p:nvPr/>
        </p:nvSpPr>
        <p:spPr>
          <a:xfrm>
            <a:off x="1527802" y="2649556"/>
            <a:ext cx="689330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4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4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4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4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4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Primera </a:t>
            </a:r>
            <a:r>
              <a:rPr lang="en-US" sz="24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Resolución</a:t>
            </a:r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de </a:t>
            </a:r>
            <a:r>
              <a:rPr lang="en-US" sz="24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modificaciones</a:t>
            </a:r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a las </a:t>
            </a:r>
            <a:r>
              <a:rPr lang="en-US" sz="24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reglas</a:t>
            </a:r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</a:t>
            </a:r>
            <a:r>
              <a:rPr lang="en-US" sz="24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generales</a:t>
            </a:r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de </a:t>
            </a:r>
            <a:r>
              <a:rPr lang="en-US" sz="24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comercio</a:t>
            </a:r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exterior para 2017 </a:t>
            </a:r>
          </a:p>
          <a:p>
            <a:pPr algn="just"/>
            <a:endParaRPr lang="en-US" sz="24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algn="just"/>
            <a:endParaRPr lang="en-US" sz="24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</p:txBody>
      </p:sp>
      <p:pic>
        <p:nvPicPr>
          <p:cNvPr id="5122" name="Picture 2" descr="Resultado de imagen para ENERO 27 ICONO">
            <a:extLst>
              <a:ext uri="{FF2B5EF4-FFF2-40B4-BE49-F238E27FC236}">
                <a16:creationId xmlns:a16="http://schemas.microsoft.com/office/drawing/2014/main" id="{8C6D8FCD-016C-42A3-A2AF-62C05BEE56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7" b="17368"/>
          <a:stretch/>
        </p:blipFill>
        <p:spPr bwMode="auto">
          <a:xfrm>
            <a:off x="370830" y="1618926"/>
            <a:ext cx="1248842" cy="114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n relacionada">
            <a:extLst>
              <a:ext uri="{FF2B5EF4-FFF2-40B4-BE49-F238E27FC236}">
                <a16:creationId xmlns:a16="http://schemas.microsoft.com/office/drawing/2014/main" id="{42FD77AF-574C-436D-9CCD-A4BC0B5E88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64" y="4235165"/>
            <a:ext cx="1233130" cy="1233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84D69CF-0A61-487C-AC3D-DEC33D859724}"/>
              </a:ext>
            </a:extLst>
          </p:cNvPr>
          <p:cNvSpPr txBox="1"/>
          <p:nvPr/>
        </p:nvSpPr>
        <p:spPr>
          <a:xfrm>
            <a:off x="1599173" y="1757426"/>
            <a:ext cx="743825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24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Reglas</a:t>
            </a:r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</a:t>
            </a:r>
            <a:r>
              <a:rPr lang="en-US" sz="24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generales</a:t>
            </a:r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de </a:t>
            </a:r>
            <a:r>
              <a:rPr lang="en-US" sz="2400" b="1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comercio</a:t>
            </a:r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exterior para 2017.</a:t>
            </a:r>
          </a:p>
          <a:p>
            <a:pPr algn="just"/>
            <a:r>
              <a:rPr lang="en-US" sz="24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	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b="1" u="sng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Artículo</a:t>
            </a:r>
            <a:r>
              <a:rPr lang="en-US" sz="2400" b="1" u="sng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Quinto </a:t>
            </a:r>
            <a:r>
              <a:rPr lang="en-US" sz="2400" b="1" u="sng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Resolutivo</a:t>
            </a:r>
            <a:r>
              <a:rPr lang="en-US" sz="2400" b="1" u="sng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.  </a:t>
            </a:r>
            <a:r>
              <a:rPr lang="en-US" sz="2400" b="1" u="sng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Publicaciones</a:t>
            </a:r>
            <a:r>
              <a:rPr lang="en-US" sz="2400" b="1" u="sng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 </a:t>
            </a:r>
            <a:r>
              <a:rPr lang="en-US" sz="2400" b="1" u="sng" dirty="0" err="1">
                <a:latin typeface="Yu Gothic Light" panose="020B0300000000000000" pitchFamily="34" charset="-128"/>
                <a:ea typeface="Yu Gothic Light" panose="020B0300000000000000" pitchFamily="34" charset="-128"/>
              </a:rPr>
              <a:t>anticipadas</a:t>
            </a:r>
            <a:endParaRPr lang="en-US" sz="2400" b="1" u="sng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endParaRPr lang="es-MX" sz="2400" dirty="0"/>
          </a:p>
        </p:txBody>
      </p:sp>
    </p:spTree>
    <p:extLst>
      <p:ext uri="{BB962C8B-B14F-4D97-AF65-F5344CB8AC3E}">
        <p14:creationId xmlns:p14="http://schemas.microsoft.com/office/powerpoint/2010/main" val="64117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6" descr="Resultado de imagen para trato 3d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" b="8089"/>
          <a:stretch/>
        </p:blipFill>
        <p:spPr bwMode="auto">
          <a:xfrm>
            <a:off x="1332524" y="1468903"/>
            <a:ext cx="2606820" cy="177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Resultado de imagen para dinero 3d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4" b="9058"/>
          <a:stretch/>
        </p:blipFill>
        <p:spPr bwMode="auto">
          <a:xfrm>
            <a:off x="4955639" y="3782655"/>
            <a:ext cx="2671666" cy="170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 descr="Resultado de imagen para entrega de mercancia en almacen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68492"/>
            <a:ext cx="2592288" cy="1831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Resultado de imagen para SHIPPING 3D ICON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53"/>
          <a:stretch/>
        </p:blipFill>
        <p:spPr bwMode="auto">
          <a:xfrm>
            <a:off x="971600" y="3876749"/>
            <a:ext cx="2467345" cy="1678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Resultado de imagen para MAS LOGISTICS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4504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CuadroTexto 22"/>
          <p:cNvSpPr txBox="1"/>
          <p:nvPr/>
        </p:nvSpPr>
        <p:spPr>
          <a:xfrm>
            <a:off x="660875" y="708790"/>
            <a:ext cx="7128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dirty="0">
                <a:solidFill>
                  <a:schemeClr val="tx2"/>
                </a:solidFill>
                <a:latin typeface="Stencil" panose="040409050D0802020404" pitchFamily="82" charset="0"/>
              </a:rPr>
              <a:t>R.G.C.E. 5.2.6. FRACCIÓN I.</a:t>
            </a:r>
            <a:endParaRPr lang="en-US" sz="36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pic>
        <p:nvPicPr>
          <p:cNvPr id="28" name="Picture 6" descr="Resultado de imagen para vendedor 3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670" y="1135300"/>
            <a:ext cx="1988507" cy="153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Resultado de imagen para DEUTSCHLAND 3D MAP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" b="7336"/>
          <a:stretch/>
        </p:blipFill>
        <p:spPr bwMode="auto">
          <a:xfrm>
            <a:off x="5119980" y="2028594"/>
            <a:ext cx="3780067" cy="2423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4" descr="Resultado de imagen para LOCATION ICON 3D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46"/>
          <a:stretch/>
        </p:blipFill>
        <p:spPr bwMode="auto">
          <a:xfrm>
            <a:off x="6058915" y="2264613"/>
            <a:ext cx="743295" cy="188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Resultado de imagen para comprador 3d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151" y="1169512"/>
            <a:ext cx="1882165" cy="155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Resultado de imagen para mexico map 3d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892" y="4464843"/>
            <a:ext cx="62484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Resultado de imagen para despacho de mercaderia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586" y="4735894"/>
            <a:ext cx="1763180" cy="1426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4" descr="Resultado de imagen para compraventa internacional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8825" y="4218961"/>
            <a:ext cx="1158922" cy="1311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Resultado de imagen para localización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139" y="4927726"/>
            <a:ext cx="43204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Resultado de imagen para localización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868" y="5598601"/>
            <a:ext cx="43204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Resultado de imagen para CIRCLE HANDWRITTEN"/>
          <p:cNvPicPr>
            <a:picLocks noChangeAspect="1" noChangeArrowheads="1"/>
          </p:cNvPicPr>
          <p:nvPr/>
        </p:nvPicPr>
        <p:blipFill>
          <a:blip r:embed="rId15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64848">
            <a:off x="2287805" y="923680"/>
            <a:ext cx="1414677" cy="1809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Resultado de imagen para CIRCLE HANDWRITTEN"/>
          <p:cNvPicPr>
            <a:picLocks noChangeAspect="1" noChangeArrowheads="1"/>
          </p:cNvPicPr>
          <p:nvPr/>
        </p:nvPicPr>
        <p:blipFill>
          <a:blip r:embed="rId15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64848">
            <a:off x="2274557" y="3934920"/>
            <a:ext cx="1553999" cy="1987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 descr="Resultado de imagen para ARROW HANDWRITTEN">
            <a:hlinkClick r:id="rId16"/>
          </p:cNvPr>
          <p:cNvPicPr>
            <a:picLocks noChangeAspect="1" noChangeArrowheads="1"/>
          </p:cNvPicPr>
          <p:nvPr/>
        </p:nvPicPr>
        <p:blipFill rotWithShape="1">
          <a:blip r:embed="rId1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5"/>
          <a:stretch/>
        </p:blipFill>
        <p:spPr bwMode="auto">
          <a:xfrm rot="5400000">
            <a:off x="4876144" y="3136399"/>
            <a:ext cx="1727703" cy="1161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Resultado de imagen para CIRCLE HANDWRITTEN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46771">
            <a:off x="4615429" y="1012273"/>
            <a:ext cx="1801722" cy="1877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8" descr="Resultado de imagen para mapas 3d estados unidos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910" y="2545565"/>
            <a:ext cx="3770731" cy="181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Resultado de imagen para CIRCLE HANDWRITTEN"/>
          <p:cNvPicPr>
            <a:picLocks noChangeAspect="1" noChangeArrowheads="1"/>
          </p:cNvPicPr>
          <p:nvPr/>
        </p:nvPicPr>
        <p:blipFill>
          <a:blip r:embed="rId18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81953">
            <a:off x="4379015" y="4511096"/>
            <a:ext cx="2315581" cy="2117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4" descr="Resultado de imagen para LOCATION ICON 3D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82"/>
          <a:stretch/>
        </p:blipFill>
        <p:spPr bwMode="auto">
          <a:xfrm>
            <a:off x="1963605" y="1782469"/>
            <a:ext cx="923302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Resultado de imagen para ARROW HANDWRITTEN">
            <a:hlinkClick r:id="rId16"/>
          </p:cNvPr>
          <p:cNvPicPr>
            <a:picLocks noChangeAspect="1" noChangeArrowheads="1"/>
          </p:cNvPicPr>
          <p:nvPr/>
        </p:nvPicPr>
        <p:blipFill rotWithShape="1">
          <a:blip r:embed="rId17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5"/>
          <a:stretch/>
        </p:blipFill>
        <p:spPr bwMode="auto">
          <a:xfrm rot="5400000">
            <a:off x="2260547" y="2956701"/>
            <a:ext cx="1854533" cy="1161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Resultado de imagen para NO IVA">
            <a:hlinkClick r:id="rId21"/>
          </p:cNvPr>
          <p:cNvPicPr>
            <a:picLocks noChangeAspect="1" noChangeArrowheads="1"/>
          </p:cNvPicPr>
          <p:nvPr/>
        </p:nvPicPr>
        <p:blipFill rotWithShape="1"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14" b="10587"/>
          <a:stretch/>
        </p:blipFill>
        <p:spPr bwMode="auto">
          <a:xfrm>
            <a:off x="6664245" y="1181943"/>
            <a:ext cx="2328711" cy="1229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Resultado de imagen para MAS LOGISTICS">
            <a:hlinkClick r:id="rId23"/>
          </p:cNvPr>
          <p:cNvPicPr>
            <a:picLocks noChangeAspect="1" noChangeArrowheads="1"/>
          </p:cNvPicPr>
          <p:nvPr/>
        </p:nvPicPr>
        <p:blipFill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855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CuadroTexto 22"/>
          <p:cNvSpPr txBox="1"/>
          <p:nvPr/>
        </p:nvSpPr>
        <p:spPr>
          <a:xfrm>
            <a:off x="660875" y="708790"/>
            <a:ext cx="7128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dirty="0">
                <a:solidFill>
                  <a:schemeClr val="tx2"/>
                </a:solidFill>
                <a:latin typeface="Stencil" panose="040409050D0802020404" pitchFamily="82" charset="0"/>
              </a:rPr>
              <a:t>R.G.C.E. 5.2.6. FRACCIÓN II.</a:t>
            </a:r>
            <a:endParaRPr lang="en-US" sz="36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pic>
        <p:nvPicPr>
          <p:cNvPr id="4114" name="Picture 18" descr="Resultado de imagen para DEUTSCHLAND 3D MAP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" b="7336"/>
          <a:stretch/>
        </p:blipFill>
        <p:spPr bwMode="auto">
          <a:xfrm>
            <a:off x="5119980" y="2028594"/>
            <a:ext cx="3780067" cy="2423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4" descr="Resultado de imagen para LOCATION ICON 3D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46"/>
          <a:stretch/>
        </p:blipFill>
        <p:spPr bwMode="auto">
          <a:xfrm>
            <a:off x="6058915" y="2264613"/>
            <a:ext cx="743295" cy="188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Resultado de imagen para comprador 3d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302" y="1361048"/>
            <a:ext cx="1882165" cy="155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Resultado de imagen para mexico map 3d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69" y="3729276"/>
            <a:ext cx="7839241" cy="3353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Resultado de imagen para despacho de mercaderia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586" y="4735894"/>
            <a:ext cx="1763180" cy="1426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Resultado de imagen para localización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407" y="4735894"/>
            <a:ext cx="43204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Resultado de imagen para localización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868" y="5598601"/>
            <a:ext cx="43204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Resultado de imagen para CIRCLE HANDWRITTEN"/>
          <p:cNvPicPr>
            <a:picLocks noChangeAspect="1" noChangeArrowheads="1"/>
          </p:cNvPicPr>
          <p:nvPr/>
        </p:nvPicPr>
        <p:blipFill>
          <a:blip r:embed="rId1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64848">
            <a:off x="4506354" y="4391351"/>
            <a:ext cx="2240947" cy="1987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4" descr="Resultado de imagen para ARROW HANDWRITTEN">
            <a:hlinkClick r:id="rId14"/>
          </p:cNvPr>
          <p:cNvPicPr>
            <a:picLocks noChangeAspect="1" noChangeArrowheads="1"/>
          </p:cNvPicPr>
          <p:nvPr/>
        </p:nvPicPr>
        <p:blipFill rotWithShape="1">
          <a:blip r:embed="rId15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5"/>
          <a:stretch/>
        </p:blipFill>
        <p:spPr bwMode="auto">
          <a:xfrm rot="5400000">
            <a:off x="4837265" y="3355692"/>
            <a:ext cx="1727703" cy="1161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sultado de imagen para IVA 0%">
            <a:hlinkClick r:id="rId16"/>
          </p:cNvPr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5888" y="998268"/>
            <a:ext cx="2057400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Resultado de imagen para vendedor 3d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577" y="3356878"/>
            <a:ext cx="1988507" cy="153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Resultado de imagen para compraventa internacional"/>
          <p:cNvPicPr>
            <a:picLocks noChangeAspect="1" noChangeArrowheads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588" y="3605446"/>
            <a:ext cx="1158922" cy="1311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6" descr="Resultado de imagen para IGUal icono">
            <a:hlinkClick r:id="rId20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015" y="3594145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Resultado de imagen para CIRCLE HANDWRITTEN"/>
          <p:cNvPicPr>
            <a:picLocks noChangeAspect="1" noChangeArrowheads="1"/>
          </p:cNvPicPr>
          <p:nvPr/>
        </p:nvPicPr>
        <p:blipFill>
          <a:blip r:embed="rId1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64848">
            <a:off x="4769135" y="1077660"/>
            <a:ext cx="1553999" cy="1987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Resultado de imagen para MAS LOGISTICS">
            <a:hlinkClick r:id="rId22"/>
          </p:cNvPr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101" y="6009276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52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CuadroTexto 22"/>
          <p:cNvSpPr txBox="1"/>
          <p:nvPr/>
        </p:nvSpPr>
        <p:spPr>
          <a:xfrm>
            <a:off x="660875" y="708790"/>
            <a:ext cx="75986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dirty="0">
                <a:solidFill>
                  <a:schemeClr val="tx2"/>
                </a:solidFill>
                <a:latin typeface="Stencil" panose="040409050D0802020404" pitchFamily="82" charset="0"/>
              </a:rPr>
              <a:t>R.G.C.E. 5.2.7. FRACCIÓN I .</a:t>
            </a:r>
            <a:endParaRPr lang="en-US" sz="36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pic>
        <p:nvPicPr>
          <p:cNvPr id="4116" name="Picture 20" descr="Resultado de imagen para mexico map 3d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289" y="1644599"/>
            <a:ext cx="8533117" cy="529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Resultado de imagen para localizació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085" y="3685931"/>
            <a:ext cx="43204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sultado de imagen para IVA 0%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213" y="1104260"/>
            <a:ext cx="2057400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Resultado de imagen para vendedor 3d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66" y="2305185"/>
            <a:ext cx="1988507" cy="153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Resultado de imagen para compraventa internacional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806" y="2228392"/>
            <a:ext cx="1158922" cy="1311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6" descr="Resultado de imagen para IGUal icono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778" y="2244346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Resultado de imagen para localizació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261" y="5106967"/>
            <a:ext cx="43204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Resultado de imagen para IGUal icono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4897" y="4031066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Resultado de imagen para comprador 3d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856" y="3920684"/>
            <a:ext cx="1882165" cy="155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Resultado de imagen para CIRCLE HANDWRITTEN"/>
          <p:cNvPicPr>
            <a:picLocks noChangeAspect="1" noChangeArrowheads="1"/>
          </p:cNvPicPr>
          <p:nvPr/>
        </p:nvPicPr>
        <p:blipFill>
          <a:blip r:embed="rId15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6703">
            <a:off x="363389" y="1740522"/>
            <a:ext cx="3523087" cy="3124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Resultado de imagen para CIRCLE HANDWRITTEN"/>
          <p:cNvPicPr>
            <a:picLocks noChangeAspect="1" noChangeArrowheads="1"/>
          </p:cNvPicPr>
          <p:nvPr/>
        </p:nvPicPr>
        <p:blipFill>
          <a:blip r:embed="rId16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788" y="3159329"/>
            <a:ext cx="4072565" cy="3646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Resultado de imagen para immex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9F8F3"/>
              </a:clrFrom>
              <a:clrTo>
                <a:srgbClr val="F9F8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119" y="3463547"/>
            <a:ext cx="1272845" cy="93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Resultado de imagen para immex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9F8F3"/>
              </a:clrFrom>
              <a:clrTo>
                <a:srgbClr val="F9F8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898" y="5393791"/>
            <a:ext cx="1272845" cy="93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sultado de imagen para recinto fiscalizado estratégico imagen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893" y="5458419"/>
            <a:ext cx="978874" cy="826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Resultado de imagen para MAS LOGISTICS">
            <a:hlinkClick r:id="rId22"/>
          </p:cNvPr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686" y="5882554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0" descr="Resultado de imagen para despacho de mercaderia"/>
          <p:cNvPicPr>
            <a:picLocks noChangeAspect="1" noChangeArrowheads="1"/>
          </p:cNvPicPr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039" y="3822914"/>
            <a:ext cx="1763180" cy="1426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80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CuadroTexto 22"/>
          <p:cNvSpPr txBox="1"/>
          <p:nvPr/>
        </p:nvSpPr>
        <p:spPr>
          <a:xfrm>
            <a:off x="660875" y="708790"/>
            <a:ext cx="71287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dirty="0">
                <a:solidFill>
                  <a:schemeClr val="tx2"/>
                </a:solidFill>
                <a:latin typeface="Stencil" panose="040409050D0802020404" pitchFamily="82" charset="0"/>
              </a:rPr>
              <a:t>R.G.C.E. 5.2.7. FRACCIÓN II.</a:t>
            </a:r>
            <a:endParaRPr lang="en-US" sz="36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pic>
        <p:nvPicPr>
          <p:cNvPr id="4116" name="Picture 20" descr="Resultado de imagen para mexico map 3d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12" y="1294449"/>
            <a:ext cx="8533117" cy="529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Resultado de imagen para localizació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865" y="4179816"/>
            <a:ext cx="43204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sultado de imagen para IVA 0%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7999" y="629047"/>
            <a:ext cx="2057400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Resultado de imagen para vendedor 3d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94" y="2905053"/>
            <a:ext cx="1797003" cy="153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Resultado de imagen para compraventa internacional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878" y="2867867"/>
            <a:ext cx="1158922" cy="1311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6" descr="Resultado de imagen para IGUal icono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698" y="3101087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Resultado de imagen para despacho de mercaderia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845" y="5081133"/>
            <a:ext cx="1763180" cy="1426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Resultado de imagen para localizació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821" y="5397102"/>
            <a:ext cx="43204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13">
            <a:clrChange>
              <a:clrFrom>
                <a:srgbClr val="EBEAE5"/>
              </a:clrFrom>
              <a:clrTo>
                <a:srgbClr val="EBEAE5">
                  <a:alpha val="0"/>
                </a:srgbClr>
              </a:clrTo>
            </a:clrChange>
          </a:blip>
          <a:srcRect l="33397" t="56891" r="42252" b="14563"/>
          <a:stretch/>
        </p:blipFill>
        <p:spPr>
          <a:xfrm>
            <a:off x="335283" y="4395840"/>
            <a:ext cx="2835961" cy="2274036"/>
          </a:xfrm>
          <a:prstGeom prst="rect">
            <a:avLst/>
          </a:prstGeom>
        </p:spPr>
      </p:pic>
      <p:pic>
        <p:nvPicPr>
          <p:cNvPr id="27" name="Picture 2" descr="Resultado de imagen para CIRCLE HANDWRITTEN"/>
          <p:cNvPicPr>
            <a:picLocks noChangeAspect="1" noChangeArrowheads="1"/>
          </p:cNvPicPr>
          <p:nvPr/>
        </p:nvPicPr>
        <p:blipFill>
          <a:blip r:embed="rId1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0048">
            <a:off x="91882" y="1669012"/>
            <a:ext cx="4448285" cy="5289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8" descr="Resultado de imagen para DEUTSCHLAND 3D MAP">
            <a:hlinkClick r:id="rId16"/>
          </p:cNvPr>
          <p:cNvPicPr>
            <a:picLocks noChangeAspect="1" noChangeArrowheads="1"/>
          </p:cNvPicPr>
          <p:nvPr/>
        </p:nvPicPr>
        <p:blipFill rotWithShape="1"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8" b="7336"/>
          <a:stretch/>
        </p:blipFill>
        <p:spPr bwMode="auto">
          <a:xfrm>
            <a:off x="5020059" y="2303614"/>
            <a:ext cx="3780067" cy="2423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Resultado de imagen para comprador 3d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376" y="1540141"/>
            <a:ext cx="1882165" cy="155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Resultado de imagen para ARROW HANDWRITTEN">
            <a:hlinkClick r:id="rId20"/>
          </p:cNvPr>
          <p:cNvPicPr>
            <a:picLocks noChangeAspect="1" noChangeArrowheads="1"/>
          </p:cNvPicPr>
          <p:nvPr/>
        </p:nvPicPr>
        <p:blipFill rotWithShape="1">
          <a:blip r:embed="rId21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5"/>
          <a:stretch/>
        </p:blipFill>
        <p:spPr bwMode="auto">
          <a:xfrm rot="5400000">
            <a:off x="4646629" y="3903909"/>
            <a:ext cx="1727703" cy="1161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Resultado de imagen para CIRCLE HANDWRITTEN"/>
          <p:cNvPicPr>
            <a:picLocks noChangeAspect="1" noChangeArrowheads="1"/>
          </p:cNvPicPr>
          <p:nvPr/>
        </p:nvPicPr>
        <p:blipFill>
          <a:blip r:embed="rId2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6703">
            <a:off x="4928212" y="4889155"/>
            <a:ext cx="2085414" cy="1849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4" descr="Resultado de imagen para LOCATION ICON 3D">
            <a:hlinkClick r:id="rId23"/>
          </p:cNvPr>
          <p:cNvPicPr>
            <a:picLocks noChangeAspect="1" noChangeArrowheads="1"/>
          </p:cNvPicPr>
          <p:nvPr/>
        </p:nvPicPr>
        <p:blipFill rotWithShape="1"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46"/>
          <a:stretch/>
        </p:blipFill>
        <p:spPr bwMode="auto">
          <a:xfrm>
            <a:off x="6410626" y="2298857"/>
            <a:ext cx="743295" cy="188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Resultado de imagen para CIRCLE HANDWRITTEN"/>
          <p:cNvPicPr>
            <a:picLocks noChangeAspect="1" noChangeArrowheads="1"/>
          </p:cNvPicPr>
          <p:nvPr/>
        </p:nvPicPr>
        <p:blipFill>
          <a:blip r:embed="rId2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82308">
            <a:off x="4691059" y="1422932"/>
            <a:ext cx="3848518" cy="3131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Resultado de imagen para MAS LOGISTICS">
            <a:hlinkClick r:id="rId25"/>
          </p:cNvPr>
          <p:cNvPicPr>
            <a:picLocks noChangeAspect="1" noChangeArrowheads="1"/>
          </p:cNvPicPr>
          <p:nvPr/>
        </p:nvPicPr>
        <p:blipFill>
          <a:blip r:embed="rId2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9211" y="5908325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5731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CuadroTexto 22"/>
          <p:cNvSpPr txBox="1"/>
          <p:nvPr/>
        </p:nvSpPr>
        <p:spPr>
          <a:xfrm>
            <a:off x="660875" y="708790"/>
            <a:ext cx="75986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dirty="0">
                <a:solidFill>
                  <a:schemeClr val="tx2"/>
                </a:solidFill>
                <a:latin typeface="Stencil" panose="040409050D0802020404" pitchFamily="82" charset="0"/>
              </a:rPr>
              <a:t>R.G.C.E. 5.2.7. FRACCIÓN III .</a:t>
            </a:r>
            <a:endParaRPr lang="en-US" sz="36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pic>
        <p:nvPicPr>
          <p:cNvPr id="4116" name="Picture 20" descr="Resultado de imagen para mexico map 3d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289" y="1644599"/>
            <a:ext cx="8533117" cy="529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Resultado de imagen para localizació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047" y="3493183"/>
            <a:ext cx="43204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Resultado de imagen para IVA 0%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0213" y="1104260"/>
            <a:ext cx="2057400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Resultado de imagen para vendedor 3d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66" y="2305185"/>
            <a:ext cx="1988507" cy="153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Resultado de imagen para compraventa internacional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149" y="2390119"/>
            <a:ext cx="1158922" cy="1311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6" descr="Resultado de imagen para IGUal icono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306" y="2390119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Resultado de imagen para despacho de mercaderia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769" y="3991665"/>
            <a:ext cx="1763180" cy="1426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Resultado de imagen para localizació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335" y="5213149"/>
            <a:ext cx="43204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Resultado de imagen para IGUal icono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797" y="4258283"/>
            <a:ext cx="1219200" cy="121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Resultado de imagen para comprador 3d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397" y="4090571"/>
            <a:ext cx="1882165" cy="155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Resultado de imagen para CIRCLE HANDWRITTEN"/>
          <p:cNvPicPr>
            <a:picLocks noChangeAspect="1" noChangeArrowheads="1"/>
          </p:cNvPicPr>
          <p:nvPr/>
        </p:nvPicPr>
        <p:blipFill>
          <a:blip r:embed="rId15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6703">
            <a:off x="445690" y="1624937"/>
            <a:ext cx="3523087" cy="3124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Resultado de imagen para CIRCLE HANDWRITTEN"/>
          <p:cNvPicPr>
            <a:picLocks noChangeAspect="1" noChangeArrowheads="1"/>
          </p:cNvPicPr>
          <p:nvPr/>
        </p:nvPicPr>
        <p:blipFill>
          <a:blip r:embed="rId16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217" y="3268245"/>
            <a:ext cx="3849229" cy="3646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Resultado de imagen para immex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9F8F3"/>
              </a:clrFrom>
              <a:clrTo>
                <a:srgbClr val="F9F8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870" y="5350748"/>
            <a:ext cx="1272845" cy="93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sultado de imagen para recinto fiscalizado estratégico imagen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619" y="3573016"/>
            <a:ext cx="1117097" cy="942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Resultado de imagen para MAS LOGISTICS">
            <a:hlinkClick r:id="rId22"/>
          </p:cNvPr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8890" y="5894011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890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CuadroTexto 20"/>
          <p:cNvSpPr txBox="1"/>
          <p:nvPr/>
        </p:nvSpPr>
        <p:spPr>
          <a:xfrm>
            <a:off x="1149148" y="666070"/>
            <a:ext cx="64075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000" dirty="0">
                <a:solidFill>
                  <a:schemeClr val="tx2"/>
                </a:solidFill>
                <a:latin typeface="Stencil" panose="040409050D0802020404" pitchFamily="82" charset="0"/>
              </a:rPr>
              <a:t>REQUISITOS EN </a:t>
            </a:r>
          </a:p>
          <a:p>
            <a:pPr algn="ctr"/>
            <a:r>
              <a:rPr lang="es-MX" sz="4000" dirty="0">
                <a:solidFill>
                  <a:schemeClr val="tx2"/>
                </a:solidFill>
                <a:latin typeface="Stencil" panose="040409050D0802020404" pitchFamily="82" charset="0"/>
              </a:rPr>
              <a:t>OPERACIONES VIRTUALES</a:t>
            </a:r>
            <a:endParaRPr lang="en-US" sz="4000" dirty="0">
              <a:solidFill>
                <a:schemeClr val="tx2"/>
              </a:solidFill>
              <a:latin typeface="Stencil" panose="040409050D0802020404" pitchFamily="82" charset="0"/>
            </a:endParaRPr>
          </a:p>
        </p:txBody>
      </p:sp>
      <p:sp>
        <p:nvSpPr>
          <p:cNvPr id="22" name="Rectángulo 21"/>
          <p:cNvSpPr/>
          <p:nvPr/>
        </p:nvSpPr>
        <p:spPr>
          <a:xfrm>
            <a:off x="3863896" y="2242248"/>
            <a:ext cx="1140152" cy="92333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</a:schemeClr>
              </a:gs>
              <a:gs pos="2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slope"/>
            <a:bevelB w="139700" h="139700" prst="divot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54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</a:rPr>
              <a:t>V1</a:t>
            </a:r>
            <a:endParaRPr lang="es-ES" sz="54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5128" name="Picture 8" descr="Resultado de imagen para checklist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421" y="3430738"/>
            <a:ext cx="6191250" cy="2686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Resultado de imagen para MAS LOGISTICS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712546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CuadroTexto 20"/>
          <p:cNvSpPr txBox="1"/>
          <p:nvPr/>
        </p:nvSpPr>
        <p:spPr>
          <a:xfrm>
            <a:off x="323528" y="764704"/>
            <a:ext cx="8244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ARTÍCULO 166 REGLAMENTO </a:t>
            </a:r>
          </a:p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DE LA LEY ADUANERA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556835" y="2103404"/>
            <a:ext cx="7646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El pedimento ampara las mercancías trasladadas en un solo vehículo</a:t>
            </a:r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12" name="Picture 2" descr="Resultado de imagen para checklis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78" y="4551218"/>
            <a:ext cx="576064" cy="470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uadroTexto 13"/>
          <p:cNvSpPr txBox="1"/>
          <p:nvPr/>
        </p:nvSpPr>
        <p:spPr>
          <a:xfrm>
            <a:off x="1113997" y="4285692"/>
            <a:ext cx="83113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just"/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Límite de peso de 25 toneladas por vehículo. </a:t>
            </a:r>
          </a:p>
          <a:p>
            <a:pPr algn="just"/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(50 toneladas en caso de doble semirremolque)</a:t>
            </a:r>
          </a:p>
        </p:txBody>
      </p:sp>
      <p:sp>
        <p:nvSpPr>
          <p:cNvPr id="15" name="CuadroTexto 14"/>
          <p:cNvSpPr txBox="1"/>
          <p:nvPr/>
        </p:nvSpPr>
        <p:spPr>
          <a:xfrm>
            <a:off x="761641" y="3795323"/>
            <a:ext cx="64961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RGCE 4.3.19</a:t>
            </a:r>
          </a:p>
        </p:txBody>
      </p:sp>
      <p:pic>
        <p:nvPicPr>
          <p:cNvPr id="16" name="Picture 2" descr="Resultado de imagen para checklis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85" y="5481744"/>
            <a:ext cx="576064" cy="470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uadroTexto 16"/>
          <p:cNvSpPr txBox="1"/>
          <p:nvPr/>
        </p:nvSpPr>
        <p:spPr>
          <a:xfrm>
            <a:off x="1036067" y="5384662"/>
            <a:ext cx="79148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just"/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Pedimentos consolidados semanales o mensuales con un solo proveedor</a:t>
            </a:r>
          </a:p>
        </p:txBody>
      </p:sp>
      <p:pic>
        <p:nvPicPr>
          <p:cNvPr id="7170" name="Picture 2" descr="Resultado de imagen para checklist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" y="1945333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esultado de imagen para SHIPPING 3D ICON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635" y="2204605"/>
            <a:ext cx="1656184" cy="165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Resultado de imagen para MAS LOGISTICS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Resultado de imagen para checklist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813" y="898904"/>
            <a:ext cx="1742218" cy="75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702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  <p:bldP spid="1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CuadroTexto 20"/>
          <p:cNvSpPr txBox="1"/>
          <p:nvPr/>
        </p:nvSpPr>
        <p:spPr>
          <a:xfrm>
            <a:off x="323528" y="764704"/>
            <a:ext cx="8244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RGCE 4.3.19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243498" y="1927577"/>
            <a:ext cx="8657004" cy="3757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Campos 18 a 20 del Registro 501 del archivo de validación/campos 9 a 11 del Encabezado general del pedimento</a:t>
            </a:r>
          </a:p>
          <a:p>
            <a:pPr algn="just"/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Medio de transporte de salida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Medio de transporte de arribo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Medio de transporte de entrada/salida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ctr"/>
            <a:r>
              <a:rPr lang="es-MX" sz="2000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Apéndice 3 del Anexo 22 de las RGCE </a:t>
            </a:r>
          </a:p>
          <a:p>
            <a:pPr algn="just"/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just"/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98 | NO SE DECLARA MEDIO DE TRANSPORTE POR NO HABER PRESENTACIÓN</a:t>
            </a:r>
          </a:p>
          <a:p>
            <a:pPr algn="just"/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  FÍSICA DE MERCANCÍAS ANTE LA ADUANA.</a:t>
            </a:r>
          </a:p>
          <a:p>
            <a:pPr algn="just"/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just"/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13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Resultado de imagen para checklist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813" y="898904"/>
            <a:ext cx="1742218" cy="75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5" name="Picture 1" descr="ecblank">
            <a:extLst>
              <a:ext uri="{FF2B5EF4-FFF2-40B4-BE49-F238E27FC236}">
                <a16:creationId xmlns:a16="http://schemas.microsoft.com/office/drawing/2014/main" id="{F7259E1C-AC0C-490B-8E6B-C7FB8F4062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ecblank">
            <a:extLst>
              <a:ext uri="{FF2B5EF4-FFF2-40B4-BE49-F238E27FC236}">
                <a16:creationId xmlns:a16="http://schemas.microsoft.com/office/drawing/2014/main" id="{A92DA84F-B5DD-4B1A-A1A2-58F20F67E0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ecblank">
            <a:extLst>
              <a:ext uri="{FF2B5EF4-FFF2-40B4-BE49-F238E27FC236}">
                <a16:creationId xmlns:a16="http://schemas.microsoft.com/office/drawing/2014/main" id="{EAF88D3D-E63D-4AF4-8855-22C2F16F7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ecblank">
            <a:extLst>
              <a:ext uri="{FF2B5EF4-FFF2-40B4-BE49-F238E27FC236}">
                <a16:creationId xmlns:a16="http://schemas.microsoft.com/office/drawing/2014/main" id="{E9E86130-BB73-4ADE-8267-3036D894BD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22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CuadroTexto 20"/>
          <p:cNvSpPr txBox="1"/>
          <p:nvPr/>
        </p:nvSpPr>
        <p:spPr>
          <a:xfrm>
            <a:off x="323528" y="764704"/>
            <a:ext cx="8244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RGCE 4.3.19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243498" y="1927577"/>
            <a:ext cx="8657004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es-MX" sz="2400" b="1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Anexo 22. Apéndice 3.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MX" sz="2400" b="1" u="sng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Clave 7. (carretero) 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b="1" u="sng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b="1" u="sng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b="1" u="sng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b="1" u="sng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b="1" u="sng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b="1" u="sng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b="1" u="sng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b="1" u="sng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just"/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just"/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13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Resultado de imagen para checklist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813" y="898904"/>
            <a:ext cx="1742218" cy="75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2" descr="Resultado de imagen para junio 27  ICONO">
            <a:extLst>
              <a:ext uri="{FF2B5EF4-FFF2-40B4-BE49-F238E27FC236}">
                <a16:creationId xmlns:a16="http://schemas.microsoft.com/office/drawing/2014/main" id="{D3668ACF-2748-4CFE-A785-6571DA94A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DEDFE1"/>
              </a:clrFrom>
              <a:clrTo>
                <a:srgbClr val="DEDF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94" y="549704"/>
            <a:ext cx="1303166" cy="114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3" name="Picture 7" descr="Resultado de imagen para trailer 3d  icon">
            <a:extLst>
              <a:ext uri="{FF2B5EF4-FFF2-40B4-BE49-F238E27FC236}">
                <a16:creationId xmlns:a16="http://schemas.microsoft.com/office/drawing/2014/main" id="{B1727CF6-7004-436C-AF5A-542AB544DD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140968"/>
            <a:ext cx="2676229" cy="2137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E67365A-99BD-4C3B-A4C5-717C150765A6}"/>
              </a:ext>
            </a:extLst>
          </p:cNvPr>
          <p:cNvSpPr txBox="1"/>
          <p:nvPr/>
        </p:nvSpPr>
        <p:spPr>
          <a:xfrm>
            <a:off x="1149543" y="5223312"/>
            <a:ext cx="694407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0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Peso y dimensiones máximas a cargar por cada vehículo debe corresponder a los límites fijados por la NOM-012-SCT-2-2014</a:t>
            </a:r>
          </a:p>
          <a:p>
            <a:pPr algn="just"/>
            <a:endParaRPr lang="es-MX" dirty="0"/>
          </a:p>
        </p:txBody>
      </p:sp>
      <p:pic>
        <p:nvPicPr>
          <p:cNvPr id="19458" name="Picture 1" descr="ecblank">
            <a:extLst>
              <a:ext uri="{FF2B5EF4-FFF2-40B4-BE49-F238E27FC236}">
                <a16:creationId xmlns:a16="http://schemas.microsoft.com/office/drawing/2014/main" id="{B3FE9D38-6802-4F1E-B9C5-2743820C74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2" descr="ecblank">
            <a:extLst>
              <a:ext uri="{FF2B5EF4-FFF2-40B4-BE49-F238E27FC236}">
                <a16:creationId xmlns:a16="http://schemas.microsoft.com/office/drawing/2014/main" id="{E62CED3D-8FD2-467E-A555-DBC160DDA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3" descr="ecblank">
            <a:extLst>
              <a:ext uri="{FF2B5EF4-FFF2-40B4-BE49-F238E27FC236}">
                <a16:creationId xmlns:a16="http://schemas.microsoft.com/office/drawing/2014/main" id="{B5FE564B-45C0-435E-8A23-973B72715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icture 4" descr="ecblank">
            <a:extLst>
              <a:ext uri="{FF2B5EF4-FFF2-40B4-BE49-F238E27FC236}">
                <a16:creationId xmlns:a16="http://schemas.microsoft.com/office/drawing/2014/main" id="{E6DCFA70-5EDB-40EF-B35B-D9887EA099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37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" y="-6722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564226" y="619455"/>
            <a:ext cx="744146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Stencil" panose="040409050D0802020404" pitchFamily="82" charset="0"/>
              </a:rPr>
              <a:t>PUBLICACIONES ANTICIPADAS</a:t>
            </a:r>
          </a:p>
          <a:p>
            <a:pPr algn="ctr"/>
            <a:r>
              <a:rPr lang="en-US" sz="4000" dirty="0">
                <a:latin typeface="Stencil" panose="040409050D0802020404" pitchFamily="82" charset="0"/>
              </a:rPr>
              <a:t> DE LAS RGCE PARA 2017</a:t>
            </a:r>
          </a:p>
        </p:txBody>
      </p:sp>
      <p:pic>
        <p:nvPicPr>
          <p:cNvPr id="6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 descr="Resultado de imagen para marzo 31  ICONO">
            <a:extLst>
              <a:ext uri="{FF2B5EF4-FFF2-40B4-BE49-F238E27FC236}">
                <a16:creationId xmlns:a16="http://schemas.microsoft.com/office/drawing/2014/main" id="{247451AF-A341-4381-B7FA-2540F453B00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6194" name="Picture 50" descr="Resultado de imagen para 8 icon">
            <a:extLst>
              <a:ext uri="{FF2B5EF4-FFF2-40B4-BE49-F238E27FC236}">
                <a16:creationId xmlns:a16="http://schemas.microsoft.com/office/drawing/2014/main" id="{176B55A8-1775-489C-B596-BE3F1EA0BC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482" y="2687767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Resultado de imagen para febrero 24  ICONO">
            <a:extLst>
              <a:ext uri="{FF2B5EF4-FFF2-40B4-BE49-F238E27FC236}">
                <a16:creationId xmlns:a16="http://schemas.microsoft.com/office/drawing/2014/main" id="{F5D45ADE-C977-45E1-8B2C-5CC135CD94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271" y="1948732"/>
            <a:ext cx="1033964" cy="1272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Resultado de imagen para marzo 2  ICONO">
            <a:extLst>
              <a:ext uri="{FF2B5EF4-FFF2-40B4-BE49-F238E27FC236}">
                <a16:creationId xmlns:a16="http://schemas.microsoft.com/office/drawing/2014/main" id="{0A43B294-49C3-40F1-B380-AEFC84D2A5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DCDDDF"/>
              </a:clrFrom>
              <a:clrTo>
                <a:srgbClr val="DCDDD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703" y="2003014"/>
            <a:ext cx="1023542" cy="1041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92" name="Picture 48" descr="Resultado de imagen para marzo 31 ICONO">
            <a:extLst>
              <a:ext uri="{FF2B5EF4-FFF2-40B4-BE49-F238E27FC236}">
                <a16:creationId xmlns:a16="http://schemas.microsoft.com/office/drawing/2014/main" id="{4CE80E4B-DB2E-4CB9-A6DF-2EA5A9C9DC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3" b="6299"/>
          <a:stretch/>
        </p:blipFill>
        <p:spPr bwMode="auto">
          <a:xfrm>
            <a:off x="3727365" y="2089609"/>
            <a:ext cx="692235" cy="779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6" name="Picture 22" descr="Resultado de imagen para abril 3  ICONO">
            <a:extLst>
              <a:ext uri="{FF2B5EF4-FFF2-40B4-BE49-F238E27FC236}">
                <a16:creationId xmlns:a16="http://schemas.microsoft.com/office/drawing/2014/main" id="{3CE1B417-F540-4109-8592-E98E266F5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149" y="1666298"/>
            <a:ext cx="1590392" cy="1675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8" name="Picture 24" descr="Resultado de imagen para abril 24  ICONO">
            <a:extLst>
              <a:ext uri="{FF2B5EF4-FFF2-40B4-BE49-F238E27FC236}">
                <a16:creationId xmlns:a16="http://schemas.microsoft.com/office/drawing/2014/main" id="{23B23B8B-A35A-4F6E-B98B-F80806FBFF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DFE0E2"/>
              </a:clrFrom>
              <a:clrTo>
                <a:srgbClr val="DFE0E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470" y="1948732"/>
            <a:ext cx="1124127" cy="122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2" name="Picture 28" descr="Resultado de imagen para mayo 9   ICONO">
            <a:extLst>
              <a:ext uri="{FF2B5EF4-FFF2-40B4-BE49-F238E27FC236}">
                <a16:creationId xmlns:a16="http://schemas.microsoft.com/office/drawing/2014/main" id="{9538ECFF-AA3B-4D55-9A2B-7BC18FAFFF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E3E4E6"/>
              </a:clrFrom>
              <a:clrTo>
                <a:srgbClr val="E3E4E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185" y="4898507"/>
            <a:ext cx="1156727" cy="1269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4" name="Picture 30" descr="Resultado de imagen para mayo 17  ICONO">
            <a:extLst>
              <a:ext uri="{FF2B5EF4-FFF2-40B4-BE49-F238E27FC236}">
                <a16:creationId xmlns:a16="http://schemas.microsoft.com/office/drawing/2014/main" id="{BEAB36D3-6628-4180-9C44-9246ADB14D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D8D9DB"/>
              </a:clrFrom>
              <a:clrTo>
                <a:srgbClr val="D8D9D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354" y="4909679"/>
            <a:ext cx="1195776" cy="1341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6" name="Picture 32" descr="Resultado de imagen para junio 27  ICONO">
            <a:extLst>
              <a:ext uri="{FF2B5EF4-FFF2-40B4-BE49-F238E27FC236}">
                <a16:creationId xmlns:a16="http://schemas.microsoft.com/office/drawing/2014/main" id="{7FDCC400-43B1-4336-8FC2-AE4FCDA6E3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DEDFE1"/>
              </a:clrFrom>
              <a:clrTo>
                <a:srgbClr val="DEDF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187" y="4696029"/>
            <a:ext cx="1303166" cy="114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96" name="Picture 52" descr="Resultado de imagen para circle hand drawn">
            <a:extLst>
              <a:ext uri="{FF2B5EF4-FFF2-40B4-BE49-F238E27FC236}">
                <a16:creationId xmlns:a16="http://schemas.microsoft.com/office/drawing/2014/main" id="{80BE77D0-ECCD-45EB-9A00-1AD2D23B5B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119"/>
          <a:stretch/>
        </p:blipFill>
        <p:spPr bwMode="auto">
          <a:xfrm>
            <a:off x="5267295" y="4117057"/>
            <a:ext cx="2986563" cy="2144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507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CuadroTexto 20"/>
          <p:cNvSpPr txBox="1"/>
          <p:nvPr/>
        </p:nvSpPr>
        <p:spPr>
          <a:xfrm>
            <a:off x="323528" y="764704"/>
            <a:ext cx="8244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RGCE 4.3.19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243498" y="1927577"/>
            <a:ext cx="865700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es-MX" sz="2400" b="1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Anexo 22. Apéndice 3.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MX" sz="2400" b="1" u="sng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Clave 6. (ferroviario)  </a:t>
            </a:r>
            <a:endParaRPr lang="es-MX" sz="2400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just"/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13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Resultado de imagen para checklist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813" y="898904"/>
            <a:ext cx="1742218" cy="75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2" descr="Resultado de imagen para junio 27  ICONO">
            <a:extLst>
              <a:ext uri="{FF2B5EF4-FFF2-40B4-BE49-F238E27FC236}">
                <a16:creationId xmlns:a16="http://schemas.microsoft.com/office/drawing/2014/main" id="{D3668ACF-2748-4CFE-A785-6571DA94A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DEDFE1"/>
              </a:clrFrom>
              <a:clrTo>
                <a:srgbClr val="DEDF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94" y="549704"/>
            <a:ext cx="1303166" cy="114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7" name="Picture 7" descr="Imagen relacionada">
            <a:extLst>
              <a:ext uri="{FF2B5EF4-FFF2-40B4-BE49-F238E27FC236}">
                <a16:creationId xmlns:a16="http://schemas.microsoft.com/office/drawing/2014/main" id="{448AB471-6EE9-4D81-8927-11AC6A0496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277056"/>
            <a:ext cx="3634694" cy="2137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989A5FD-FB3E-40A8-8BD2-B334D3528D2D}"/>
              </a:ext>
            </a:extLst>
          </p:cNvPr>
          <p:cNvSpPr txBox="1"/>
          <p:nvPr/>
        </p:nvSpPr>
        <p:spPr>
          <a:xfrm>
            <a:off x="353788" y="6033661"/>
            <a:ext cx="72891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MX" sz="20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Mercancías amparadas por un solo furgón o carro de ferrocarril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sz="2000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endParaRPr lang="es-MX" sz="2000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</p:txBody>
      </p:sp>
      <p:pic>
        <p:nvPicPr>
          <p:cNvPr id="20482" name="Picture 1" descr="ecblank">
            <a:extLst>
              <a:ext uri="{FF2B5EF4-FFF2-40B4-BE49-F238E27FC236}">
                <a16:creationId xmlns:a16="http://schemas.microsoft.com/office/drawing/2014/main" id="{BB8FF9A9-1210-4990-9CA8-5CFA70BDA2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2" descr="ecblank">
            <a:extLst>
              <a:ext uri="{FF2B5EF4-FFF2-40B4-BE49-F238E27FC236}">
                <a16:creationId xmlns:a16="http://schemas.microsoft.com/office/drawing/2014/main" id="{682504AB-228F-4771-A20D-000AC0972B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3" descr="ecblank">
            <a:extLst>
              <a:ext uri="{FF2B5EF4-FFF2-40B4-BE49-F238E27FC236}">
                <a16:creationId xmlns:a16="http://schemas.microsoft.com/office/drawing/2014/main" id="{91277214-964D-4D4B-9B65-96848AA3EB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4" descr="ecblank">
            <a:extLst>
              <a:ext uri="{FF2B5EF4-FFF2-40B4-BE49-F238E27FC236}">
                <a16:creationId xmlns:a16="http://schemas.microsoft.com/office/drawing/2014/main" id="{7CA490F8-B5E1-4485-A83B-AF48401EA8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919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3" y="554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CuadroTexto 20"/>
          <p:cNvSpPr txBox="1"/>
          <p:nvPr/>
        </p:nvSpPr>
        <p:spPr>
          <a:xfrm>
            <a:off x="323528" y="764704"/>
            <a:ext cx="8244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RGCE 4.3.19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243498" y="1927577"/>
            <a:ext cx="865700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es-MX" sz="2400" b="1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Anexo 22. Apéndice 3.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MX" sz="2400" b="1" u="sng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Clave 3 (carretero-ferroviario)</a:t>
            </a:r>
            <a:endParaRPr lang="es-MX" sz="2400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just"/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13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Resultado de imagen para checklist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813" y="898904"/>
            <a:ext cx="1742218" cy="75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2" descr="Resultado de imagen para junio 27  ICONO">
            <a:extLst>
              <a:ext uri="{FF2B5EF4-FFF2-40B4-BE49-F238E27FC236}">
                <a16:creationId xmlns:a16="http://schemas.microsoft.com/office/drawing/2014/main" id="{D3668ACF-2748-4CFE-A785-6571DA94A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DEDFE1"/>
              </a:clrFrom>
              <a:clrTo>
                <a:srgbClr val="DEDF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94" y="549704"/>
            <a:ext cx="1303166" cy="114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Resultado de imagen para cargo railroad icon 3d">
            <a:extLst>
              <a:ext uri="{FF2B5EF4-FFF2-40B4-BE49-F238E27FC236}">
                <a16:creationId xmlns:a16="http://schemas.microsoft.com/office/drawing/2014/main" id="{AE347BBD-B61B-4713-8373-6731F833E4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66" r="1976" b="54104"/>
          <a:stretch/>
        </p:blipFill>
        <p:spPr bwMode="auto">
          <a:xfrm>
            <a:off x="1907704" y="3751845"/>
            <a:ext cx="3641372" cy="922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Resultado de imagen para cargo railroad icon 3d">
            <a:extLst>
              <a:ext uri="{FF2B5EF4-FFF2-40B4-BE49-F238E27FC236}">
                <a16:creationId xmlns:a16="http://schemas.microsoft.com/office/drawing/2014/main" id="{B9CA4452-9910-4C17-93F9-6CBD015882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70" r="28278" b="33823"/>
          <a:stretch/>
        </p:blipFill>
        <p:spPr bwMode="auto">
          <a:xfrm>
            <a:off x="4621579" y="3511759"/>
            <a:ext cx="2664296" cy="977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3CA971-AC99-4852-AF73-073457211663}"/>
              </a:ext>
            </a:extLst>
          </p:cNvPr>
          <p:cNvSpPr txBox="1"/>
          <p:nvPr/>
        </p:nvSpPr>
        <p:spPr>
          <a:xfrm>
            <a:off x="1149543" y="5223312"/>
            <a:ext cx="694407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0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Límite de peso y dimensiones máximas a cargar corresponderán al vehículo de transporte carretero conforme a la NOM-012-SCT-2-2014</a:t>
            </a:r>
          </a:p>
          <a:p>
            <a:pPr algn="just"/>
            <a:endParaRPr lang="es-MX" dirty="0"/>
          </a:p>
        </p:txBody>
      </p:sp>
      <p:pic>
        <p:nvPicPr>
          <p:cNvPr id="21506" name="Picture 1" descr="ecblank">
            <a:extLst>
              <a:ext uri="{FF2B5EF4-FFF2-40B4-BE49-F238E27FC236}">
                <a16:creationId xmlns:a16="http://schemas.microsoft.com/office/drawing/2014/main" id="{A3427D90-E934-4897-9A81-CE68BC376F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2" descr="ecblank">
            <a:extLst>
              <a:ext uri="{FF2B5EF4-FFF2-40B4-BE49-F238E27FC236}">
                <a16:creationId xmlns:a16="http://schemas.microsoft.com/office/drawing/2014/main" id="{A6496CBA-E5A1-40B9-A781-6DCD4C087D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3" descr="ecblank">
            <a:extLst>
              <a:ext uri="{FF2B5EF4-FFF2-40B4-BE49-F238E27FC236}">
                <a16:creationId xmlns:a16="http://schemas.microsoft.com/office/drawing/2014/main" id="{B205EA71-5CB9-44E9-BF6A-950F3AE4A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4" descr="ecblank">
            <a:extLst>
              <a:ext uri="{FF2B5EF4-FFF2-40B4-BE49-F238E27FC236}">
                <a16:creationId xmlns:a16="http://schemas.microsoft.com/office/drawing/2014/main" id="{FB972040-9D55-4BB0-A84D-4DEB932E1D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26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3" y="554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CuadroTexto 20"/>
          <p:cNvSpPr txBox="1"/>
          <p:nvPr/>
        </p:nvSpPr>
        <p:spPr>
          <a:xfrm>
            <a:off x="323528" y="764704"/>
            <a:ext cx="8244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RGCE 4.3.19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243498" y="1927577"/>
            <a:ext cx="865700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es-MX" sz="2400" b="1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Anexo 22. Apéndice 3.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MX" sz="2400" b="1" u="sng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Clave 12 (peatonal)</a:t>
            </a:r>
            <a:endParaRPr lang="es-MX" sz="2400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just"/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13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Resultado de imagen para checklist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813" y="898904"/>
            <a:ext cx="1742218" cy="75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2" descr="Resultado de imagen para junio 27  ICONO">
            <a:extLst>
              <a:ext uri="{FF2B5EF4-FFF2-40B4-BE49-F238E27FC236}">
                <a16:creationId xmlns:a16="http://schemas.microsoft.com/office/drawing/2014/main" id="{D3668ACF-2748-4CFE-A785-6571DA94A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DEDFE1"/>
              </a:clrFrom>
              <a:clrTo>
                <a:srgbClr val="DEDF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94" y="549704"/>
            <a:ext cx="1303166" cy="114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3CA971-AC99-4852-AF73-073457211663}"/>
              </a:ext>
            </a:extLst>
          </p:cNvPr>
          <p:cNvSpPr txBox="1"/>
          <p:nvPr/>
        </p:nvSpPr>
        <p:spPr>
          <a:xfrm>
            <a:off x="973696" y="5511605"/>
            <a:ext cx="694407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0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Mercancías transportadas por una sola persona o con ayuda de algún medio que requiera su impulso físico.</a:t>
            </a:r>
          </a:p>
          <a:p>
            <a:pPr algn="just"/>
            <a:endParaRPr lang="es-MX" sz="20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algn="just"/>
            <a:endParaRPr lang="es-MX" dirty="0"/>
          </a:p>
        </p:txBody>
      </p:sp>
      <p:pic>
        <p:nvPicPr>
          <p:cNvPr id="22545" name="Picture 17" descr="Resultado de imagen para pallet jack 3d">
            <a:extLst>
              <a:ext uri="{FF2B5EF4-FFF2-40B4-BE49-F238E27FC236}">
                <a16:creationId xmlns:a16="http://schemas.microsoft.com/office/drawing/2014/main" id="{3FDB8183-CB7C-4706-B6A1-44FB104F85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80" b="11151"/>
          <a:stretch/>
        </p:blipFill>
        <p:spPr bwMode="auto">
          <a:xfrm>
            <a:off x="5894392" y="3035720"/>
            <a:ext cx="2699792" cy="2263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7" name="Picture 19" descr="Resultado de imagen para peatonal icon 3d">
            <a:extLst>
              <a:ext uri="{FF2B5EF4-FFF2-40B4-BE49-F238E27FC236}">
                <a16:creationId xmlns:a16="http://schemas.microsoft.com/office/drawing/2014/main" id="{23E9F4E6-C6A1-40A0-969C-03CF2C69EC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725" y="2704519"/>
            <a:ext cx="3075310" cy="306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1" descr="ecblank">
            <a:extLst>
              <a:ext uri="{FF2B5EF4-FFF2-40B4-BE49-F238E27FC236}">
                <a16:creationId xmlns:a16="http://schemas.microsoft.com/office/drawing/2014/main" id="{768A1913-6718-4CEA-A4D3-43B01DDBBE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2" descr="ecblank">
            <a:extLst>
              <a:ext uri="{FF2B5EF4-FFF2-40B4-BE49-F238E27FC236}">
                <a16:creationId xmlns:a16="http://schemas.microsoft.com/office/drawing/2014/main" id="{89522557-5F33-4FAF-8416-54BF14A700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3" descr="ecblank">
            <a:extLst>
              <a:ext uri="{FF2B5EF4-FFF2-40B4-BE49-F238E27FC236}">
                <a16:creationId xmlns:a16="http://schemas.microsoft.com/office/drawing/2014/main" id="{C88EF1BC-B4AA-4843-B707-82A9463ED4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4" descr="ecblank">
            <a:extLst>
              <a:ext uri="{FF2B5EF4-FFF2-40B4-BE49-F238E27FC236}">
                <a16:creationId xmlns:a16="http://schemas.microsoft.com/office/drawing/2014/main" id="{5C6DDD92-4D28-4EAD-987E-7637C7D088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3" y="554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CuadroTexto 20"/>
          <p:cNvSpPr txBox="1"/>
          <p:nvPr/>
        </p:nvSpPr>
        <p:spPr>
          <a:xfrm>
            <a:off x="323528" y="764704"/>
            <a:ext cx="8244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RGCE 4.3.19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243498" y="1927577"/>
            <a:ext cx="86570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es-MX" sz="2400" b="1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Anexo 22. Apéndice 3.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MX" sz="2400" b="1" u="sng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Clave 99 (otros medios)</a:t>
            </a:r>
            <a:endParaRPr lang="es-MX" sz="2400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just"/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13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Resultado de imagen para checklist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813" y="898904"/>
            <a:ext cx="1742218" cy="75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2" descr="Resultado de imagen para junio 27  ICONO">
            <a:extLst>
              <a:ext uri="{FF2B5EF4-FFF2-40B4-BE49-F238E27FC236}">
                <a16:creationId xmlns:a16="http://schemas.microsoft.com/office/drawing/2014/main" id="{D3668ACF-2748-4CFE-A785-6571DA94A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DEDFE1"/>
              </a:clrFrom>
              <a:clrTo>
                <a:srgbClr val="DEDF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94" y="549704"/>
            <a:ext cx="1303166" cy="114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3CA971-AC99-4852-AF73-073457211663}"/>
              </a:ext>
            </a:extLst>
          </p:cNvPr>
          <p:cNvSpPr txBox="1"/>
          <p:nvPr/>
        </p:nvSpPr>
        <p:spPr>
          <a:xfrm>
            <a:off x="428596" y="5552606"/>
            <a:ext cx="694407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0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Si se utilizan bandas transportadoras, se podrá amparar toda la mercancía transportada durante un día</a:t>
            </a:r>
          </a:p>
          <a:p>
            <a:pPr algn="just"/>
            <a:endParaRPr lang="es-MX" dirty="0"/>
          </a:p>
        </p:txBody>
      </p:sp>
      <p:pic>
        <p:nvPicPr>
          <p:cNvPr id="22539" name="Picture 11" descr="Resultado de imagen para conveyor icon 3d">
            <a:extLst>
              <a:ext uri="{FF2B5EF4-FFF2-40B4-BE49-F238E27FC236}">
                <a16:creationId xmlns:a16="http://schemas.microsoft.com/office/drawing/2014/main" id="{5FA6289B-23E1-4356-B75A-256D7481D9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9" b="24619"/>
          <a:stretch/>
        </p:blipFill>
        <p:spPr bwMode="auto">
          <a:xfrm>
            <a:off x="428596" y="2927994"/>
            <a:ext cx="2807934" cy="229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1" name="Picture 13" descr="Resultado de imagen para forklift 3d icon">
            <a:extLst>
              <a:ext uri="{FF2B5EF4-FFF2-40B4-BE49-F238E27FC236}">
                <a16:creationId xmlns:a16="http://schemas.microsoft.com/office/drawing/2014/main" id="{56BD28B8-CD6A-484F-8190-2517D71AFB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71" b="18739"/>
          <a:stretch/>
        </p:blipFill>
        <p:spPr bwMode="auto">
          <a:xfrm>
            <a:off x="2771800" y="3192548"/>
            <a:ext cx="2574540" cy="216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3" name="Picture 15" descr="Resultado de imagen para industrial robot icon 3d">
            <a:extLst>
              <a:ext uri="{FF2B5EF4-FFF2-40B4-BE49-F238E27FC236}">
                <a16:creationId xmlns:a16="http://schemas.microsoft.com/office/drawing/2014/main" id="{7323AF1C-5F87-4706-AD83-FE1FCB73C4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5"/>
          <a:stretch/>
        </p:blipFill>
        <p:spPr bwMode="auto">
          <a:xfrm>
            <a:off x="5492350" y="3245595"/>
            <a:ext cx="3075586" cy="193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1" descr="ecblank">
            <a:extLst>
              <a:ext uri="{FF2B5EF4-FFF2-40B4-BE49-F238E27FC236}">
                <a16:creationId xmlns:a16="http://schemas.microsoft.com/office/drawing/2014/main" id="{DE9D0B1B-6C41-4598-850D-F2C8E4EAA7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2" descr="ecblank">
            <a:extLst>
              <a:ext uri="{FF2B5EF4-FFF2-40B4-BE49-F238E27FC236}">
                <a16:creationId xmlns:a16="http://schemas.microsoft.com/office/drawing/2014/main" id="{5BEF55C9-93A7-4809-B1A1-6FCB18618A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3" descr="ecblank">
            <a:extLst>
              <a:ext uri="{FF2B5EF4-FFF2-40B4-BE49-F238E27FC236}">
                <a16:creationId xmlns:a16="http://schemas.microsoft.com/office/drawing/2014/main" id="{746C191E-CAD2-4993-9149-EA02AB90F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Picture 4" descr="ecblank">
            <a:extLst>
              <a:ext uri="{FF2B5EF4-FFF2-40B4-BE49-F238E27FC236}">
                <a16:creationId xmlns:a16="http://schemas.microsoft.com/office/drawing/2014/main" id="{9175B26E-3C68-4E4B-B3E8-4041CA8DA2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813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  <p:bldP spid="1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3" y="554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CuadroTexto 20"/>
          <p:cNvSpPr txBox="1"/>
          <p:nvPr/>
        </p:nvSpPr>
        <p:spPr>
          <a:xfrm>
            <a:off x="323528" y="764704"/>
            <a:ext cx="8244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RGCE 4.3.19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-103382" y="4899980"/>
            <a:ext cx="86570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MX" sz="2000" b="1" u="sng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Sólo se pueden aplicar en transferencias realizadas entre empresas certificadas en la modalidad IVA e IEPS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sz="2000" b="1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MX" sz="2000" b="1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En distancias en que no sea indispensable la utilización de transporte carretero o ferroviario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s-MX" sz="2000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just"/>
            <a:endParaRPr lang="es-MX" sz="1600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13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Resultado de imagen para checklist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813" y="898904"/>
            <a:ext cx="1742218" cy="75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2" descr="Resultado de imagen para junio 27  ICONO">
            <a:extLst>
              <a:ext uri="{FF2B5EF4-FFF2-40B4-BE49-F238E27FC236}">
                <a16:creationId xmlns:a16="http://schemas.microsoft.com/office/drawing/2014/main" id="{D3668ACF-2748-4CFE-A785-6571DA94A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DEDFE1"/>
              </a:clrFrom>
              <a:clrTo>
                <a:srgbClr val="DEDF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94" y="549704"/>
            <a:ext cx="1303166" cy="114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9" name="Picture 11" descr="Resultado de imagen para conveyor icon 3d">
            <a:extLst>
              <a:ext uri="{FF2B5EF4-FFF2-40B4-BE49-F238E27FC236}">
                <a16:creationId xmlns:a16="http://schemas.microsoft.com/office/drawing/2014/main" id="{5FA6289B-23E1-4356-B75A-256D7481D9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9" b="24619"/>
          <a:stretch/>
        </p:blipFill>
        <p:spPr bwMode="auto">
          <a:xfrm>
            <a:off x="3589664" y="1408967"/>
            <a:ext cx="2807934" cy="229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1" name="Picture 13" descr="Resultado de imagen para forklift 3d icon">
            <a:extLst>
              <a:ext uri="{FF2B5EF4-FFF2-40B4-BE49-F238E27FC236}">
                <a16:creationId xmlns:a16="http://schemas.microsoft.com/office/drawing/2014/main" id="{56BD28B8-CD6A-484F-8190-2517D71AFB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71" b="18739"/>
          <a:stretch/>
        </p:blipFill>
        <p:spPr bwMode="auto">
          <a:xfrm>
            <a:off x="6248798" y="1264388"/>
            <a:ext cx="2574540" cy="2168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3" name="Picture 15" descr="Resultado de imagen para industrial robot icon 3d">
            <a:extLst>
              <a:ext uri="{FF2B5EF4-FFF2-40B4-BE49-F238E27FC236}">
                <a16:creationId xmlns:a16="http://schemas.microsoft.com/office/drawing/2014/main" id="{7323AF1C-5F87-4706-AD83-FE1FCB73C4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5"/>
          <a:stretch/>
        </p:blipFill>
        <p:spPr bwMode="auto">
          <a:xfrm>
            <a:off x="5285256" y="2817605"/>
            <a:ext cx="2408953" cy="1512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7" descr="Resultado de imagen para pallet jack 3d">
            <a:extLst>
              <a:ext uri="{FF2B5EF4-FFF2-40B4-BE49-F238E27FC236}">
                <a16:creationId xmlns:a16="http://schemas.microsoft.com/office/drawing/2014/main" id="{757EFD8B-4770-4654-801B-0BBAD86FE5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80" b="11151"/>
          <a:stretch/>
        </p:blipFill>
        <p:spPr bwMode="auto">
          <a:xfrm>
            <a:off x="1569633" y="2321742"/>
            <a:ext cx="2148599" cy="1801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9" descr="Resultado de imagen para peatonal icon 3d">
            <a:extLst>
              <a:ext uri="{FF2B5EF4-FFF2-40B4-BE49-F238E27FC236}">
                <a16:creationId xmlns:a16="http://schemas.microsoft.com/office/drawing/2014/main" id="{B4E7DCAD-F2F4-4093-94E1-C6F812589C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49" y="2221197"/>
            <a:ext cx="2002621" cy="2002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CAF8A555-86D2-4EA6-A69F-D490B5E0473C}"/>
              </a:ext>
            </a:extLst>
          </p:cNvPr>
          <p:cNvSpPr/>
          <p:nvPr/>
        </p:nvSpPr>
        <p:spPr>
          <a:xfrm>
            <a:off x="346822" y="1749263"/>
            <a:ext cx="3371409" cy="260583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05C5EC6-95A6-46DE-9AB5-EC8657DB5F04}"/>
              </a:ext>
            </a:extLst>
          </p:cNvPr>
          <p:cNvSpPr/>
          <p:nvPr/>
        </p:nvSpPr>
        <p:spPr>
          <a:xfrm>
            <a:off x="3856242" y="1548001"/>
            <a:ext cx="4985410" cy="3156287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24578" name="Picture 1" descr="ecblank">
            <a:extLst>
              <a:ext uri="{FF2B5EF4-FFF2-40B4-BE49-F238E27FC236}">
                <a16:creationId xmlns:a16="http://schemas.microsoft.com/office/drawing/2014/main" id="{15C7CB4F-D22B-406F-91CC-964D12782B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2" descr="ecblank">
            <a:extLst>
              <a:ext uri="{FF2B5EF4-FFF2-40B4-BE49-F238E27FC236}">
                <a16:creationId xmlns:a16="http://schemas.microsoft.com/office/drawing/2014/main" id="{F54F293A-E035-41A8-AA9E-2F1DE87B5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3" descr="ecblank">
            <a:extLst>
              <a:ext uri="{FF2B5EF4-FFF2-40B4-BE49-F238E27FC236}">
                <a16:creationId xmlns:a16="http://schemas.microsoft.com/office/drawing/2014/main" id="{E78C4A3E-1A00-4503-84F1-92263DE3C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1" name="Picture 4" descr="ecblank">
            <a:extLst>
              <a:ext uri="{FF2B5EF4-FFF2-40B4-BE49-F238E27FC236}">
                <a16:creationId xmlns:a16="http://schemas.microsoft.com/office/drawing/2014/main" id="{B2B8CA1E-E2EF-4679-92B1-3082D1CF7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572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2" grpId="0" animBg="1"/>
      <p:bldP spid="1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CuadroTexto 20"/>
          <p:cNvSpPr txBox="1"/>
          <p:nvPr/>
        </p:nvSpPr>
        <p:spPr>
          <a:xfrm>
            <a:off x="323528" y="764704"/>
            <a:ext cx="8244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ARTÍCULO 166 REGLAMENTO </a:t>
            </a:r>
          </a:p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DE LA LEY ADUANERA</a:t>
            </a:r>
          </a:p>
        </p:txBody>
      </p:sp>
      <p:pic>
        <p:nvPicPr>
          <p:cNvPr id="11" name="Picture 4" descr="Resultado de imagen para PARTES Y COMPONENTE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372782"/>
            <a:ext cx="3312368" cy="1080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uadroTexto 12"/>
          <p:cNvSpPr txBox="1"/>
          <p:nvPr/>
        </p:nvSpPr>
        <p:spPr>
          <a:xfrm>
            <a:off x="673304" y="1818160"/>
            <a:ext cx="8016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Mercancías comprendidas por el artículo 108, fracción I de la Ley Aduanera</a:t>
            </a:r>
          </a:p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no podrán transferirse en el mismo estado en que fueron importadas</a:t>
            </a:r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899592" y="3402181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Salvo que las mercancías sean transferidas por </a:t>
            </a:r>
          </a:p>
          <a:p>
            <a:pPr algn="ctr"/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empresas IMMEX modalidad de servicios.</a:t>
            </a:r>
          </a:p>
        </p:txBody>
      </p:sp>
      <p:sp>
        <p:nvSpPr>
          <p:cNvPr id="15" name="CuadroTexto 14"/>
          <p:cNvSpPr txBox="1"/>
          <p:nvPr/>
        </p:nvSpPr>
        <p:spPr>
          <a:xfrm>
            <a:off x="673304" y="4095539"/>
            <a:ext cx="6496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REGLA 3.3.14 S.E.</a:t>
            </a:r>
          </a:p>
        </p:txBody>
      </p:sp>
      <p:sp>
        <p:nvSpPr>
          <p:cNvPr id="16" name="CuadroTexto 15"/>
          <p:cNvSpPr txBox="1"/>
          <p:nvPr/>
        </p:nvSpPr>
        <p:spPr>
          <a:xfrm>
            <a:off x="54780" y="4633978"/>
            <a:ext cx="8748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Las empresas certificadas tienen autorizada la modalidad de servicios sin que se requiera tramitar ampliación.</a:t>
            </a:r>
          </a:p>
        </p:txBody>
      </p:sp>
      <p:sp>
        <p:nvSpPr>
          <p:cNvPr id="17" name="CuadroTexto 16"/>
          <p:cNvSpPr txBox="1"/>
          <p:nvPr/>
        </p:nvSpPr>
        <p:spPr>
          <a:xfrm>
            <a:off x="492805" y="5403250"/>
            <a:ext cx="77516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chemeClr val="tx2"/>
                </a:solidFill>
                <a:latin typeface="Stencil" panose="040409050D0802020404" pitchFamily="82" charset="0"/>
              </a:rPr>
              <a:t>ANEXO GLOSARIO  Y DEFINICIONES DE LAS RGCE</a:t>
            </a:r>
          </a:p>
        </p:txBody>
      </p:sp>
      <p:sp>
        <p:nvSpPr>
          <p:cNvPr id="18" name="CuadroTexto 17"/>
          <p:cNvSpPr txBox="1"/>
          <p:nvPr/>
        </p:nvSpPr>
        <p:spPr>
          <a:xfrm>
            <a:off x="97240" y="5904629"/>
            <a:ext cx="8748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Empresas certificadas conforme a Decreto IMMEX:</a:t>
            </a:r>
          </a:p>
          <a:p>
            <a:pPr algn="just"/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                       Programa IMMEX + Certificadas en  IVA e IEPS</a:t>
            </a:r>
          </a:p>
        </p:txBody>
      </p:sp>
      <p:pic>
        <p:nvPicPr>
          <p:cNvPr id="6148" name="Picture 4" descr="Resultado de imagen para attenti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44" y="3260045"/>
            <a:ext cx="910412" cy="789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Resultado de imagen para checklist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" y="1735014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Resultado de imagen para MAS LOGISTICS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Resultado de imagen para checklist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813" y="898904"/>
            <a:ext cx="1742218" cy="75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38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CuadroTexto 20"/>
          <p:cNvSpPr txBox="1"/>
          <p:nvPr/>
        </p:nvSpPr>
        <p:spPr>
          <a:xfrm>
            <a:off x="323528" y="764704"/>
            <a:ext cx="8244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ARTÍCULO 166 REGLAMENTO </a:t>
            </a:r>
          </a:p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DE LA LEY ADUANERA</a:t>
            </a:r>
          </a:p>
        </p:txBody>
      </p:sp>
      <p:sp>
        <p:nvSpPr>
          <p:cNvPr id="13" name="CuadroTexto 12"/>
          <p:cNvSpPr txBox="1"/>
          <p:nvPr/>
        </p:nvSpPr>
        <p:spPr>
          <a:xfrm>
            <a:off x="827594" y="2087554"/>
            <a:ext cx="7236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 Plazo de seis meses de permanencia de las mercancías transferidas.</a:t>
            </a:r>
          </a:p>
        </p:txBody>
      </p:sp>
      <p:pic>
        <p:nvPicPr>
          <p:cNvPr id="20" name="Picture 2" descr="Resultado de imagen para checklis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64" y="1958554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Resultado de imagen para calendar 3d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995" y="2393637"/>
            <a:ext cx="337185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4211960" y="5013176"/>
            <a:ext cx="992579" cy="830997"/>
          </a:xfrm>
          <a:prstGeom prst="rect">
            <a:avLst/>
          </a:prstGeom>
          <a:noFill/>
          <a:scene3d>
            <a:camera prst="orthographicFront">
              <a:rot lat="1200000" lon="600002" rev="600000"/>
            </a:camera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2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6</a:t>
            </a:r>
          </a:p>
          <a:p>
            <a:pPr algn="ctr"/>
            <a:r>
              <a:rPr lang="es-ES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meses</a:t>
            </a:r>
            <a:endParaRPr lang="es-ES" sz="2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8196" name="Picture 4" descr="Resultado de imagen para RED CIRCLE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502" y="3717032"/>
            <a:ext cx="2942995" cy="2942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Resultado de imagen para MAS LOGISTICS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Resultado de imagen para checklist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813" y="898904"/>
            <a:ext cx="1742218" cy="75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908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096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l="19295" t="47219" r="71848" b="21281"/>
          <a:stretch/>
        </p:blipFill>
        <p:spPr>
          <a:xfrm>
            <a:off x="351292" y="689714"/>
            <a:ext cx="1159741" cy="976117"/>
          </a:xfrm>
          <a:prstGeom prst="rect">
            <a:avLst/>
          </a:prstGeom>
        </p:spPr>
      </p:pic>
      <p:sp>
        <p:nvSpPr>
          <p:cNvPr id="4" name="AutoShape 4" descr="Resultado de imagen para prohibite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224" name="Picture 8" descr="Resultado de imagen para prohibited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76" y="508755"/>
            <a:ext cx="1575718" cy="1211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uadroTexto 13"/>
          <p:cNvSpPr txBox="1"/>
          <p:nvPr/>
        </p:nvSpPr>
        <p:spPr>
          <a:xfrm>
            <a:off x="1250884" y="679830"/>
            <a:ext cx="8244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EXCEPCIONES AL PLAZO </a:t>
            </a:r>
          </a:p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DE PERMANENCIA DE 6 MESES</a:t>
            </a:r>
          </a:p>
        </p:txBody>
      </p:sp>
      <p:pic>
        <p:nvPicPr>
          <p:cNvPr id="15" name="Picture 4" descr="Resultado de imagen para operador economico autorizado logo mexic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991943"/>
            <a:ext cx="2760988" cy="1887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0" descr="Resultado de imagen para caja de trailer 3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5246" y="1812494"/>
            <a:ext cx="2239417" cy="1728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8" descr="Resultado de imagen para cajas de trailer y contenedores  dibujos"/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21" r="3683"/>
          <a:stretch/>
        </p:blipFill>
        <p:spPr bwMode="auto">
          <a:xfrm>
            <a:off x="7173079" y="1905840"/>
            <a:ext cx="2322213" cy="199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Resultado de imagen para MAQUINARIA Y EQUIPO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290" y="4169283"/>
            <a:ext cx="3528392" cy="193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Resultado de imagen para MEXICO ICON 3D"/>
          <p:cNvPicPr>
            <a:picLocks noChangeAspect="1" noChangeArrowheads="1"/>
          </p:cNvPicPr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7" b="8856"/>
          <a:stretch/>
        </p:blipFill>
        <p:spPr bwMode="auto">
          <a:xfrm>
            <a:off x="-351292" y="3565911"/>
            <a:ext cx="5298605" cy="362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/>
          <p:cNvSpPr txBox="1"/>
          <p:nvPr/>
        </p:nvSpPr>
        <p:spPr>
          <a:xfrm>
            <a:off x="2093326" y="4836011"/>
            <a:ext cx="11896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dirty="0">
                <a:latin typeface="Broadway" panose="04040905080B02020502" pitchFamily="82" charset="0"/>
              </a:rPr>
              <a:t>Proveedores</a:t>
            </a:r>
          </a:p>
          <a:p>
            <a:r>
              <a:rPr lang="es-MX" sz="1100" dirty="0">
                <a:latin typeface="Broadway" panose="04040905080B02020502" pitchFamily="82" charset="0"/>
              </a:rPr>
              <a:t> nacionales</a:t>
            </a:r>
            <a:endParaRPr lang="en-US" sz="900" dirty="0">
              <a:latin typeface="Broadway" panose="04040905080B02020502" pitchFamily="82" charset="0"/>
            </a:endParaRPr>
          </a:p>
        </p:txBody>
      </p:sp>
      <p:pic>
        <p:nvPicPr>
          <p:cNvPr id="16" name="Picture 2" descr="Resultado de imagen para MAS LOGISTICS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Resultado de imagen para AAA">
            <a:extLst>
              <a:ext uri="{FF2B5EF4-FFF2-40B4-BE49-F238E27FC236}">
                <a16:creationId xmlns:a16="http://schemas.microsoft.com/office/drawing/2014/main" id="{C742B37C-E64F-4388-92EB-C1F64C96CA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82"/>
          <a:stretch/>
        </p:blipFill>
        <p:spPr bwMode="auto">
          <a:xfrm>
            <a:off x="2789282" y="1892930"/>
            <a:ext cx="2583806" cy="2046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61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CuadroTexto 20"/>
          <p:cNvSpPr txBox="1"/>
          <p:nvPr/>
        </p:nvSpPr>
        <p:spPr>
          <a:xfrm>
            <a:off x="323528" y="764704"/>
            <a:ext cx="8244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REGLA 4.3.19. </a:t>
            </a:r>
          </a:p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R.G.C.E PARA 2017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556835" y="2103404"/>
            <a:ext cx="42290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En el caso de pedimentos</a:t>
            </a:r>
            <a:r>
              <a:rPr lang="es-MX" u="sng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 individuales</a:t>
            </a:r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:</a:t>
            </a:r>
          </a:p>
          <a:p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7170" name="Picture 2" descr="Resultado de imagen para checklis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" y="1945333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Resultado de imagen para MAS LOGISTICS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Resultado de imagen para checklist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813" y="898904"/>
            <a:ext cx="1742218" cy="75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CuadroTexto 18"/>
          <p:cNvSpPr txBox="1"/>
          <p:nvPr/>
        </p:nvSpPr>
        <p:spPr>
          <a:xfrm>
            <a:off x="1453152" y="2749735"/>
            <a:ext cx="54103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El pedimento de importación temporal se paga </a:t>
            </a:r>
          </a:p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el día en que se efectúa la transferencia</a:t>
            </a:r>
          </a:p>
          <a:p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3" name="AutoShape 4" descr="Resultado de imagen para tomorrow3d icon"/>
          <p:cNvSpPr>
            <a:spLocks noChangeAspect="1" noChangeArrowheads="1"/>
          </p:cNvSpPr>
          <p:nvPr/>
        </p:nvSpPr>
        <p:spPr bwMode="auto">
          <a:xfrm>
            <a:off x="14618" y="121644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2" name="Picture 6" descr="Resultado de imagen para tomorrow3d icon">
            <a:hlinkClick r:id="rId9"/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724" b="10372"/>
          <a:stretch/>
        </p:blipFill>
        <p:spPr bwMode="auto">
          <a:xfrm>
            <a:off x="6799960" y="2506250"/>
            <a:ext cx="1611334" cy="1182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Resultado de imagen para mañana calendario icono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408" y="4352141"/>
            <a:ext cx="1114225" cy="111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uadroTexto 21"/>
          <p:cNvSpPr txBox="1"/>
          <p:nvPr/>
        </p:nvSpPr>
        <p:spPr>
          <a:xfrm>
            <a:off x="1413703" y="4596149"/>
            <a:ext cx="54103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El pedimento de retorno virtual se  puede pagar </a:t>
            </a:r>
          </a:p>
          <a:p>
            <a:pPr algn="just"/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el día siguiente en que se efectúe la transferencia</a:t>
            </a:r>
          </a:p>
          <a:p>
            <a:pPr algn="just"/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23" name="Picture 2" descr="Resultado de imagen para checklis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958" y="2772092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Resultado de imagen para checklis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227" y="4609284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67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  <p:bldP spid="2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CuadroTexto 20"/>
          <p:cNvSpPr txBox="1"/>
          <p:nvPr/>
        </p:nvSpPr>
        <p:spPr>
          <a:xfrm>
            <a:off x="323528" y="764704"/>
            <a:ext cx="8244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REGLA 4.3.19. </a:t>
            </a:r>
          </a:p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R.G.C.E PARA 2017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556835" y="2103404"/>
            <a:ext cx="4354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En el caso de pedimentos consolidados:</a:t>
            </a:r>
          </a:p>
          <a:p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7170" name="Picture 2" descr="Resultado de imagen para checklis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" y="1945333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Resultado de imagen para MAS LOGISTICS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Resultado de imagen para checklist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813" y="898904"/>
            <a:ext cx="1742218" cy="75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CuadroTexto 18"/>
          <p:cNvSpPr txBox="1"/>
          <p:nvPr/>
        </p:nvSpPr>
        <p:spPr>
          <a:xfrm>
            <a:off x="1453152" y="2749735"/>
            <a:ext cx="54103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Se transmite la apertura de los pedimentos el día en que se hace la primera transferencia.</a:t>
            </a:r>
          </a:p>
          <a:p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3" name="AutoShape 4" descr="Resultado de imagen para tomorrow3d icon"/>
          <p:cNvSpPr>
            <a:spLocks noChangeAspect="1" noChangeArrowheads="1"/>
          </p:cNvSpPr>
          <p:nvPr/>
        </p:nvSpPr>
        <p:spPr bwMode="auto">
          <a:xfrm>
            <a:off x="14618" y="121644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2" name="Picture 6" descr="Resultado de imagen para tomorrow3d icon">
            <a:hlinkClick r:id="rId9"/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724" b="10372"/>
          <a:stretch/>
        </p:blipFill>
        <p:spPr bwMode="auto">
          <a:xfrm>
            <a:off x="6799960" y="2506250"/>
            <a:ext cx="1611334" cy="1182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Resultado de imagen para mañana calendario icono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335" y="4221088"/>
            <a:ext cx="1114225" cy="111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uadroTexto 21"/>
          <p:cNvSpPr txBox="1"/>
          <p:nvPr/>
        </p:nvSpPr>
        <p:spPr>
          <a:xfrm>
            <a:off x="1389659" y="4024518"/>
            <a:ext cx="54103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Los pedimentos se pagan en la semana siguiente a la transferencia (consolidado semanal) o en los primeros 10 días de cada mes (consolidado mensual).</a:t>
            </a:r>
          </a:p>
          <a:p>
            <a:pPr algn="just"/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just"/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23" name="Picture 2" descr="Resultado de imagen para checklis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958" y="2772092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Resultado de imagen para checklis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87" y="4040730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31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" y="-6722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 descr="Resultado de imagen para marzo 31  ICONO">
            <a:extLst>
              <a:ext uri="{FF2B5EF4-FFF2-40B4-BE49-F238E27FC236}">
                <a16:creationId xmlns:a16="http://schemas.microsoft.com/office/drawing/2014/main" id="{247451AF-A341-4381-B7FA-2540F453B00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6DBE98-E999-421B-805A-6EAA45A61EC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179" r="2750" b="7980"/>
          <a:stretch/>
        </p:blipFill>
        <p:spPr>
          <a:xfrm>
            <a:off x="252039" y="1836615"/>
            <a:ext cx="8335121" cy="4184673"/>
          </a:xfrm>
          <a:prstGeom prst="rect">
            <a:avLst/>
          </a:prstGeom>
        </p:spPr>
      </p:pic>
      <p:sp>
        <p:nvSpPr>
          <p:cNvPr id="16" name="CuadroTexto 1">
            <a:extLst>
              <a:ext uri="{FF2B5EF4-FFF2-40B4-BE49-F238E27FC236}">
                <a16:creationId xmlns:a16="http://schemas.microsoft.com/office/drawing/2014/main" id="{1A321E86-789B-4CA8-88B2-D157824E38BC}"/>
              </a:ext>
            </a:extLst>
          </p:cNvPr>
          <p:cNvSpPr txBox="1"/>
          <p:nvPr/>
        </p:nvSpPr>
        <p:spPr>
          <a:xfrm>
            <a:off x="851270" y="513176"/>
            <a:ext cx="744146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latin typeface="Stencil" panose="040409050D0802020404" pitchFamily="82" charset="0"/>
              </a:rPr>
              <a:t>PUBLICACIONES ANTICIPADAS</a:t>
            </a:r>
          </a:p>
          <a:p>
            <a:pPr algn="ctr"/>
            <a:r>
              <a:rPr lang="en-US" sz="4000" dirty="0">
                <a:latin typeface="Stencil" panose="040409050D0802020404" pitchFamily="82" charset="0"/>
              </a:rPr>
              <a:t> DE LAS RGCE PARA 2017</a:t>
            </a:r>
          </a:p>
        </p:txBody>
      </p:sp>
    </p:spTree>
    <p:extLst>
      <p:ext uri="{BB962C8B-B14F-4D97-AF65-F5344CB8AC3E}">
        <p14:creationId xmlns:p14="http://schemas.microsoft.com/office/powerpoint/2010/main" val="292752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CuadroTexto 20"/>
          <p:cNvSpPr txBox="1"/>
          <p:nvPr/>
        </p:nvSpPr>
        <p:spPr>
          <a:xfrm>
            <a:off x="323528" y="764704"/>
            <a:ext cx="8244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REGLA 4.3.19. </a:t>
            </a:r>
          </a:p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R.G.C.E PARA 2017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556835" y="2103404"/>
            <a:ext cx="79015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Pago de pedimentos empleando Pago Electrónico Centralizado Aduanero.</a:t>
            </a:r>
          </a:p>
          <a:p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7170" name="Picture 2" descr="Resultado de imagen para checklis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" y="1945333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Resultado de imagen para MAS LOGISTICS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Resultado de imagen para checklist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813" y="898904"/>
            <a:ext cx="1742218" cy="75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Resultado de imagen para tomorrow3d icon"/>
          <p:cNvSpPr>
            <a:spLocks noChangeAspect="1" noChangeArrowheads="1"/>
          </p:cNvSpPr>
          <p:nvPr/>
        </p:nvSpPr>
        <p:spPr bwMode="auto">
          <a:xfrm>
            <a:off x="14618" y="121644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4" name="Picture 2" descr="Resultado de imagen para checklis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530" y="3834333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2" name="Picture 2" descr="Resultado de imagen para tax icon 3d payment">
            <a:hlinkClick r:id="rId9"/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D545"/>
              </a:clrFrom>
              <a:clrTo>
                <a:srgbClr val="FFD54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6" r="17766" b="25360"/>
          <a:stretch/>
        </p:blipFill>
        <p:spPr bwMode="auto">
          <a:xfrm>
            <a:off x="741587" y="2631774"/>
            <a:ext cx="3096345" cy="1202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474" t="56891" r="32843" b="20469"/>
          <a:stretch/>
        </p:blipFill>
        <p:spPr>
          <a:xfrm>
            <a:off x="4039190" y="2647455"/>
            <a:ext cx="4379589" cy="1038459"/>
          </a:xfrm>
          <a:prstGeom prst="rect">
            <a:avLst/>
          </a:prstGeom>
        </p:spPr>
      </p:pic>
      <p:pic>
        <p:nvPicPr>
          <p:cNvPr id="46084" name="Picture 4" descr="Resultado de imagen para invoices icon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2076" y="4544947"/>
            <a:ext cx="1332326" cy="133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6" name="Picture 6" descr="Resultado de imagen para number icon 3d">
            <a:hlinkClick r:id="rId14"/>
          </p:cNvPr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9" b="6571"/>
          <a:stretch/>
        </p:blipFill>
        <p:spPr bwMode="auto">
          <a:xfrm>
            <a:off x="3811806" y="5865887"/>
            <a:ext cx="1182596" cy="844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CuadroTexto 19"/>
          <p:cNvSpPr txBox="1"/>
          <p:nvPr/>
        </p:nvSpPr>
        <p:spPr>
          <a:xfrm>
            <a:off x="588044" y="3938169"/>
            <a:ext cx="8428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Las facturas o notas de remisión deben incluir el número de programa IMMEX </a:t>
            </a:r>
          </a:p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de las empresas que participan en la transferencia</a:t>
            </a:r>
          </a:p>
          <a:p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25" name="Picture 10" descr="Resultado de imagen para despacho de mercaderia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819" y="4920194"/>
            <a:ext cx="1477075" cy="147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Resultado de imagen para compraventa internacional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931385"/>
            <a:ext cx="1876663" cy="145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920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CuadroTexto 20"/>
          <p:cNvSpPr txBox="1"/>
          <p:nvPr/>
        </p:nvSpPr>
        <p:spPr>
          <a:xfrm>
            <a:off x="-378705" y="715488"/>
            <a:ext cx="86014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REQUISITOS DE LAS FACTURAS</a:t>
            </a:r>
          </a:p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 4.3.19. Y 5.2.8. R.G.C.E PARA 2017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614542" y="251339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MX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13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Resultado de imagen para checklist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813" y="898904"/>
            <a:ext cx="1742218" cy="75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Resultado de imagen para tomorrow3d icon"/>
          <p:cNvSpPr>
            <a:spLocks noChangeAspect="1" noChangeArrowheads="1"/>
          </p:cNvSpPr>
          <p:nvPr/>
        </p:nvSpPr>
        <p:spPr bwMode="auto">
          <a:xfrm>
            <a:off x="14618" y="121644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4" name="Picture 2" descr="Resultado de imagen para checklist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35" y="2329380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uadroTexto 16"/>
          <p:cNvSpPr txBox="1"/>
          <p:nvPr/>
        </p:nvSpPr>
        <p:spPr>
          <a:xfrm>
            <a:off x="866930" y="2430948"/>
            <a:ext cx="61623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Si son emitidas por residentes en México, deben </a:t>
            </a:r>
          </a:p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cumplir con los artículos 29 y 29-A del CFF</a:t>
            </a:r>
          </a:p>
          <a:p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49154" name="Picture 2" descr="Resultado de imagen para cfdi icon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9891" y="2291839"/>
            <a:ext cx="936253" cy="936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Resultado de imagen para checklist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2" y="3915163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uadroTexto 21"/>
          <p:cNvSpPr txBox="1"/>
          <p:nvPr/>
        </p:nvSpPr>
        <p:spPr>
          <a:xfrm>
            <a:off x="972186" y="3929637"/>
            <a:ext cx="58753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Si son emitidas por residentes en el extranjero, deben </a:t>
            </a:r>
          </a:p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cumplir con la Regla 3.1.7 de las RGCE.</a:t>
            </a:r>
          </a:p>
          <a:p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49156" name="Picture 4" descr="Resultado de imagen para invoiceicon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111" y="3632207"/>
            <a:ext cx="1392263" cy="105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Resultado de imagen para checklist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5" y="5176910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CuadroTexto 26"/>
          <p:cNvSpPr txBox="1"/>
          <p:nvPr/>
        </p:nvSpPr>
        <p:spPr>
          <a:xfrm>
            <a:off x="736202" y="5302108"/>
            <a:ext cx="71689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Si amparan operaciones previstas por las RGCE 5.2.6 y 5.2.7, deben</a:t>
            </a:r>
          </a:p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señalar el supuesto al que se apega la transacción.</a:t>
            </a:r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3008516" y="6237312"/>
            <a:ext cx="2183104" cy="523220"/>
          </a:xfrm>
          <a:prstGeom prst="rect">
            <a:avLst/>
          </a:prstGeom>
          <a:scene3d>
            <a:camera prst="orthographicFront"/>
            <a:lightRig rig="harsh" dir="t"/>
          </a:scene3d>
          <a:sp3d>
            <a:bevelT prst="slop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2800" b="1" cap="none" spc="0" dirty="0">
                <a:ln/>
                <a:solidFill>
                  <a:schemeClr val="accent3"/>
                </a:solidFill>
                <a:effectLst/>
              </a:rPr>
              <a:t> RGCE 5.2.8</a:t>
            </a:r>
          </a:p>
        </p:txBody>
      </p:sp>
    </p:spTree>
    <p:extLst>
      <p:ext uri="{BB962C8B-B14F-4D97-AF65-F5344CB8AC3E}">
        <p14:creationId xmlns:p14="http://schemas.microsoft.com/office/powerpoint/2010/main" val="3419256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27" grpId="0"/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CuadroTexto 20"/>
          <p:cNvSpPr txBox="1"/>
          <p:nvPr/>
        </p:nvSpPr>
        <p:spPr>
          <a:xfrm>
            <a:off x="323528" y="764704"/>
            <a:ext cx="8244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REGLA 4.3.19. </a:t>
            </a:r>
          </a:p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R.G.C.E PARA 2017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556835" y="2103404"/>
            <a:ext cx="685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Registro en el sistema de control de inventarios</a:t>
            </a:r>
          </a:p>
          <a:p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7170" name="Picture 2" descr="Resultado de imagen para checklis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4" y="1945333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Resultado de imagen para MAS LOGISTICS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Resultado de imagen para checklist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7813" y="898904"/>
            <a:ext cx="1742218" cy="75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Resultado de imagen para tomorrow3d icon"/>
          <p:cNvSpPr>
            <a:spLocks noChangeAspect="1" noChangeArrowheads="1"/>
          </p:cNvSpPr>
          <p:nvPr/>
        </p:nvSpPr>
        <p:spPr bwMode="auto">
          <a:xfrm>
            <a:off x="14618" y="121644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4" name="Picture 2" descr="Resultado de imagen para checklis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52" y="3750133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CuadroTexto 19"/>
          <p:cNvSpPr txBox="1"/>
          <p:nvPr/>
        </p:nvSpPr>
        <p:spPr>
          <a:xfrm>
            <a:off x="635317" y="3787255"/>
            <a:ext cx="67780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Documentos que comprueben  el traslado físico, el recibo y embarque.</a:t>
            </a:r>
          </a:p>
          <a:p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22" name="Picture 2" descr="Resultado de imagen para checklist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68" y="5282647"/>
            <a:ext cx="648072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CuadroTexto 22"/>
          <p:cNvSpPr txBox="1"/>
          <p:nvPr/>
        </p:nvSpPr>
        <p:spPr>
          <a:xfrm>
            <a:off x="771290" y="5432765"/>
            <a:ext cx="6778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Proceso de elaboración, reparación o transformación aplicable.</a:t>
            </a:r>
          </a:p>
          <a:p>
            <a:endParaRPr lang="en-US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2050" name="Picture 2" descr="Resultado de imagen para document icon">
            <a:extLst>
              <a:ext uri="{FF2B5EF4-FFF2-40B4-BE49-F238E27FC236}">
                <a16:creationId xmlns:a16="http://schemas.microsoft.com/office/drawing/2014/main" id="{F2E87EAC-DD31-44BC-A144-25CEE6196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352" y="3553676"/>
            <a:ext cx="1312957" cy="1312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Resultado de imagen para inventory control system icon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24" y="1928015"/>
            <a:ext cx="1573672" cy="103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2" name="Picture 4" descr="Resultado de imagen para received stamp icon"/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1"/>
          <a:stretch/>
        </p:blipFill>
        <p:spPr bwMode="auto">
          <a:xfrm>
            <a:off x="7060566" y="3390657"/>
            <a:ext cx="1688630" cy="117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271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/>
      <p:bldP spid="23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CuadroTexto 20"/>
          <p:cNvSpPr txBox="1"/>
          <p:nvPr/>
        </p:nvSpPr>
        <p:spPr>
          <a:xfrm>
            <a:off x="323528" y="764704"/>
            <a:ext cx="8244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REGLA 4.3.19. </a:t>
            </a:r>
          </a:p>
          <a:p>
            <a:pPr algn="ctr"/>
            <a:r>
              <a:rPr lang="es-MX" sz="3200" dirty="0">
                <a:solidFill>
                  <a:schemeClr val="tx2"/>
                </a:solidFill>
                <a:latin typeface="Stencil" panose="040409050D0802020404" pitchFamily="82" charset="0"/>
              </a:rPr>
              <a:t>R.G.C.E PARA 2017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950436" y="1830250"/>
            <a:ext cx="9068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Pedimentos que </a:t>
            </a:r>
            <a:r>
              <a:rPr lang="es-MX" b="1" u="sng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no </a:t>
            </a:r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se transmitan y paguen en el plazo previsto </a:t>
            </a:r>
          </a:p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podrán presentarse extemporáneamente </a:t>
            </a:r>
            <a:r>
              <a:rPr lang="es-MX" b="1" u="sng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sólo</a:t>
            </a:r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 si:</a:t>
            </a:r>
          </a:p>
        </p:txBody>
      </p:sp>
      <p:pic>
        <p:nvPicPr>
          <p:cNvPr id="13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0611" y="6046754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Resultado de imagen para checklist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638" y="815512"/>
            <a:ext cx="1742218" cy="755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Resultado de imagen para tomorrow3d icon"/>
          <p:cNvSpPr>
            <a:spLocks noChangeAspect="1" noChangeArrowheads="1"/>
          </p:cNvSpPr>
          <p:nvPr/>
        </p:nvSpPr>
        <p:spPr bwMode="auto">
          <a:xfrm>
            <a:off x="14618" y="121644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0178" name="Picture 2" descr="Resultado de imagen para past due icon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1" b="5756"/>
          <a:stretch/>
        </p:blipFill>
        <p:spPr bwMode="auto">
          <a:xfrm>
            <a:off x="298992" y="716538"/>
            <a:ext cx="1148896" cy="1143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0" name="Picture 4" descr="Resultado de imagen para 6 meses icono">
            <a:hlinkClick r:id="rId9"/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3F3F5"/>
              </a:clrFrom>
              <a:clrTo>
                <a:srgbClr val="F3F3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" b="40778"/>
          <a:stretch/>
        </p:blipFill>
        <p:spPr bwMode="auto">
          <a:xfrm>
            <a:off x="6873720" y="3395767"/>
            <a:ext cx="1269341" cy="75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2" name="Picture 6" descr="Resultado de imagen para police icon 3 d">
            <a:hlinkClick r:id="rId11"/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" b="11030"/>
          <a:stretch/>
        </p:blipFill>
        <p:spPr bwMode="auto">
          <a:xfrm>
            <a:off x="6722669" y="4238298"/>
            <a:ext cx="1367534" cy="95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94" name="Picture 18" descr="Resultado de imagen para less than equal to sign icon 3d">
            <a:hlinkClick r:id="rId13"/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867" y="3151232"/>
            <a:ext cx="585257" cy="1108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CuadroTexto 26"/>
          <p:cNvSpPr txBox="1"/>
          <p:nvPr/>
        </p:nvSpPr>
        <p:spPr>
          <a:xfrm>
            <a:off x="1316764" y="3513992"/>
            <a:ext cx="43195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No transcurran más de </a:t>
            </a:r>
            <a:r>
              <a:rPr lang="es-MX" u="sng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6 meses </a:t>
            </a:r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desde </a:t>
            </a:r>
          </a:p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que se haya efectuado la transferencia</a:t>
            </a:r>
          </a:p>
        </p:txBody>
      </p:sp>
      <p:pic>
        <p:nvPicPr>
          <p:cNvPr id="50200" name="Picture 24" descr="Resultado de imagen para checklist icon 3d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322" y="2649331"/>
            <a:ext cx="742228" cy="554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202" name="Picture 26" descr="Resultado de imagen para valid icon 3d">
            <a:hlinkClick r:id="rId17"/>
          </p:cNvPr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2675" y="2386879"/>
            <a:ext cx="1310916" cy="969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CuadroTexto 31"/>
          <p:cNvSpPr txBox="1"/>
          <p:nvPr/>
        </p:nvSpPr>
        <p:spPr>
          <a:xfrm>
            <a:off x="1471745" y="2682264"/>
            <a:ext cx="39949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La mercancía se encuentra dentro </a:t>
            </a:r>
          </a:p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del plazo de importación temporal</a:t>
            </a:r>
          </a:p>
        </p:txBody>
      </p:sp>
      <p:pic>
        <p:nvPicPr>
          <p:cNvPr id="33" name="Picture 24" descr="Resultado de imagen para checklist icon 3d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40" y="3480962"/>
            <a:ext cx="742228" cy="554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CuadroTexto 33"/>
          <p:cNvSpPr txBox="1"/>
          <p:nvPr/>
        </p:nvSpPr>
        <p:spPr>
          <a:xfrm>
            <a:off x="1311360" y="4398580"/>
            <a:ext cx="56170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No se hayan iniciado facultades de comprobación </a:t>
            </a:r>
            <a:r>
              <a:rPr lang="es-MX" u="sng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sobre las mercancías transferidas</a:t>
            </a:r>
          </a:p>
        </p:txBody>
      </p:sp>
      <p:pic>
        <p:nvPicPr>
          <p:cNvPr id="35" name="Picture 24" descr="Resultado de imagen para checklist icon 3d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26" y="4407896"/>
            <a:ext cx="742228" cy="554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CuadroTexto 35"/>
          <p:cNvSpPr txBox="1"/>
          <p:nvPr/>
        </p:nvSpPr>
        <p:spPr>
          <a:xfrm>
            <a:off x="1256661" y="5406849"/>
            <a:ext cx="56170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Pagar la multa  según artículo 185, fracción I</a:t>
            </a:r>
          </a:p>
          <a:p>
            <a:r>
              <a:rPr lang="es-MX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de la Ley Aduanera</a:t>
            </a:r>
          </a:p>
        </p:txBody>
      </p:sp>
      <p:pic>
        <p:nvPicPr>
          <p:cNvPr id="37" name="Picture 24" descr="Resultado de imagen para checklist icon 3d">
            <a:hlinkClick r:id="rId15"/>
          </p:cNvPr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38" y="5297285"/>
            <a:ext cx="742228" cy="554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204" name="Picture 28" descr="Resultado de imagen para paying icon 3d">
            <a:hlinkClick r:id="rId19"/>
          </p:cNvPr>
          <p:cNvPicPr>
            <a:picLocks noChangeAspect="1" noChangeArrowheads="1"/>
          </p:cNvPicPr>
          <p:nvPr/>
        </p:nvPicPr>
        <p:blipFill rotWithShape="1"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5" b="7374"/>
          <a:stretch/>
        </p:blipFill>
        <p:spPr bwMode="auto">
          <a:xfrm>
            <a:off x="6615313" y="5192950"/>
            <a:ext cx="1218278" cy="86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098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0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7" grpId="0"/>
      <p:bldP spid="32" grpId="0"/>
      <p:bldP spid="34" grpId="0"/>
      <p:bldP spid="36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497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5129" name="TextBox 2"/>
          <p:cNvSpPr txBox="1">
            <a:spLocks noChangeArrowheads="1"/>
          </p:cNvSpPr>
          <p:nvPr/>
        </p:nvSpPr>
        <p:spPr bwMode="auto">
          <a:xfrm>
            <a:off x="2995179" y="5955527"/>
            <a:ext cx="46904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>
                <a:latin typeface="Arial" panose="020B0604020202020204" pitchFamily="34" charset="0"/>
                <a:hlinkClick r:id="rId3"/>
              </a:rPr>
              <a:t>www.mas-logistics.us.com</a:t>
            </a:r>
            <a:endParaRPr lang="en-US" altLang="en-US" sz="2000" b="1" dirty="0">
              <a:latin typeface="Arial" panose="020B0604020202020204" pitchFamily="34" charset="0"/>
            </a:endParaRPr>
          </a:p>
        </p:txBody>
      </p:sp>
      <p:pic>
        <p:nvPicPr>
          <p:cNvPr id="15" name="Picture 2" descr="Resultado de imagen para MAS LOGISTICS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622" y="1849822"/>
            <a:ext cx="4392488" cy="1961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Resultado de imagen para e-mail icon 3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728" y="3783850"/>
            <a:ext cx="763703" cy="725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Resultado de imagen para PHONE icon 3d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64038" y="5053848"/>
            <a:ext cx="691082" cy="88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Resultado de imagen para CELL PHONE icon 3d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837" y="5100621"/>
            <a:ext cx="747314" cy="747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Resultado de imagen para ADDRESS icon 3d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192" y="5763208"/>
            <a:ext cx="760640" cy="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Resultado de imagen para ADDRESS icon 3d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826" y="4424486"/>
            <a:ext cx="735303" cy="825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Resultado de imagen para GRACIAS ICONO 3D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404" y="124914"/>
            <a:ext cx="3866635" cy="2371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/>
          <p:cNvSpPr txBox="1"/>
          <p:nvPr/>
        </p:nvSpPr>
        <p:spPr>
          <a:xfrm>
            <a:off x="3280703" y="3526650"/>
            <a:ext cx="38521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000" b="1" dirty="0">
                <a:latin typeface="Arial Rounded MT Bold" panose="020F0704030504030204" pitchFamily="34" charset="0"/>
              </a:rPr>
              <a:t>M.D.C.I. Héctor López Aguilar</a:t>
            </a:r>
            <a:endParaRPr lang="en-US" sz="2000" b="1" dirty="0">
              <a:latin typeface="Arial Rounded MT Bold" panose="020F0704030504030204" pitchFamily="34" charset="0"/>
            </a:endParaRPr>
          </a:p>
        </p:txBody>
      </p:sp>
      <p:sp>
        <p:nvSpPr>
          <p:cNvPr id="25" name="CuadroTexto 24"/>
          <p:cNvSpPr txBox="1"/>
          <p:nvPr/>
        </p:nvSpPr>
        <p:spPr>
          <a:xfrm>
            <a:off x="3239760" y="4647184"/>
            <a:ext cx="4978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/>
              <a:t>9601 International Boulevard. Pharr, Texas. 78577.</a:t>
            </a:r>
            <a:endParaRPr lang="en-US" b="1" dirty="0"/>
          </a:p>
        </p:txBody>
      </p:sp>
      <p:sp>
        <p:nvSpPr>
          <p:cNvPr id="26" name="CuadroTexto 25"/>
          <p:cNvSpPr txBox="1"/>
          <p:nvPr/>
        </p:nvSpPr>
        <p:spPr>
          <a:xfrm>
            <a:off x="5810671" y="5302657"/>
            <a:ext cx="1678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latin typeface="Arial Rounded MT Bold" panose="020F0704030504030204" pitchFamily="34" charset="0"/>
              </a:rPr>
              <a:t>956 605 6034</a:t>
            </a:r>
            <a:endParaRPr lang="en-US" dirty="0">
              <a:latin typeface="Arial Rounded MT Bold" panose="020F0704030504030204" pitchFamily="34" charset="0"/>
            </a:endParaRPr>
          </a:p>
        </p:txBody>
      </p:sp>
      <p:sp>
        <p:nvSpPr>
          <p:cNvPr id="27" name="CuadroTexto 26"/>
          <p:cNvSpPr txBox="1"/>
          <p:nvPr/>
        </p:nvSpPr>
        <p:spPr>
          <a:xfrm>
            <a:off x="3384310" y="5303613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latin typeface="Arial Rounded MT Bold" panose="020F0704030504030204" pitchFamily="34" charset="0"/>
              </a:rPr>
              <a:t>956 782 24 35</a:t>
            </a:r>
            <a:endParaRPr lang="en-US" dirty="0">
              <a:latin typeface="Arial Rounded MT Bold" panose="020F0704030504030204" pitchFamily="34" charset="0"/>
            </a:endParaRPr>
          </a:p>
        </p:txBody>
      </p:sp>
      <p:sp>
        <p:nvSpPr>
          <p:cNvPr id="28" name="CuadroTexto 27"/>
          <p:cNvSpPr txBox="1"/>
          <p:nvPr/>
        </p:nvSpPr>
        <p:spPr>
          <a:xfrm>
            <a:off x="3553923" y="4010864"/>
            <a:ext cx="35025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latin typeface="Arial Rounded MT Bold" panose="020F0704030504030204" pitchFamily="34" charset="0"/>
              </a:rPr>
              <a:t>hlopez@mas-logistics.us.com</a:t>
            </a:r>
            <a:endParaRPr lang="en-US" dirty="0">
              <a:latin typeface="Arial Rounded MT Bold" panose="020F070403050403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" y="-6722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 descr="Resultado de imagen para marzo 31  ICONO">
            <a:extLst>
              <a:ext uri="{FF2B5EF4-FFF2-40B4-BE49-F238E27FC236}">
                <a16:creationId xmlns:a16="http://schemas.microsoft.com/office/drawing/2014/main" id="{247451AF-A341-4381-B7FA-2540F453B00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6" name="CuadroTexto 1">
            <a:extLst>
              <a:ext uri="{FF2B5EF4-FFF2-40B4-BE49-F238E27FC236}">
                <a16:creationId xmlns:a16="http://schemas.microsoft.com/office/drawing/2014/main" id="{1A321E86-789B-4CA8-88B2-D157824E38BC}"/>
              </a:ext>
            </a:extLst>
          </p:cNvPr>
          <p:cNvSpPr txBox="1"/>
          <p:nvPr/>
        </p:nvSpPr>
        <p:spPr>
          <a:xfrm>
            <a:off x="1924480" y="567859"/>
            <a:ext cx="52950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err="1">
                <a:latin typeface="Stencil" panose="040409050D0802020404" pitchFamily="82" charset="0"/>
              </a:rPr>
              <a:t>PUBLICACIóN</a:t>
            </a:r>
            <a:r>
              <a:rPr lang="en-US" sz="3200" dirty="0">
                <a:latin typeface="Stencil" panose="040409050D0802020404" pitchFamily="82" charset="0"/>
              </a:rPr>
              <a:t> ANTICIPADA</a:t>
            </a:r>
          </a:p>
          <a:p>
            <a:pPr algn="ctr"/>
            <a:r>
              <a:rPr lang="en-US" sz="3200" dirty="0">
                <a:latin typeface="Stencil" panose="040409050D0802020404" pitchFamily="82" charset="0"/>
              </a:rPr>
              <a:t> DE LAS RGCE PARA 2017</a:t>
            </a:r>
          </a:p>
        </p:txBody>
      </p:sp>
      <p:pic>
        <p:nvPicPr>
          <p:cNvPr id="7" name="Picture 32" descr="Resultado de imagen para junio 27  ICONO">
            <a:extLst>
              <a:ext uri="{FF2B5EF4-FFF2-40B4-BE49-F238E27FC236}">
                <a16:creationId xmlns:a16="http://schemas.microsoft.com/office/drawing/2014/main" id="{59607FC6-A904-4FEC-9E4E-5C0CB59DD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DEDFE1"/>
              </a:clrFrom>
              <a:clrTo>
                <a:srgbClr val="DEDF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930" y="602096"/>
            <a:ext cx="1303166" cy="114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D13DC6-3006-44E5-A74B-00B630EE1DC8}"/>
              </a:ext>
            </a:extLst>
          </p:cNvPr>
          <p:cNvSpPr txBox="1"/>
          <p:nvPr/>
        </p:nvSpPr>
        <p:spPr>
          <a:xfrm>
            <a:off x="755576" y="2492896"/>
            <a:ext cx="7906845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/>
              <a:t>Anexo 1-A.</a:t>
            </a:r>
          </a:p>
          <a:p>
            <a:r>
              <a:rPr lang="es-ES" b="1" dirty="0"/>
              <a:t>26/LA Instructivo de trámite de dictaminador aduanero (Regla 3.1.32.).</a:t>
            </a:r>
          </a:p>
          <a:p>
            <a:endParaRPr lang="es-ES" dirty="0"/>
          </a:p>
          <a:p>
            <a:r>
              <a:rPr lang="es-ES" dirty="0"/>
              <a:t>Presentación de 3 copias simple</a:t>
            </a:r>
            <a:r>
              <a:rPr lang="en-US" dirty="0"/>
              <a:t>s de la </a:t>
            </a:r>
            <a:r>
              <a:rPr lang="en-US" dirty="0" err="1"/>
              <a:t>identificación</a:t>
            </a:r>
            <a:r>
              <a:rPr lang="en-US" dirty="0"/>
              <a:t> </a:t>
            </a:r>
            <a:r>
              <a:rPr lang="en-US" dirty="0" err="1"/>
              <a:t>oficial</a:t>
            </a:r>
            <a:r>
              <a:rPr lang="en-US" dirty="0"/>
              <a:t> el </a:t>
            </a:r>
            <a:r>
              <a:rPr lang="en-US" dirty="0" err="1"/>
              <a:t>día</a:t>
            </a:r>
            <a:r>
              <a:rPr lang="en-US" dirty="0"/>
              <a:t> del </a:t>
            </a:r>
            <a:r>
              <a:rPr lang="en-US" dirty="0" err="1"/>
              <a:t>examen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 err="1"/>
              <a:t>Comprobante</a:t>
            </a:r>
            <a:r>
              <a:rPr lang="en-US" dirty="0"/>
              <a:t> de </a:t>
            </a:r>
            <a:r>
              <a:rPr lang="en-US" dirty="0" err="1"/>
              <a:t>pago</a:t>
            </a:r>
            <a:r>
              <a:rPr lang="en-US" dirty="0"/>
              <a:t> de derechos.</a:t>
            </a:r>
          </a:p>
          <a:p>
            <a:endParaRPr lang="en-US" dirty="0"/>
          </a:p>
          <a:p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caso</a:t>
            </a:r>
            <a:r>
              <a:rPr lang="en-US" dirty="0"/>
              <a:t> de </a:t>
            </a:r>
            <a:r>
              <a:rPr lang="en-US" dirty="0" err="1"/>
              <a:t>solicitud</a:t>
            </a:r>
            <a:r>
              <a:rPr lang="en-US" dirty="0"/>
              <a:t> de </a:t>
            </a:r>
            <a:r>
              <a:rPr lang="en-US" dirty="0" err="1"/>
              <a:t>prórroga</a:t>
            </a:r>
            <a:r>
              <a:rPr lang="en-US" dirty="0"/>
              <a:t> no </a:t>
            </a:r>
            <a:r>
              <a:rPr lang="en-US" dirty="0" err="1"/>
              <a:t>será</a:t>
            </a:r>
            <a:r>
              <a:rPr lang="en-US" dirty="0"/>
              <a:t> </a:t>
            </a:r>
            <a:r>
              <a:rPr lang="en-US" dirty="0" err="1"/>
              <a:t>necesario</a:t>
            </a:r>
            <a:r>
              <a:rPr lang="en-US" dirty="0"/>
              <a:t> presenter </a:t>
            </a:r>
            <a:r>
              <a:rPr lang="en-US" dirty="0" err="1"/>
              <a:t>examen</a:t>
            </a:r>
            <a:r>
              <a:rPr lang="en-US" dirty="0"/>
              <a:t> </a:t>
            </a:r>
            <a:r>
              <a:rPr lang="en-US" dirty="0" err="1"/>
              <a:t>psicotécnico</a:t>
            </a:r>
            <a:r>
              <a:rPr lang="en-US" b="1" dirty="0"/>
              <a:t>.</a:t>
            </a:r>
            <a:endParaRPr lang="en-US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18927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" y="-67224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 descr="Resultado de imagen para marzo 31  ICONO">
            <a:extLst>
              <a:ext uri="{FF2B5EF4-FFF2-40B4-BE49-F238E27FC236}">
                <a16:creationId xmlns:a16="http://schemas.microsoft.com/office/drawing/2014/main" id="{247451AF-A341-4381-B7FA-2540F453B00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6" name="CuadroTexto 1">
            <a:extLst>
              <a:ext uri="{FF2B5EF4-FFF2-40B4-BE49-F238E27FC236}">
                <a16:creationId xmlns:a16="http://schemas.microsoft.com/office/drawing/2014/main" id="{1A321E86-789B-4CA8-88B2-D157824E38BC}"/>
              </a:ext>
            </a:extLst>
          </p:cNvPr>
          <p:cNvSpPr txBox="1"/>
          <p:nvPr/>
        </p:nvSpPr>
        <p:spPr>
          <a:xfrm>
            <a:off x="1924478" y="513176"/>
            <a:ext cx="52950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err="1">
                <a:latin typeface="Stencil" panose="040409050D0802020404" pitchFamily="82" charset="0"/>
              </a:rPr>
              <a:t>PUBLICACIóN</a:t>
            </a:r>
            <a:r>
              <a:rPr lang="en-US" sz="3200" dirty="0">
                <a:latin typeface="Stencil" panose="040409050D0802020404" pitchFamily="82" charset="0"/>
              </a:rPr>
              <a:t> ANTICIPADA</a:t>
            </a:r>
          </a:p>
          <a:p>
            <a:pPr algn="ctr"/>
            <a:r>
              <a:rPr lang="en-US" sz="3200" dirty="0">
                <a:latin typeface="Stencil" panose="040409050D0802020404" pitchFamily="82" charset="0"/>
              </a:rPr>
              <a:t> DE LAS RGCE PARA 2017</a:t>
            </a:r>
          </a:p>
        </p:txBody>
      </p:sp>
      <p:pic>
        <p:nvPicPr>
          <p:cNvPr id="7" name="Picture 32" descr="Resultado de imagen para junio 27  ICONO">
            <a:extLst>
              <a:ext uri="{FF2B5EF4-FFF2-40B4-BE49-F238E27FC236}">
                <a16:creationId xmlns:a16="http://schemas.microsoft.com/office/drawing/2014/main" id="{59607FC6-A904-4FEC-9E4E-5C0CB59DD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DEDFE1"/>
              </a:clrFrom>
              <a:clrTo>
                <a:srgbClr val="DEDF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930" y="602096"/>
            <a:ext cx="1303166" cy="114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D13DC6-3006-44E5-A74B-00B630EE1DC8}"/>
              </a:ext>
            </a:extLst>
          </p:cNvPr>
          <p:cNvSpPr txBox="1"/>
          <p:nvPr/>
        </p:nvSpPr>
        <p:spPr>
          <a:xfrm>
            <a:off x="846836" y="1654447"/>
            <a:ext cx="7397571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Anexo 10. </a:t>
            </a:r>
            <a:r>
              <a:rPr lang="en-US" sz="3200" b="1" dirty="0" err="1"/>
              <a:t>Apartado</a:t>
            </a:r>
            <a:r>
              <a:rPr lang="en-US" sz="3200" b="1" dirty="0"/>
              <a:t> A</a:t>
            </a:r>
          </a:p>
          <a:p>
            <a:r>
              <a:rPr lang="es-ES" sz="2400" b="1" dirty="0"/>
              <a:t>Padrón de importadores de sectores específicos.</a:t>
            </a:r>
          </a:p>
          <a:p>
            <a:endParaRPr lang="es-ES" sz="2400" dirty="0"/>
          </a:p>
          <a:p>
            <a:r>
              <a:rPr lang="es-ES" sz="2400" dirty="0"/>
              <a:t>16. Sector automotriz. (vehículos usados)</a:t>
            </a:r>
          </a:p>
          <a:p>
            <a:endParaRPr lang="es-ES" sz="2400" dirty="0"/>
          </a:p>
          <a:p>
            <a:endParaRPr lang="en-US" sz="2400" dirty="0"/>
          </a:p>
        </p:txBody>
      </p:sp>
      <p:pic>
        <p:nvPicPr>
          <p:cNvPr id="9218" name="Picture 2" descr="Resultado de imagen para tractocamiones usados">
            <a:extLst>
              <a:ext uri="{FF2B5EF4-FFF2-40B4-BE49-F238E27FC236}">
                <a16:creationId xmlns:a16="http://schemas.microsoft.com/office/drawing/2014/main" id="{96AC28B6-183E-43C0-BF01-CF598BCD1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30" y="3445365"/>
            <a:ext cx="1404841" cy="1053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Resultado de imagen para camiones de pasajeros usados">
            <a:extLst>
              <a:ext uri="{FF2B5EF4-FFF2-40B4-BE49-F238E27FC236}">
                <a16:creationId xmlns:a16="http://schemas.microsoft.com/office/drawing/2014/main" id="{013CF03E-E84A-4116-A0B3-D17F1A18E8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594" y="3559066"/>
            <a:ext cx="1301230" cy="975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Resultado de imagen para automoviles usados">
            <a:extLst>
              <a:ext uri="{FF2B5EF4-FFF2-40B4-BE49-F238E27FC236}">
                <a16:creationId xmlns:a16="http://schemas.microsoft.com/office/drawing/2014/main" id="{0D8D3A89-610F-417E-B0EE-362402841B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612" y="3520817"/>
            <a:ext cx="1584158" cy="1051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Resultado de imagen para camiones de carga usados">
            <a:extLst>
              <a:ext uri="{FF2B5EF4-FFF2-40B4-BE49-F238E27FC236}">
                <a16:creationId xmlns:a16="http://schemas.microsoft.com/office/drawing/2014/main" id="{1E733336-0CAF-4E99-A3CF-76ED689D7D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355" y="3520367"/>
            <a:ext cx="1435942" cy="105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s://upload.wikimedia.org/wikipedia/commons/thumb/4/4d/Cami%C3%B3n_hormigonera.jpg/1024px-Cami%C3%B3n_hormigonera.jpg">
            <a:extLst>
              <a:ext uri="{FF2B5EF4-FFF2-40B4-BE49-F238E27FC236}">
                <a16:creationId xmlns:a16="http://schemas.microsoft.com/office/drawing/2014/main" id="{C16F0376-15BB-4AB3-9694-ABAF27B294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856" y="3551590"/>
            <a:ext cx="1301422" cy="1021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039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Resultado de imagen para MAS LOGISTICS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877273"/>
            <a:ext cx="1684899" cy="99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 descr="Resultado de imagen para marzo 31  ICONO">
            <a:extLst>
              <a:ext uri="{FF2B5EF4-FFF2-40B4-BE49-F238E27FC236}">
                <a16:creationId xmlns:a16="http://schemas.microsoft.com/office/drawing/2014/main" id="{247451AF-A341-4381-B7FA-2540F453B00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6" name="CuadroTexto 1">
            <a:extLst>
              <a:ext uri="{FF2B5EF4-FFF2-40B4-BE49-F238E27FC236}">
                <a16:creationId xmlns:a16="http://schemas.microsoft.com/office/drawing/2014/main" id="{1A321E86-789B-4CA8-88B2-D157824E38BC}"/>
              </a:ext>
            </a:extLst>
          </p:cNvPr>
          <p:cNvSpPr txBox="1"/>
          <p:nvPr/>
        </p:nvSpPr>
        <p:spPr>
          <a:xfrm>
            <a:off x="1924478" y="513176"/>
            <a:ext cx="52950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err="1">
                <a:latin typeface="Stencil" panose="040409050D0802020404" pitchFamily="82" charset="0"/>
              </a:rPr>
              <a:t>PUBLICACIóN</a:t>
            </a:r>
            <a:r>
              <a:rPr lang="en-US" sz="3200" dirty="0">
                <a:latin typeface="Stencil" panose="040409050D0802020404" pitchFamily="82" charset="0"/>
              </a:rPr>
              <a:t> ANTICIPADA</a:t>
            </a:r>
          </a:p>
          <a:p>
            <a:pPr algn="ctr"/>
            <a:r>
              <a:rPr lang="en-US" sz="3200" dirty="0">
                <a:latin typeface="Stencil" panose="040409050D0802020404" pitchFamily="82" charset="0"/>
              </a:rPr>
              <a:t> DE LAS RGCE PARA 2017</a:t>
            </a:r>
          </a:p>
        </p:txBody>
      </p:sp>
      <p:pic>
        <p:nvPicPr>
          <p:cNvPr id="7" name="Picture 32" descr="Resultado de imagen para junio 27  ICONO">
            <a:extLst>
              <a:ext uri="{FF2B5EF4-FFF2-40B4-BE49-F238E27FC236}">
                <a16:creationId xmlns:a16="http://schemas.microsoft.com/office/drawing/2014/main" id="{59607FC6-A904-4FEC-9E4E-5C0CB59DD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DEDFE1"/>
              </a:clrFrom>
              <a:clrTo>
                <a:srgbClr val="DEDFE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930" y="602096"/>
            <a:ext cx="1303166" cy="114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FD13DC6-3006-44E5-A74B-00B630EE1DC8}"/>
              </a:ext>
            </a:extLst>
          </p:cNvPr>
          <p:cNvSpPr txBox="1"/>
          <p:nvPr/>
        </p:nvSpPr>
        <p:spPr>
          <a:xfrm>
            <a:off x="807130" y="1409850"/>
            <a:ext cx="739757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Anexo 10. </a:t>
            </a:r>
            <a:r>
              <a:rPr lang="en-US" sz="3200" b="1" dirty="0" err="1"/>
              <a:t>Apartado</a:t>
            </a:r>
            <a:r>
              <a:rPr lang="en-US" sz="3200" b="1" dirty="0"/>
              <a:t> A</a:t>
            </a:r>
          </a:p>
          <a:p>
            <a:r>
              <a:rPr lang="es-ES" sz="2400" b="1" dirty="0"/>
              <a:t>Padrón de importadores de sectores específicos.</a:t>
            </a:r>
          </a:p>
          <a:p>
            <a:r>
              <a:rPr lang="es-ES" sz="2400" dirty="0"/>
              <a:t>16. Sector automotriz. (vehículos usados)</a:t>
            </a:r>
          </a:p>
          <a:p>
            <a:endParaRPr lang="es-ES" sz="2400" dirty="0"/>
          </a:p>
          <a:p>
            <a:endParaRPr lang="en-US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47885C-5CB8-42E9-B729-13176BEAE30D}"/>
              </a:ext>
            </a:extLst>
          </p:cNvPr>
          <p:cNvSpPr txBox="1"/>
          <p:nvPr/>
        </p:nvSpPr>
        <p:spPr>
          <a:xfrm>
            <a:off x="405775" y="2609630"/>
            <a:ext cx="802765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400" b="1" u="sng" dirty="0"/>
              <a:t>Se exceptúan: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400" dirty="0"/>
              <a:t>Vehículos adaptados  para personas con discapacidad.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400" dirty="0"/>
              <a:t>Vehículos importados en franquicia diplomática.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400" dirty="0"/>
              <a:t>Vehículos importados temporalmente conforme al art. 106 de la L.A.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400" dirty="0"/>
              <a:t>Importaciones hechas por SEDENA, PGR, PGJE SEGOB, SAT, Bomberos, Estados.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400" dirty="0"/>
              <a:t>Personas físicas y morales que importen un solo vehículo por periodo de 12 meses.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s-ES" sz="2400" dirty="0"/>
              <a:t>Vehículos importados a franja fronteriza para desmantelamiento</a:t>
            </a:r>
          </a:p>
        </p:txBody>
      </p:sp>
    </p:spTree>
    <p:extLst>
      <p:ext uri="{BB962C8B-B14F-4D97-AF65-F5344CB8AC3E}">
        <p14:creationId xmlns:p14="http://schemas.microsoft.com/office/powerpoint/2010/main" val="357306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4503</TotalTime>
  <Words>2217</Words>
  <Application>Microsoft Office PowerPoint</Application>
  <PresentationFormat>On-screen Show (4:3)</PresentationFormat>
  <Paragraphs>427</Paragraphs>
  <Slides>64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75" baseType="lpstr">
      <vt:lpstr>Yu Gothic Light</vt:lpstr>
      <vt:lpstr>Yu Gothic UI Semibold</vt:lpstr>
      <vt:lpstr>Arial</vt:lpstr>
      <vt:lpstr>Arial Rounded MT Bold</vt:lpstr>
      <vt:lpstr>Baskerville Old Face</vt:lpstr>
      <vt:lpstr>Broadway</vt:lpstr>
      <vt:lpstr>Calibri</vt:lpstr>
      <vt:lpstr>Lucida Bright</vt:lpstr>
      <vt:lpstr>Stencil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White Sketchpad PowerPoint Presentation</dc:title>
  <dc:creator>Windows User</dc:creator>
  <cp:lastModifiedBy>Hector Lopez</cp:lastModifiedBy>
  <cp:revision>224</cp:revision>
  <dcterms:created xsi:type="dcterms:W3CDTF">2011-05-27T00:49:11Z</dcterms:created>
  <dcterms:modified xsi:type="dcterms:W3CDTF">2017-07-05T12:00:05Z</dcterms:modified>
</cp:coreProperties>
</file>