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85" r:id="rId2"/>
    <p:sldId id="283" r:id="rId3"/>
    <p:sldId id="256" r:id="rId4"/>
    <p:sldId id="268" r:id="rId5"/>
    <p:sldId id="279" r:id="rId6"/>
    <p:sldId id="282" r:id="rId7"/>
    <p:sldId id="280" r:id="rId8"/>
    <p:sldId id="281" r:id="rId9"/>
    <p:sldId id="286" r:id="rId10"/>
    <p:sldId id="288" r:id="rId11"/>
    <p:sldId id="287" r:id="rId12"/>
    <p:sldId id="26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p:cViewPr>
        <p:scale>
          <a:sx n="70" d="100"/>
          <a:sy n="70" d="100"/>
        </p:scale>
        <p:origin x="-1290" y="-576"/>
      </p:cViewPr>
      <p:guideLst>
        <p:guide orient="horz" pos="2160"/>
        <p:guide pos="3840"/>
      </p:guideLst>
    </p:cSldViewPr>
  </p:slideViewPr>
  <p:notesTextViewPr>
    <p:cViewPr>
      <p:scale>
        <a:sx n="1" d="1"/>
        <a:sy n="1" d="1"/>
      </p:scale>
      <p:origin x="0" y="0"/>
    </p:cViewPr>
  </p:notesTextViewPr>
  <p:notesViewPr>
    <p:cSldViewPr snapToGrid="0">
      <p:cViewPr varScale="1">
        <p:scale>
          <a:sx n="67" d="100"/>
          <a:sy n="67" d="100"/>
        </p:scale>
        <p:origin x="2885"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DCAE225-B361-4B5D-AA56-999795403843}" type="datetimeFigureOut">
              <a:rPr lang="en-US" smtClean="0"/>
              <a:pPr/>
              <a:t>7/4/2017</a:t>
            </a:fld>
            <a:endParaRPr lang="en-US"/>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7F7F583-5E81-4E50-82D6-307BD7E3CC0E}" type="slidenum">
              <a:rPr lang="en-US" smtClean="0"/>
              <a:pPr/>
              <a:t>‹Nº›</a:t>
            </a:fld>
            <a:endParaRPr lang="en-US"/>
          </a:p>
        </p:txBody>
      </p:sp>
    </p:spTree>
    <p:extLst>
      <p:ext uri="{BB962C8B-B14F-4D97-AF65-F5344CB8AC3E}">
        <p14:creationId xmlns:p14="http://schemas.microsoft.com/office/powerpoint/2010/main" val="3754494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266749-7F0B-4F62-BF45-BB69DB8373B5}" type="datetimeFigureOut">
              <a:rPr lang="es-MX" smtClean="0"/>
              <a:t>04/07/2017</a:t>
            </a:fld>
            <a:endParaRPr lang="es-MX"/>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B9C6BB-F9E1-4F58-856A-E38DDC9CD968}" type="slidenum">
              <a:rPr lang="es-MX" smtClean="0"/>
              <a:t>‹Nº›</a:t>
            </a:fld>
            <a:endParaRPr lang="es-MX"/>
          </a:p>
        </p:txBody>
      </p:sp>
    </p:spTree>
    <p:extLst>
      <p:ext uri="{BB962C8B-B14F-4D97-AF65-F5344CB8AC3E}">
        <p14:creationId xmlns:p14="http://schemas.microsoft.com/office/powerpoint/2010/main" val="1094352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7688B5-45CD-4F69-A804-1E055C9A3313}" type="slidenum">
              <a:rPr lang="en-US" smtClean="0">
                <a:solidFill>
                  <a:prstClr val="black"/>
                </a:solidFill>
                <a:latin typeface="Calibri"/>
              </a:rPr>
              <a:pPr/>
              <a:t>2</a:t>
            </a:fld>
            <a:endParaRPr lang="en-US">
              <a:solidFill>
                <a:prstClr val="black"/>
              </a:solidFill>
              <a:latin typeface="Calibri"/>
            </a:endParaRPr>
          </a:p>
        </p:txBody>
      </p:sp>
    </p:spTree>
    <p:extLst>
      <p:ext uri="{BB962C8B-B14F-4D97-AF65-F5344CB8AC3E}">
        <p14:creationId xmlns:p14="http://schemas.microsoft.com/office/powerpoint/2010/main" val="2469159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67688B5-45CD-4F69-A804-1E055C9A3313}" type="slidenum">
              <a:rPr lang="en-US" smtClean="0">
                <a:solidFill>
                  <a:prstClr val="black"/>
                </a:solidFill>
                <a:latin typeface="Calibri"/>
              </a:rPr>
              <a:pPr/>
              <a:t>9</a:t>
            </a:fld>
            <a:endParaRPr lang="en-US">
              <a:solidFill>
                <a:prstClr val="black"/>
              </a:solidFill>
              <a:latin typeface="Calibri"/>
            </a:endParaRPr>
          </a:p>
        </p:txBody>
      </p:sp>
    </p:spTree>
    <p:extLst>
      <p:ext uri="{BB962C8B-B14F-4D97-AF65-F5344CB8AC3E}">
        <p14:creationId xmlns:p14="http://schemas.microsoft.com/office/powerpoint/2010/main" val="24691591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12" name="Imagen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ctrTitle"/>
          </p:nvPr>
        </p:nvSpPr>
        <p:spPr>
          <a:xfrm>
            <a:off x="1524000" y="1252746"/>
            <a:ext cx="9144000" cy="2387600"/>
          </a:xfrm>
        </p:spPr>
        <p:txBody>
          <a:bodyPr anchor="b"/>
          <a:lstStyle>
            <a:lvl1pPr algn="ctr">
              <a:defRPr sz="6000">
                <a:solidFill>
                  <a:schemeClr val="tx1">
                    <a:lumMod val="65000"/>
                    <a:lumOff val="3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Subtítulo 2"/>
          <p:cNvSpPr>
            <a:spLocks noGrp="1"/>
          </p:cNvSpPr>
          <p:nvPr>
            <p:ph type="subTitle" idx="1"/>
          </p:nvPr>
        </p:nvSpPr>
        <p:spPr>
          <a:xfrm>
            <a:off x="2533290" y="3726610"/>
            <a:ext cx="7125420" cy="1742537"/>
          </a:xfrm>
        </p:spPr>
        <p:txBody>
          <a:bodyPr/>
          <a:lstStyle>
            <a:lvl1pPr marL="0" indent="0" algn="ctr">
              <a:buNone/>
              <a:defRPr sz="2400">
                <a:solidFill>
                  <a:schemeClr val="bg1">
                    <a:lumMod val="50000"/>
                  </a:schemeClr>
                </a:solidFill>
                <a:latin typeface="Calibri Light" panose="020F03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a:t>Haga clic para editar el estilo de subtítulo del patrón</a:t>
            </a:r>
            <a:endParaRPr lang="en-US" dirty="0"/>
          </a:p>
        </p:txBody>
      </p:sp>
      <p:sp>
        <p:nvSpPr>
          <p:cNvPr id="4" name="Marcador de fecha 3"/>
          <p:cNvSpPr>
            <a:spLocks noGrp="1"/>
          </p:cNvSpPr>
          <p:nvPr>
            <p:ph type="dt" sz="half" idx="10"/>
          </p:nvPr>
        </p:nvSpPr>
        <p:spPr>
          <a:xfrm>
            <a:off x="9134383" y="6338532"/>
            <a:ext cx="2743200" cy="365125"/>
          </a:xfrm>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a:xfrm>
            <a:off x="4420339" y="5798448"/>
            <a:ext cx="4114800" cy="365125"/>
          </a:xfrm>
        </p:spPr>
        <p:txBody>
          <a:bodyPr/>
          <a:lstStyle/>
          <a:p>
            <a:endParaRPr lang="en-US"/>
          </a:p>
        </p:txBody>
      </p:sp>
      <p:sp>
        <p:nvSpPr>
          <p:cNvPr id="6" name="Marcador de número de diapositiva 5"/>
          <p:cNvSpPr>
            <a:spLocks noGrp="1"/>
          </p:cNvSpPr>
          <p:nvPr>
            <p:ph type="sldNum" sz="quarter" idx="12"/>
          </p:nvPr>
        </p:nvSpPr>
        <p:spPr>
          <a:xfrm>
            <a:off x="152400" y="6338531"/>
            <a:ext cx="2743200" cy="365125"/>
          </a:xfrm>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3379098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508236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10"/>
          </p:nvPr>
        </p:nvSpPr>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3350023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9" name="Imagen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3355675" y="681488"/>
            <a:ext cx="8384875" cy="879894"/>
          </a:xfrm>
        </p:spPr>
        <p:txBody>
          <a:bodyPr>
            <a:noAutofit/>
          </a:bodyPr>
          <a:lstStyle>
            <a:lvl1pPr>
              <a:defRPr sz="3600" b="0">
                <a:solidFill>
                  <a:schemeClr val="tx1">
                    <a:lumMod val="75000"/>
                    <a:lumOff val="2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Marcador de contenido 2"/>
          <p:cNvSpPr>
            <a:spLocks noGrp="1"/>
          </p:cNvSpPr>
          <p:nvPr>
            <p:ph idx="1"/>
          </p:nvPr>
        </p:nvSpPr>
        <p:spPr/>
        <p:txBody>
          <a:bodyPr/>
          <a:lstStyle>
            <a:lvl1pPr>
              <a:defRPr>
                <a:solidFill>
                  <a:schemeClr val="tx1">
                    <a:lumMod val="50000"/>
                    <a:lumOff val="50000"/>
                  </a:schemeClr>
                </a:solidFill>
                <a:latin typeface="Calibri Light" panose="020F0302020204030204" pitchFamily="34" charset="0"/>
              </a:defRPr>
            </a:lvl1pPr>
            <a:lvl2pPr>
              <a:defRPr>
                <a:solidFill>
                  <a:schemeClr val="tx1">
                    <a:lumMod val="50000"/>
                    <a:lumOff val="50000"/>
                  </a:schemeClr>
                </a:solidFill>
                <a:latin typeface="Calibri Light" panose="020F0302020204030204" pitchFamily="34" charset="0"/>
              </a:defRPr>
            </a:lvl2pPr>
            <a:lvl3pPr>
              <a:defRPr>
                <a:solidFill>
                  <a:schemeClr val="tx1">
                    <a:lumMod val="50000"/>
                    <a:lumOff val="50000"/>
                  </a:schemeClr>
                </a:solidFill>
                <a:latin typeface="Calibri Light" panose="020F0302020204030204" pitchFamily="34" charset="0"/>
              </a:defRPr>
            </a:lvl3pPr>
            <a:lvl4pPr>
              <a:defRPr>
                <a:solidFill>
                  <a:schemeClr val="tx1">
                    <a:lumMod val="50000"/>
                    <a:lumOff val="50000"/>
                  </a:schemeClr>
                </a:solidFill>
                <a:latin typeface="Calibri Light" panose="020F0302020204030204" pitchFamily="34" charset="0"/>
              </a:defRPr>
            </a:lvl4pPr>
            <a:lvl5pPr>
              <a:defRPr>
                <a:solidFill>
                  <a:schemeClr val="tx1">
                    <a:lumMod val="50000"/>
                    <a:lumOff val="50000"/>
                  </a:schemeClr>
                </a:solidFill>
                <a:latin typeface="Calibri Light" panose="020F0302020204030204" pitchFamily="34" charset="0"/>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Marcador de fecha 3"/>
          <p:cNvSpPr>
            <a:spLocks noGrp="1"/>
          </p:cNvSpPr>
          <p:nvPr>
            <p:ph type="dt" sz="half" idx="10"/>
          </p:nvPr>
        </p:nvSpPr>
        <p:spPr>
          <a:xfrm>
            <a:off x="96329" y="6356350"/>
            <a:ext cx="2743200" cy="365125"/>
          </a:xfrm>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a:xfrm>
            <a:off x="4038600" y="6176963"/>
            <a:ext cx="4114800" cy="365125"/>
          </a:xfrm>
        </p:spPr>
        <p:txBody>
          <a:bodyPr/>
          <a:lstStyle/>
          <a:p>
            <a:endParaRPr lang="en-US" dirty="0"/>
          </a:p>
        </p:txBody>
      </p:sp>
      <p:sp>
        <p:nvSpPr>
          <p:cNvPr id="6" name="Marcador de número de diapositiva 5"/>
          <p:cNvSpPr>
            <a:spLocks noGrp="1"/>
          </p:cNvSpPr>
          <p:nvPr>
            <p:ph type="sldNum" sz="quarter" idx="12"/>
          </p:nvPr>
        </p:nvSpPr>
        <p:spPr>
          <a:xfrm>
            <a:off x="9231702" y="6356350"/>
            <a:ext cx="2743200" cy="365125"/>
          </a:xfrm>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349117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2076916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p:cNvSpPr>
            <a:spLocks noGrp="1"/>
          </p:cNvSpPr>
          <p:nvPr>
            <p:ph type="dt" sz="half" idx="10"/>
          </p:nvPr>
        </p:nvSpPr>
        <p:spPr/>
        <p:txBody>
          <a:bodyPr/>
          <a:lstStyle/>
          <a:p>
            <a:fld id="{DB08FEF1-0629-48A0-9C84-650D3992C035}" type="datetimeFigureOut">
              <a:rPr lang="en-US" smtClean="0"/>
              <a:pPr/>
              <a:t>7/4/2017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1638523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p:cNvSpPr>
            <a:spLocks noGrp="1"/>
          </p:cNvSpPr>
          <p:nvPr>
            <p:ph type="dt" sz="half" idx="10"/>
          </p:nvPr>
        </p:nvSpPr>
        <p:spPr/>
        <p:txBody>
          <a:bodyPr/>
          <a:lstStyle/>
          <a:p>
            <a:fld id="{DB08FEF1-0629-48A0-9C84-650D3992C035}" type="datetimeFigureOut">
              <a:rPr lang="en-US" smtClean="0"/>
              <a:pPr/>
              <a:t>7/4/2017</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3821893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p:cNvSpPr>
            <a:spLocks noGrp="1"/>
          </p:cNvSpPr>
          <p:nvPr>
            <p:ph type="title"/>
          </p:nvPr>
        </p:nvSpPr>
        <p:spPr>
          <a:xfrm>
            <a:off x="3253596" y="623917"/>
            <a:ext cx="8314008" cy="1400192"/>
          </a:xfrm>
        </p:spPr>
        <p:txBody>
          <a:bodyPr>
            <a:normAutofit/>
          </a:bodyPr>
          <a:lstStyle>
            <a:lvl1pPr>
              <a:defRPr sz="3600">
                <a:solidFill>
                  <a:schemeClr val="tx1">
                    <a:lumMod val="75000"/>
                    <a:lumOff val="25000"/>
                  </a:schemeClr>
                </a:solidFill>
                <a:latin typeface="Calibri" panose="020F0502020204030204" pitchFamily="34" charset="0"/>
              </a:defRPr>
            </a:lvl1pPr>
          </a:lstStyle>
          <a:p>
            <a:r>
              <a:rPr lang="es-ES" dirty="0"/>
              <a:t>Haga clic para modificar el estilo de título del patrón</a:t>
            </a:r>
            <a:endParaRPr lang="en-US" dirty="0"/>
          </a:p>
        </p:txBody>
      </p:sp>
      <p:sp>
        <p:nvSpPr>
          <p:cNvPr id="3" name="Marcador de fecha 2"/>
          <p:cNvSpPr>
            <a:spLocks noGrp="1"/>
          </p:cNvSpPr>
          <p:nvPr>
            <p:ph type="dt" sz="half" idx="10"/>
          </p:nvPr>
        </p:nvSpPr>
        <p:spPr>
          <a:xfrm>
            <a:off x="178998" y="6363658"/>
            <a:ext cx="2743200" cy="365125"/>
          </a:xfrm>
        </p:spPr>
        <p:txBody>
          <a:bodyPr/>
          <a:lstStyle/>
          <a:p>
            <a:fld id="{DB08FEF1-0629-48A0-9C84-650D3992C035}" type="datetimeFigureOut">
              <a:rPr lang="en-US" smtClean="0"/>
              <a:pPr/>
              <a:t>7/4/2017</a:t>
            </a:fld>
            <a:endParaRPr lang="en-US"/>
          </a:p>
        </p:txBody>
      </p:sp>
      <p:sp>
        <p:nvSpPr>
          <p:cNvPr id="4" name="Marcador de pie de página 3"/>
          <p:cNvSpPr>
            <a:spLocks noGrp="1"/>
          </p:cNvSpPr>
          <p:nvPr>
            <p:ph type="ftr" sz="quarter" idx="11"/>
          </p:nvPr>
        </p:nvSpPr>
        <p:spPr>
          <a:xfrm>
            <a:off x="4047226" y="6173787"/>
            <a:ext cx="4114800" cy="365125"/>
          </a:xfrm>
        </p:spPr>
        <p:txBody>
          <a:bodyPr/>
          <a:lstStyle/>
          <a:p>
            <a:endParaRPr lang="en-US" dirty="0"/>
          </a:p>
        </p:txBody>
      </p:sp>
      <p:sp>
        <p:nvSpPr>
          <p:cNvPr id="5" name="Marcador de número de diapositiva 4"/>
          <p:cNvSpPr>
            <a:spLocks noGrp="1"/>
          </p:cNvSpPr>
          <p:nvPr>
            <p:ph type="sldNum" sz="quarter" idx="12"/>
          </p:nvPr>
        </p:nvSpPr>
        <p:spPr>
          <a:xfrm>
            <a:off x="10412082" y="6363658"/>
            <a:ext cx="1700841" cy="365125"/>
          </a:xfrm>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3034430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Marcador de fecha 1"/>
          <p:cNvSpPr>
            <a:spLocks noGrp="1"/>
          </p:cNvSpPr>
          <p:nvPr>
            <p:ph type="dt" sz="half" idx="10"/>
          </p:nvPr>
        </p:nvSpPr>
        <p:spPr>
          <a:xfrm>
            <a:off x="130834" y="6320614"/>
            <a:ext cx="2743200" cy="365125"/>
          </a:xfrm>
        </p:spPr>
        <p:txBody>
          <a:bodyPr/>
          <a:lstStyle/>
          <a:p>
            <a:fld id="{DB08FEF1-0629-48A0-9C84-650D3992C035}" type="datetimeFigureOut">
              <a:rPr lang="en-US" smtClean="0"/>
              <a:pPr/>
              <a:t>7/4/2017</a:t>
            </a:fld>
            <a:endParaRPr lang="en-US"/>
          </a:p>
        </p:txBody>
      </p:sp>
      <p:sp>
        <p:nvSpPr>
          <p:cNvPr id="3" name="Marcador de pie de página 2"/>
          <p:cNvSpPr>
            <a:spLocks noGrp="1"/>
          </p:cNvSpPr>
          <p:nvPr>
            <p:ph type="ftr" sz="quarter" idx="11"/>
          </p:nvPr>
        </p:nvSpPr>
        <p:spPr>
          <a:xfrm>
            <a:off x="4038600" y="6106183"/>
            <a:ext cx="4114800" cy="365125"/>
          </a:xfrm>
        </p:spPr>
        <p:txBody>
          <a:bodyPr/>
          <a:lstStyle/>
          <a:p>
            <a:endParaRPr lang="en-US"/>
          </a:p>
        </p:txBody>
      </p:sp>
      <p:sp>
        <p:nvSpPr>
          <p:cNvPr id="4" name="Marcador de número de diapositiva 3"/>
          <p:cNvSpPr>
            <a:spLocks noGrp="1"/>
          </p:cNvSpPr>
          <p:nvPr>
            <p:ph type="sldNum" sz="quarter" idx="12"/>
          </p:nvPr>
        </p:nvSpPr>
        <p:spPr>
          <a:xfrm>
            <a:off x="9317966" y="6363658"/>
            <a:ext cx="2743200" cy="365125"/>
          </a:xfrm>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396295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B08FEF1-0629-48A0-9C84-650D3992C035}" type="datetimeFigureOut">
              <a:rPr lang="en-US" smtClean="0"/>
              <a:pPr/>
              <a:t>7/4/2017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421021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DB08FEF1-0629-48A0-9C84-650D3992C035}" type="datetimeFigureOut">
              <a:rPr lang="en-US" smtClean="0"/>
              <a:pPr/>
              <a:t>7/4/2017</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F9643632-F56E-4907-BCC0-FCD950BBDFA8}" type="slidenum">
              <a:rPr lang="en-US" smtClean="0"/>
              <a:pPr/>
              <a:t>‹Nº›</a:t>
            </a:fld>
            <a:endParaRPr lang="en-US"/>
          </a:p>
        </p:txBody>
      </p:sp>
    </p:spTree>
    <p:extLst>
      <p:ext uri="{BB962C8B-B14F-4D97-AF65-F5344CB8AC3E}">
        <p14:creationId xmlns:p14="http://schemas.microsoft.com/office/powerpoint/2010/main" val="1532048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dirty="0"/>
              <a:t>Haga clic para modificar el estilo de título del patrón</a:t>
            </a:r>
            <a:endParaRPr lang="en-US" dirty="0"/>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08FEF1-0629-48A0-9C84-650D3992C035}" type="datetimeFigureOut">
              <a:rPr lang="en-US" smtClean="0"/>
              <a:pPr/>
              <a:t>7/4/2017</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643632-F56E-4907-BCC0-FCD950BBDFA8}" type="slidenum">
              <a:rPr lang="en-US" smtClean="0"/>
              <a:pPr/>
              <a:t>‹Nº›</a:t>
            </a:fld>
            <a:endParaRPr lang="en-US"/>
          </a:p>
        </p:txBody>
      </p:sp>
    </p:spTree>
    <p:extLst>
      <p:ext uri="{BB962C8B-B14F-4D97-AF65-F5344CB8AC3E}">
        <p14:creationId xmlns:p14="http://schemas.microsoft.com/office/powerpoint/2010/main" val="738814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dof.gob.mx/nota_detalle.php?codigo=5485798&amp;fecha=07/06/2017" TargetMode="External"/><Relationship Id="rId2" Type="http://schemas.openxmlformats.org/officeDocument/2006/relationships/hyperlink" Target="http://www.dof.gob.mx/nota_detalle.php?codigo=5485443&amp;fecha=05/06/2017"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hyperlink" Target="http://www.google.com.mx/url?sa=i&amp;rct=j&amp;q=&amp;esrc=s&amp;source=images&amp;cd=&amp;cad=rja&amp;uact=8&amp;ved=0ahUKEwiBseqxs_jLAhXis4MKHc1aBOwQjRwIBw&amp;url=http://franquicias.economia.gob.mx/&amp;bvm=bv.118443451,d.amc&amp;psig=AFQjCNEXByaBUEJ5DO_6dzJs9aAxyjqpPw&amp;ust=1459976756240755" TargetMode="External"/><Relationship Id="rId4" Type="http://schemas.openxmlformats.org/officeDocument/2006/relationships/hyperlink" Target="http://www.dof.gob.mx/nota_detalle.php?codigo=5486448&amp;fecha=13/06/2017"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sat.gob.mx/sala_prensa/boletin_tecnico/Documents/Boletin2017_P050.pdf" TargetMode="External"/><Relationship Id="rId2" Type="http://schemas.openxmlformats.org/officeDocument/2006/relationships/hyperlink" Target="http://www.sat.gob.mx/sala_prensa/boletin_tecnico/Documents/Boletin2017_P051.pdf" TargetMode="Externa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hyperlink" Target="http://www.sat.gob.mx/sala_prensa/boletin_tecnico/Documents/Boletin2017_P048.pdf" TargetMode="External"/><Relationship Id="rId4" Type="http://schemas.openxmlformats.org/officeDocument/2006/relationships/hyperlink" Target="http://www.sat.gob.mx/sala_prensa/boletin_tecnico/Documents/Boletin2017_P049.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mailto:ventanillaunica@sat.gob.mx" TargetMode="External"/><Relationship Id="rId2" Type="http://schemas.openxmlformats.org/officeDocument/2006/relationships/hyperlink" Target="https://www.ventanillaunica.gob.mx/cs/groups/public/documents/contenidovu/dwnt/mtq0/~edisp/ucm144538.pdf"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hyperlink" Target="mailto:contactovucem@sat.gob.mx"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ventanillaunica@sat.gob.mx" TargetMode="External"/><Relationship Id="rId2" Type="http://schemas.openxmlformats.org/officeDocument/2006/relationships/hyperlink" Target="https://www.ventanillaunica.gob.mx/cs/groups/public/documents/contenidovu/dwnt/mtq0/~edisp/ucm144538.pdf"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8.jpeg"/><Relationship Id="rId4" Type="http://schemas.openxmlformats.org/officeDocument/2006/relationships/hyperlink" Target="mailto:contactovucem@sat.gob.mx"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s-MX" sz="5400" b="1" dirty="0">
                <a:solidFill>
                  <a:schemeClr val="tx1"/>
                </a:solidFill>
                <a:effectLst>
                  <a:outerShdw blurRad="38100" dist="38100" dir="2700000" algn="tl">
                    <a:srgbClr val="000000">
                      <a:alpha val="43137"/>
                    </a:srgbClr>
                  </a:outerShdw>
                </a:effectLst>
              </a:rPr>
              <a:t>Comité de Comercio </a:t>
            </a:r>
            <a:r>
              <a:rPr lang="es-MX" sz="5400" b="1" dirty="0" smtClean="0">
                <a:solidFill>
                  <a:schemeClr val="tx1"/>
                </a:solidFill>
                <a:effectLst>
                  <a:outerShdw blurRad="38100" dist="38100" dir="2700000" algn="tl">
                    <a:srgbClr val="000000">
                      <a:alpha val="43137"/>
                    </a:srgbClr>
                  </a:outerShdw>
                </a:effectLst>
              </a:rPr>
              <a:t>Exterior</a:t>
            </a:r>
            <a:endParaRPr lang="en-US" sz="5400" dirty="0"/>
          </a:p>
        </p:txBody>
      </p:sp>
      <p:sp>
        <p:nvSpPr>
          <p:cNvPr id="5" name="Subtitle 4"/>
          <p:cNvSpPr>
            <a:spLocks noGrp="1"/>
          </p:cNvSpPr>
          <p:nvPr>
            <p:ph type="subTitle" idx="1"/>
          </p:nvPr>
        </p:nvSpPr>
        <p:spPr/>
        <p:txBody>
          <a:bodyPr/>
          <a:lstStyle/>
          <a:p>
            <a:r>
              <a:rPr lang="es-MX" b="1" dirty="0" smtClean="0">
                <a:solidFill>
                  <a:schemeClr val="tx1"/>
                </a:solidFill>
              </a:rPr>
              <a:t>Junta </a:t>
            </a:r>
            <a:r>
              <a:rPr lang="es-MX" b="1" dirty="0">
                <a:solidFill>
                  <a:schemeClr val="tx1"/>
                </a:solidFill>
              </a:rPr>
              <a:t>Mensual de </a:t>
            </a:r>
            <a:r>
              <a:rPr lang="es-MX" b="1" dirty="0" smtClean="0">
                <a:solidFill>
                  <a:schemeClr val="tx1"/>
                </a:solidFill>
              </a:rPr>
              <a:t>Juli</a:t>
            </a:r>
            <a:r>
              <a:rPr lang="es-MX" b="1" dirty="0" smtClean="0">
                <a:solidFill>
                  <a:schemeClr val="tx1"/>
                </a:solidFill>
              </a:rPr>
              <a:t>o </a:t>
            </a:r>
            <a:r>
              <a:rPr lang="es-MX" b="1" dirty="0" smtClean="0">
                <a:solidFill>
                  <a:schemeClr val="tx1"/>
                </a:solidFill>
              </a:rPr>
              <a:t>de 2017</a:t>
            </a:r>
            <a:endParaRPr lang="es-MX" dirty="0">
              <a:solidFill>
                <a:schemeClr val="tx1"/>
              </a:solidFill>
            </a:endParaRPr>
          </a:p>
          <a:p>
            <a:endParaRPr lang="en-US" dirty="0"/>
          </a:p>
        </p:txBody>
      </p:sp>
    </p:spTree>
    <p:extLst>
      <p:ext uri="{BB962C8B-B14F-4D97-AF65-F5344CB8AC3E}">
        <p14:creationId xmlns:p14="http://schemas.microsoft.com/office/powerpoint/2010/main" val="1018029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sz="4400" dirty="0" smtClean="0"/>
              <a:t>Anuncio del II Foro Estudiantil de Comercio Exterior</a:t>
            </a:r>
            <a:endParaRPr lang="en-US" sz="4400" dirty="0"/>
          </a:p>
        </p:txBody>
      </p:sp>
      <p:sp>
        <p:nvSpPr>
          <p:cNvPr id="3" name="Subtítulo 2"/>
          <p:cNvSpPr>
            <a:spLocks noGrp="1"/>
          </p:cNvSpPr>
          <p:nvPr>
            <p:ph type="subTitle" idx="1"/>
          </p:nvPr>
        </p:nvSpPr>
        <p:spPr>
          <a:xfrm>
            <a:off x="2533290" y="3752736"/>
            <a:ext cx="7125420" cy="1742537"/>
          </a:xfrm>
        </p:spPr>
        <p:txBody>
          <a:bodyPr/>
          <a:lstStyle/>
          <a:p>
            <a:r>
              <a:rPr lang="es-MX" b="1" dirty="0" smtClean="0"/>
              <a:t>Ing. José Luis Suarez</a:t>
            </a:r>
            <a:r>
              <a:rPr lang="es-MX" b="1" dirty="0"/>
              <a:t/>
            </a:r>
            <a:br>
              <a:rPr lang="es-MX" b="1" dirty="0"/>
            </a:br>
            <a:r>
              <a:rPr lang="es-MX" b="1" dirty="0" smtClean="0"/>
              <a:t>UAT - </a:t>
            </a:r>
            <a:r>
              <a:rPr lang="es-MX" b="1" dirty="0" err="1" smtClean="0"/>
              <a:t>Rodhe</a:t>
            </a:r>
            <a:r>
              <a:rPr lang="es-MX" b="1" dirty="0">
                <a:solidFill>
                  <a:schemeClr val="tx1"/>
                </a:solidFill>
              </a:rPr>
              <a:t/>
            </a:r>
            <a:br>
              <a:rPr lang="es-MX" b="1" dirty="0">
                <a:solidFill>
                  <a:schemeClr val="tx1"/>
                </a:solidFill>
              </a:rPr>
            </a:br>
            <a:endParaRPr lang="es-MX" b="1" dirty="0" smtClean="0"/>
          </a:p>
        </p:txBody>
      </p:sp>
    </p:spTree>
    <p:extLst>
      <p:ext uri="{BB962C8B-B14F-4D97-AF65-F5344CB8AC3E}">
        <p14:creationId xmlns:p14="http://schemas.microsoft.com/office/powerpoint/2010/main" val="9504988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sz="4400" dirty="0"/>
              <a:t>Versión Anticipada de 1er Resolución de Modificación de RGCE, regla </a:t>
            </a:r>
            <a:r>
              <a:rPr lang="es-MX" sz="4400" dirty="0" smtClean="0"/>
              <a:t>4.3.19</a:t>
            </a:r>
            <a:endParaRPr lang="en-US" sz="4400" dirty="0"/>
          </a:p>
        </p:txBody>
      </p:sp>
      <p:sp>
        <p:nvSpPr>
          <p:cNvPr id="3" name="Subtítulo 2"/>
          <p:cNvSpPr>
            <a:spLocks noGrp="1"/>
          </p:cNvSpPr>
          <p:nvPr>
            <p:ph type="subTitle" idx="1"/>
          </p:nvPr>
        </p:nvSpPr>
        <p:spPr>
          <a:xfrm>
            <a:off x="2533290" y="3752736"/>
            <a:ext cx="7125420" cy="1742537"/>
          </a:xfrm>
        </p:spPr>
        <p:txBody>
          <a:bodyPr/>
          <a:lstStyle/>
          <a:p>
            <a:r>
              <a:rPr lang="es-MX" b="1" dirty="0" smtClean="0"/>
              <a:t>MDCI </a:t>
            </a:r>
            <a:r>
              <a:rPr lang="es-MX" b="1" dirty="0"/>
              <a:t>Héctor López Aguilar</a:t>
            </a:r>
            <a:br>
              <a:rPr lang="es-MX" b="1" dirty="0"/>
            </a:br>
            <a:r>
              <a:rPr lang="es-MX" b="1" dirty="0"/>
              <a:t>Logística Aduanal del Noreste S.C / M.A.S. </a:t>
            </a:r>
            <a:r>
              <a:rPr lang="es-MX" b="1" dirty="0" err="1"/>
              <a:t>Logistics</a:t>
            </a:r>
            <a:r>
              <a:rPr lang="es-MX" b="1" dirty="0"/>
              <a:t> LLC</a:t>
            </a:r>
            <a:r>
              <a:rPr lang="es-MX" b="1" dirty="0">
                <a:solidFill>
                  <a:schemeClr val="tx1"/>
                </a:solidFill>
              </a:rPr>
              <a:t/>
            </a:r>
            <a:br>
              <a:rPr lang="es-MX" b="1" dirty="0">
                <a:solidFill>
                  <a:schemeClr val="tx1"/>
                </a:solidFill>
              </a:rPr>
            </a:br>
            <a:endParaRPr lang="es-MX" b="1" dirty="0" smtClean="0"/>
          </a:p>
        </p:txBody>
      </p:sp>
    </p:spTree>
    <p:extLst>
      <p:ext uri="{BB962C8B-B14F-4D97-AF65-F5344CB8AC3E}">
        <p14:creationId xmlns:p14="http://schemas.microsoft.com/office/powerpoint/2010/main" val="4899066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a:bodyPr>
          <a:lstStyle/>
          <a:p>
            <a:r>
              <a:rPr lang="es-MX" sz="4400" dirty="0" smtClean="0"/>
              <a:t/>
            </a:r>
            <a:br>
              <a:rPr lang="es-MX" sz="4400" dirty="0" smtClean="0"/>
            </a:br>
            <a:r>
              <a:rPr lang="es-MX" sz="4400" dirty="0"/>
              <a:t>Lean </a:t>
            </a:r>
            <a:r>
              <a:rPr lang="es-MX" sz="4400" dirty="0" err="1"/>
              <a:t>Trade</a:t>
            </a:r>
            <a:r>
              <a:rPr lang="es-MX" sz="4400" dirty="0"/>
              <a:t> &amp; </a:t>
            </a:r>
            <a:r>
              <a:rPr lang="es-MX" sz="4400" dirty="0" err="1" smtClean="0"/>
              <a:t>Customs</a:t>
            </a:r>
            <a:r>
              <a:rPr lang="es-MX" sz="4400" dirty="0"/>
              <a:t/>
            </a:r>
            <a:br>
              <a:rPr lang="es-MX" sz="4400" dirty="0"/>
            </a:br>
            <a:r>
              <a:rPr lang="es-MX" sz="4400" dirty="0" smtClean="0"/>
              <a:t>Lean </a:t>
            </a:r>
            <a:r>
              <a:rPr lang="es-MX" sz="4400" dirty="0"/>
              <a:t>Enfocado a Comercio </a:t>
            </a:r>
            <a:r>
              <a:rPr lang="es-MX" sz="4400" dirty="0"/>
              <a:t>Exterior</a:t>
            </a:r>
            <a:endParaRPr lang="en-US" sz="4400" dirty="0"/>
          </a:p>
        </p:txBody>
      </p:sp>
      <p:sp>
        <p:nvSpPr>
          <p:cNvPr id="3" name="Subtítulo 2"/>
          <p:cNvSpPr>
            <a:spLocks noGrp="1"/>
          </p:cNvSpPr>
          <p:nvPr>
            <p:ph type="subTitle" idx="1"/>
          </p:nvPr>
        </p:nvSpPr>
        <p:spPr>
          <a:xfrm>
            <a:off x="2533290" y="3752736"/>
            <a:ext cx="7125420" cy="1742537"/>
          </a:xfrm>
        </p:spPr>
        <p:txBody>
          <a:bodyPr/>
          <a:lstStyle/>
          <a:p>
            <a:r>
              <a:rPr lang="es-MX" b="1" dirty="0" smtClean="0"/>
              <a:t>Lic</a:t>
            </a:r>
            <a:r>
              <a:rPr lang="es-MX" b="1" dirty="0"/>
              <a:t>. </a:t>
            </a:r>
            <a:r>
              <a:rPr lang="es-MX" b="1" dirty="0"/>
              <a:t>Raúl Martínez Rodríguez</a:t>
            </a:r>
            <a:br>
              <a:rPr lang="es-MX" b="1" dirty="0"/>
            </a:br>
            <a:r>
              <a:rPr lang="es-MX" b="1" dirty="0"/>
              <a:t>NIUKO Consultoría Legal &amp; Fiscal</a:t>
            </a:r>
            <a:endParaRPr lang="es-MX" b="1" dirty="0"/>
          </a:p>
        </p:txBody>
      </p:sp>
    </p:spTree>
    <p:extLst>
      <p:ext uri="{BB962C8B-B14F-4D97-AF65-F5344CB8AC3E}">
        <p14:creationId xmlns:p14="http://schemas.microsoft.com/office/powerpoint/2010/main" val="9910115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1" y="468128"/>
            <a:ext cx="11336690" cy="879894"/>
          </a:xfrm>
        </p:spPr>
        <p:txBody>
          <a:bodyPr/>
          <a:lstStyle/>
          <a:p>
            <a:pPr algn="ctr"/>
            <a:r>
              <a:rPr lang="es-MX" sz="3000" b="1" dirty="0"/>
              <a:t>Comité de Comercio Exterior</a:t>
            </a:r>
            <a:br>
              <a:rPr lang="es-MX" sz="3000" b="1" dirty="0"/>
            </a:br>
            <a:r>
              <a:rPr lang="es-MX" sz="3000" b="1" dirty="0"/>
              <a:t>Agenda de </a:t>
            </a:r>
            <a:r>
              <a:rPr lang="es-MX" sz="3000" b="1" dirty="0" smtClean="0"/>
              <a:t>Julio </a:t>
            </a:r>
            <a:r>
              <a:rPr lang="es-MX" sz="3000" b="1" dirty="0"/>
              <a:t>2017</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3402241"/>
              </p:ext>
            </p:extLst>
          </p:nvPr>
        </p:nvGraphicFramePr>
        <p:xfrm>
          <a:off x="694876" y="1578592"/>
          <a:ext cx="11045676" cy="3157180"/>
        </p:xfrm>
        <a:graphic>
          <a:graphicData uri="http://schemas.openxmlformats.org/drawingml/2006/table">
            <a:tbl>
              <a:tblPr firstRow="1" bandRow="1">
                <a:tableStyleId>{2D5ABB26-0587-4C30-8999-92F81FD0307C}</a:tableStyleId>
              </a:tblPr>
              <a:tblGrid>
                <a:gridCol w="3220116">
                  <a:extLst>
                    <a:ext uri="{9D8B030D-6E8A-4147-A177-3AD203B41FA5}">
                      <a16:colId xmlns="" xmlns:a16="http://schemas.microsoft.com/office/drawing/2014/main" val="20000"/>
                    </a:ext>
                  </a:extLst>
                </a:gridCol>
                <a:gridCol w="7825560">
                  <a:extLst>
                    <a:ext uri="{9D8B030D-6E8A-4147-A177-3AD203B41FA5}">
                      <a16:colId xmlns="" xmlns:a16="http://schemas.microsoft.com/office/drawing/2014/main" val="20001"/>
                    </a:ext>
                  </a:extLst>
                </a:gridCol>
              </a:tblGrid>
              <a:tr h="407378">
                <a:tc>
                  <a:txBody>
                    <a:bodyPr/>
                    <a:lstStyle/>
                    <a:p>
                      <a:pPr algn="ctr"/>
                      <a:r>
                        <a:rPr lang="es-MX" sz="1800" b="1" dirty="0" smtClean="0"/>
                        <a:t>7.15 AM</a:t>
                      </a:r>
                      <a:endParaRPr lang="es-MX" sz="1800" b="1" dirty="0"/>
                    </a:p>
                  </a:txBody>
                  <a:tcPr/>
                </a:tc>
                <a:tc>
                  <a:txBody>
                    <a:bodyPr/>
                    <a:lstStyle/>
                    <a:p>
                      <a:r>
                        <a:rPr lang="es-MX" sz="1800" b="1" noProof="0" dirty="0"/>
                        <a:t>Desayuno Buffet</a:t>
                      </a:r>
                    </a:p>
                  </a:txBody>
                  <a:tcPr/>
                </a:tc>
                <a:extLst>
                  <a:ext uri="{0D108BD9-81ED-4DB2-BD59-A6C34878D82A}">
                    <a16:rowId xmlns="" xmlns:a16="http://schemas.microsoft.com/office/drawing/2014/main" val="10000"/>
                  </a:ext>
                </a:extLst>
              </a:tr>
              <a:tr h="712912">
                <a:tc>
                  <a:txBody>
                    <a:bodyPr/>
                    <a:lstStyle/>
                    <a:p>
                      <a:pPr algn="ctr"/>
                      <a:r>
                        <a:rPr lang="es-MX" sz="1800" b="1" kern="1200" dirty="0" smtClean="0">
                          <a:effectLst/>
                        </a:rPr>
                        <a:t>7.30 AM</a:t>
                      </a:r>
                      <a:endParaRPr lang="es-MX" sz="1800" b="1" dirty="0"/>
                    </a:p>
                  </a:txBody>
                  <a:tcPr/>
                </a:tc>
                <a:tc>
                  <a:txBody>
                    <a:bodyPr/>
                    <a:lstStyle/>
                    <a:p>
                      <a:pPr marL="0" algn="l" defTabSz="914400" rtl="0" eaLnBrk="1" latinLnBrk="0" hangingPunct="1"/>
                      <a:r>
                        <a:rPr lang="es-MX" sz="1800" b="1" kern="1200" noProof="0" dirty="0">
                          <a:solidFill>
                            <a:schemeClr val="tx1"/>
                          </a:solidFill>
                          <a:effectLst/>
                          <a:latin typeface="+mn-lt"/>
                          <a:ea typeface="+mn-ea"/>
                          <a:cs typeface="+mn-cs"/>
                        </a:rPr>
                        <a:t>Reporte de </a:t>
                      </a:r>
                      <a:r>
                        <a:rPr lang="es-MX" sz="1800" b="1" kern="1200" noProof="0" dirty="0" smtClean="0">
                          <a:solidFill>
                            <a:schemeClr val="tx1"/>
                          </a:solidFill>
                          <a:effectLst/>
                          <a:latin typeface="+mn-lt"/>
                          <a:ea typeface="+mn-ea"/>
                          <a:cs typeface="+mn-cs"/>
                        </a:rPr>
                        <a:t>Dependencias</a:t>
                      </a:r>
                      <a:endParaRPr lang="es-MX" sz="1800" b="1" kern="1200" noProof="0" dirty="0">
                        <a:solidFill>
                          <a:schemeClr val="tx1"/>
                        </a:solidFill>
                        <a:effectLst/>
                        <a:latin typeface="+mn-lt"/>
                        <a:ea typeface="+mn-ea"/>
                        <a:cs typeface="+mn-cs"/>
                      </a:endParaRPr>
                    </a:p>
                    <a:p>
                      <a:pPr marL="0" algn="l" defTabSz="914400" rtl="0" eaLnBrk="1" latinLnBrk="0" hangingPunct="1"/>
                      <a:r>
                        <a:rPr lang="es-MX" sz="1800" kern="1200" noProof="0" dirty="0">
                          <a:effectLst/>
                        </a:rPr>
                        <a:t>Comité</a:t>
                      </a:r>
                      <a:r>
                        <a:rPr lang="es-MX" sz="1800" kern="1200" baseline="0" noProof="0" dirty="0">
                          <a:effectLst/>
                        </a:rPr>
                        <a:t> de CE</a:t>
                      </a:r>
                      <a:endParaRPr lang="es-MX" sz="1800" b="0" noProof="0" dirty="0">
                        <a:latin typeface="+mn-lt"/>
                      </a:endParaRPr>
                    </a:p>
                  </a:txBody>
                  <a:tcPr/>
                </a:tc>
                <a:extLst>
                  <a:ext uri="{0D108BD9-81ED-4DB2-BD59-A6C34878D82A}">
                    <a16:rowId xmlns="" xmlns:a16="http://schemas.microsoft.com/office/drawing/2014/main" val="10001"/>
                  </a:ext>
                </a:extLst>
              </a:tr>
              <a:tr h="1018445">
                <a:tc>
                  <a:txBody>
                    <a:bodyPr/>
                    <a:lstStyle/>
                    <a:p>
                      <a:pPr algn="ctr"/>
                      <a:r>
                        <a:rPr lang="es-MX" sz="1800" b="1" kern="1200" dirty="0" smtClean="0">
                          <a:effectLst/>
                        </a:rPr>
                        <a:t>7.45 AM</a:t>
                      </a:r>
                      <a:endParaRPr lang="es-MX" sz="1800" b="1" dirty="0"/>
                    </a:p>
                  </a:txBody>
                  <a:tcPr/>
                </a:tc>
                <a:tc>
                  <a:txBody>
                    <a:bodyPr/>
                    <a:lstStyle/>
                    <a:p>
                      <a:pPr marL="0" algn="l" defTabSz="914400" rtl="0" eaLnBrk="1" latinLnBrk="0" hangingPunct="1"/>
                      <a:r>
                        <a:rPr lang="es-MX" sz="1800" b="1" dirty="0" smtClean="0">
                          <a:solidFill>
                            <a:schemeClr val="tx1"/>
                          </a:solidFill>
                        </a:rPr>
                        <a:t>Versión</a:t>
                      </a:r>
                      <a:r>
                        <a:rPr lang="es-MX" sz="1800" b="1" baseline="0" dirty="0" smtClean="0">
                          <a:solidFill>
                            <a:schemeClr val="tx1"/>
                          </a:solidFill>
                        </a:rPr>
                        <a:t> Anticipada de 1er Resolución de Modificación de RGCE, regla 4.3.19</a:t>
                      </a:r>
                      <a:endParaRPr lang="es-MX" sz="1800" b="1" kern="1200" noProof="0" dirty="0" smtClean="0">
                        <a:solidFill>
                          <a:schemeClr val="tx1"/>
                        </a:solidFill>
                        <a:effectLst/>
                        <a:latin typeface="+mn-lt"/>
                        <a:ea typeface="+mn-ea"/>
                        <a:cs typeface="+mn-cs"/>
                      </a:endParaRPr>
                    </a:p>
                    <a:p>
                      <a:r>
                        <a:rPr lang="es-MX" sz="1800" b="0" i="0" kern="1200" dirty="0" smtClean="0">
                          <a:solidFill>
                            <a:schemeClr val="tx1"/>
                          </a:solidFill>
                          <a:effectLst/>
                          <a:latin typeface="+mn-lt"/>
                          <a:ea typeface="+mn-ea"/>
                          <a:cs typeface="+mn-cs"/>
                        </a:rPr>
                        <a:t>MDCI Héctor López Aguilar</a:t>
                      </a:r>
                    </a:p>
                    <a:p>
                      <a:r>
                        <a:rPr lang="es-MX" sz="1800" b="0" i="0" kern="1200" dirty="0" smtClean="0">
                          <a:solidFill>
                            <a:schemeClr val="tx1"/>
                          </a:solidFill>
                          <a:effectLst/>
                          <a:latin typeface="+mn-lt"/>
                          <a:ea typeface="+mn-ea"/>
                          <a:cs typeface="+mn-cs"/>
                        </a:rPr>
                        <a:t>Logística Aduanal del Noreste S.C / M.A.S. </a:t>
                      </a:r>
                      <a:r>
                        <a:rPr lang="es-MX" sz="1800" b="0" i="0" kern="1200" dirty="0" err="1" smtClean="0">
                          <a:solidFill>
                            <a:schemeClr val="tx1"/>
                          </a:solidFill>
                          <a:effectLst/>
                          <a:latin typeface="+mn-lt"/>
                          <a:ea typeface="+mn-ea"/>
                          <a:cs typeface="+mn-cs"/>
                        </a:rPr>
                        <a:t>Logistics</a:t>
                      </a:r>
                      <a:r>
                        <a:rPr lang="es-MX" sz="1800" b="0" i="0" kern="1200" dirty="0" smtClean="0">
                          <a:solidFill>
                            <a:schemeClr val="tx1"/>
                          </a:solidFill>
                          <a:effectLst/>
                          <a:latin typeface="+mn-lt"/>
                          <a:ea typeface="+mn-ea"/>
                          <a:cs typeface="+mn-cs"/>
                        </a:rPr>
                        <a:t> LLC</a:t>
                      </a:r>
                    </a:p>
                  </a:txBody>
                  <a:tcPr/>
                </a:tc>
                <a:extLst>
                  <a:ext uri="{0D108BD9-81ED-4DB2-BD59-A6C34878D82A}">
                    <a16:rowId xmlns="" xmlns:a16="http://schemas.microsoft.com/office/drawing/2014/main" val="10002"/>
                  </a:ext>
                </a:extLst>
              </a:tr>
              <a:tr h="1018445">
                <a:tc>
                  <a:txBody>
                    <a:bodyPr/>
                    <a:lstStyle/>
                    <a:p>
                      <a:pPr algn="ctr"/>
                      <a:r>
                        <a:rPr lang="es-MX" sz="1800" b="1" dirty="0" smtClean="0"/>
                        <a:t>8.05 AM</a:t>
                      </a:r>
                      <a:endParaRPr lang="es-MX" sz="1800" b="1" dirty="0"/>
                    </a:p>
                  </a:txBody>
                  <a:tcPr/>
                </a:tc>
                <a:tc>
                  <a:txBody>
                    <a:bodyPr/>
                    <a:lstStyle/>
                    <a:p>
                      <a:pPr rtl="0"/>
                      <a:r>
                        <a:rPr lang="es-MX" sz="1800" b="1" i="0" kern="1200" dirty="0" smtClean="0">
                          <a:solidFill>
                            <a:schemeClr val="tx1"/>
                          </a:solidFill>
                          <a:effectLst/>
                          <a:latin typeface="+mn-lt"/>
                          <a:ea typeface="+mn-ea"/>
                          <a:cs typeface="+mn-cs"/>
                        </a:rPr>
                        <a:t>Lean </a:t>
                      </a:r>
                      <a:r>
                        <a:rPr lang="es-MX" sz="1800" b="1" i="0" kern="1200" dirty="0" err="1" smtClean="0">
                          <a:solidFill>
                            <a:schemeClr val="tx1"/>
                          </a:solidFill>
                          <a:effectLst/>
                          <a:latin typeface="+mn-lt"/>
                          <a:ea typeface="+mn-ea"/>
                          <a:cs typeface="+mn-cs"/>
                        </a:rPr>
                        <a:t>Trade</a:t>
                      </a:r>
                      <a:r>
                        <a:rPr lang="es-MX" sz="1800" b="1" i="0" kern="1200" dirty="0" smtClean="0">
                          <a:solidFill>
                            <a:schemeClr val="tx1"/>
                          </a:solidFill>
                          <a:effectLst/>
                          <a:latin typeface="+mn-lt"/>
                          <a:ea typeface="+mn-ea"/>
                          <a:cs typeface="+mn-cs"/>
                        </a:rPr>
                        <a:t> &amp; </a:t>
                      </a:r>
                      <a:r>
                        <a:rPr lang="es-MX" sz="1800" b="1" i="0" kern="1200" dirty="0" err="1" smtClean="0">
                          <a:solidFill>
                            <a:schemeClr val="tx1"/>
                          </a:solidFill>
                          <a:effectLst/>
                          <a:latin typeface="+mn-lt"/>
                          <a:ea typeface="+mn-ea"/>
                          <a:cs typeface="+mn-cs"/>
                        </a:rPr>
                        <a:t>Customs</a:t>
                      </a:r>
                      <a:r>
                        <a:rPr lang="es-MX" sz="1800" b="1" i="0" kern="1200" baseline="0" dirty="0" smtClean="0">
                          <a:solidFill>
                            <a:schemeClr val="tx1"/>
                          </a:solidFill>
                          <a:effectLst/>
                          <a:latin typeface="+mn-lt"/>
                          <a:ea typeface="+mn-ea"/>
                          <a:cs typeface="+mn-cs"/>
                        </a:rPr>
                        <a:t> - </a:t>
                      </a:r>
                      <a:r>
                        <a:rPr lang="es-MX" sz="1800" b="1" i="0" kern="1200" dirty="0" smtClean="0">
                          <a:solidFill>
                            <a:schemeClr val="tx1"/>
                          </a:solidFill>
                          <a:effectLst/>
                          <a:latin typeface="+mn-lt"/>
                          <a:ea typeface="+mn-ea"/>
                          <a:cs typeface="+mn-cs"/>
                        </a:rPr>
                        <a:t>Lean Enfocado a Comercio Exterior</a:t>
                      </a:r>
                    </a:p>
                    <a:p>
                      <a:pPr marL="0" algn="l" defTabSz="914400" rtl="0" eaLnBrk="1" latinLnBrk="0" hangingPunct="1"/>
                      <a:r>
                        <a:rPr lang="es-MX" sz="1800" kern="1200" noProof="0" dirty="0" smtClean="0">
                          <a:solidFill>
                            <a:schemeClr val="tx1"/>
                          </a:solidFill>
                          <a:effectLst/>
                          <a:latin typeface="+mn-lt"/>
                          <a:ea typeface="+mn-ea"/>
                          <a:cs typeface="+mn-cs"/>
                        </a:rPr>
                        <a:t>Lic. Raúl Martínez Rodríguez</a:t>
                      </a:r>
                    </a:p>
                    <a:p>
                      <a:pPr marL="0" algn="l" defTabSz="914400" rtl="0" eaLnBrk="1" latinLnBrk="0" hangingPunct="1"/>
                      <a:r>
                        <a:rPr lang="es-MX" sz="1800" kern="1200" noProof="0" dirty="0" smtClean="0">
                          <a:solidFill>
                            <a:schemeClr val="tx1"/>
                          </a:solidFill>
                          <a:effectLst/>
                          <a:latin typeface="+mn-lt"/>
                          <a:ea typeface="+mn-ea"/>
                          <a:cs typeface="+mn-cs"/>
                        </a:rPr>
                        <a:t>NIUKO Consultoría Legal &amp; Fiscal</a:t>
                      </a:r>
                    </a:p>
                  </a:txBody>
                  <a:tcPr/>
                </a:tc>
                <a:extLst>
                  <a:ext uri="{0D108BD9-81ED-4DB2-BD59-A6C34878D82A}">
                    <a16:rowId xmlns="" xmlns:a16="http://schemas.microsoft.com/office/drawing/2014/main" val="10003"/>
                  </a:ext>
                </a:extLst>
              </a:tr>
            </a:tbl>
          </a:graphicData>
        </a:graphic>
      </p:graphicFrame>
      <p:sp>
        <p:nvSpPr>
          <p:cNvPr id="16" name="TextBox 15"/>
          <p:cNvSpPr txBox="1"/>
          <p:nvPr/>
        </p:nvSpPr>
        <p:spPr>
          <a:xfrm>
            <a:off x="8925809" y="5654040"/>
            <a:ext cx="2350131" cy="784830"/>
          </a:xfrm>
          <a:prstGeom prst="rect">
            <a:avLst/>
          </a:prstGeom>
          <a:noFill/>
        </p:spPr>
        <p:txBody>
          <a:bodyPr wrap="none" rtlCol="0">
            <a:spAutoFit/>
          </a:bodyPr>
          <a:lstStyle/>
          <a:p>
            <a:pPr algn="ctr"/>
            <a:r>
              <a:rPr lang="es-MX" sz="1500" b="1" dirty="0">
                <a:solidFill>
                  <a:prstClr val="black"/>
                </a:solidFill>
              </a:rPr>
              <a:t>Holiday Inn, Zona Dorada </a:t>
            </a:r>
            <a:endParaRPr lang="es-MX" sz="1500" dirty="0">
              <a:solidFill>
                <a:prstClr val="black"/>
              </a:solidFill>
            </a:endParaRPr>
          </a:p>
          <a:p>
            <a:pPr algn="ctr"/>
            <a:r>
              <a:rPr lang="es-MX" sz="1500" dirty="0">
                <a:solidFill>
                  <a:prstClr val="black"/>
                </a:solidFill>
              </a:rPr>
              <a:t>Salón Prado Sur </a:t>
            </a:r>
          </a:p>
          <a:p>
            <a:pPr algn="ctr"/>
            <a:r>
              <a:rPr lang="es-MX" sz="1500" dirty="0" smtClean="0">
                <a:solidFill>
                  <a:prstClr val="black"/>
                </a:solidFill>
              </a:rPr>
              <a:t>Julio 5 de </a:t>
            </a:r>
            <a:r>
              <a:rPr lang="es-MX" sz="1500" dirty="0">
                <a:solidFill>
                  <a:prstClr val="black"/>
                </a:solidFill>
              </a:rPr>
              <a:t>2017 </a:t>
            </a:r>
          </a:p>
        </p:txBody>
      </p:sp>
    </p:spTree>
    <p:extLst>
      <p:ext uri="{BB962C8B-B14F-4D97-AF65-F5344CB8AC3E}">
        <p14:creationId xmlns:p14="http://schemas.microsoft.com/office/powerpoint/2010/main" val="4007046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REPORTE DE DEPENDENCIAS</a:t>
            </a:r>
            <a:endParaRPr lang="en-US" dirty="0"/>
          </a:p>
        </p:txBody>
      </p:sp>
      <p:sp>
        <p:nvSpPr>
          <p:cNvPr id="3" name="Subtítulo 2"/>
          <p:cNvSpPr>
            <a:spLocks noGrp="1"/>
          </p:cNvSpPr>
          <p:nvPr>
            <p:ph type="subTitle" idx="1"/>
          </p:nvPr>
        </p:nvSpPr>
        <p:spPr>
          <a:xfrm>
            <a:off x="2533290" y="3752736"/>
            <a:ext cx="7125420" cy="1742537"/>
          </a:xfrm>
        </p:spPr>
        <p:txBody>
          <a:bodyPr/>
          <a:lstStyle/>
          <a:p>
            <a:r>
              <a:rPr lang="es-MX" dirty="0" smtClean="0"/>
              <a:t>COMITÉ DE COMERCIO EXTERIOR</a:t>
            </a:r>
          </a:p>
        </p:txBody>
      </p:sp>
    </p:spTree>
    <p:extLst>
      <p:ext uri="{BB962C8B-B14F-4D97-AF65-F5344CB8AC3E}">
        <p14:creationId xmlns:p14="http://schemas.microsoft.com/office/powerpoint/2010/main" val="9910115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559557" y="1282890"/>
            <a:ext cx="11054687" cy="5199797"/>
          </a:xfrm>
        </p:spPr>
        <p:txBody>
          <a:bodyPr>
            <a:normAutofit fontScale="77500" lnSpcReduction="20000"/>
          </a:bodyPr>
          <a:lstStyle/>
          <a:p>
            <a:pPr algn="just"/>
            <a:r>
              <a:rPr lang="es-ES" sz="2300" dirty="0" smtClean="0">
                <a:solidFill>
                  <a:schemeClr val="tx1"/>
                </a:solidFill>
                <a:hlinkClick r:id="rId2"/>
              </a:rPr>
              <a:t>(05-Junio-2017)</a:t>
            </a:r>
            <a:r>
              <a:rPr lang="es-ES" sz="2300" dirty="0" smtClean="0">
                <a:solidFill>
                  <a:schemeClr val="tx1"/>
                </a:solidFill>
              </a:rPr>
              <a:t> Resolución Final de la investigación antidumping sobre las importaciones de aceros planos recubiertos originarias de la República Popular China y el Taipéi Chino.</a:t>
            </a:r>
          </a:p>
          <a:p>
            <a:endParaRPr lang="es-ES" sz="2000" b="1" dirty="0" smtClean="0"/>
          </a:p>
          <a:p>
            <a:pPr lvl="1"/>
            <a:r>
              <a:rPr lang="es-ES" sz="2000" dirty="0" smtClean="0">
                <a:solidFill>
                  <a:schemeClr val="tx1"/>
                </a:solidFill>
              </a:rPr>
              <a:t>498. Se declara concluido el procedimiento de investigación en materia de prácticas desleales de comercio internacional, en su modalidad de discriminación de precios, y se imponen cuotas compensatorias definitivas a las importaciones definitivas y temporales de aceros planos recubiertos, incluidas las que ingresan al amparo de la Regla Octava para la aplicación de la TIGIE, originarias de China y de Taiwán, independientemente del país de procedencia, que ingresan por las fracciones arancelarias 7210.30.01, 7210.30.99, 7210.41.01, 7210.41.99, 7210.49.01, 7210.49.02, 7210.49.03, 7210.49.04, 7210.49.99, 7210.61.01, 7210.70.01, 7210.70.99, 7212.20.01, 7212.20.02, 7212.20.99, 7212.30.01, 7212.30.02, 7212.30.99, 7212.40.03, 7212.40.99, 7225.91.01, 7225.92.01, 7226.99.01 y 7226.99.02, y al amparo de la Regla Octava por las fracciones arancelarias 9802.00.01, 9802.00.02, 9802.00.03, 9802.00.04, 9802.00.06, 9802.00.07, 9802.00.10, 9802.00.13, 9802.00.15 y 9802.00.19 de la TIGIE, o por cualquier otra, en los siguientes términos:</a:t>
            </a:r>
          </a:p>
          <a:p>
            <a:pPr lvl="1"/>
            <a:endParaRPr lang="es-ES" sz="2000" dirty="0" smtClean="0">
              <a:solidFill>
                <a:schemeClr val="tx1"/>
              </a:solidFill>
            </a:endParaRPr>
          </a:p>
          <a:p>
            <a:pPr lvl="1"/>
            <a:r>
              <a:rPr lang="es-ES" sz="2000" dirty="0" smtClean="0">
                <a:solidFill>
                  <a:schemeClr val="tx1"/>
                </a:solidFill>
              </a:rPr>
              <a:t>a.     de 22.26% para las importaciones provenientes de CSC y de 52.57% para las demás empresas exportadoras de Taiwán, y</a:t>
            </a:r>
          </a:p>
          <a:p>
            <a:pPr lvl="1"/>
            <a:r>
              <a:rPr lang="es-ES" sz="2000" dirty="0" smtClean="0">
                <a:solidFill>
                  <a:schemeClr val="tx1"/>
                </a:solidFill>
              </a:rPr>
              <a:t>b.    de 22.22% para las importaciones provenientes de </a:t>
            </a:r>
            <a:r>
              <a:rPr lang="es-ES" sz="2000" dirty="0" err="1" smtClean="0">
                <a:solidFill>
                  <a:schemeClr val="tx1"/>
                </a:solidFill>
              </a:rPr>
              <a:t>Baoshan</a:t>
            </a:r>
            <a:r>
              <a:rPr lang="es-ES" sz="2000" dirty="0" smtClean="0">
                <a:solidFill>
                  <a:schemeClr val="tx1"/>
                </a:solidFill>
              </a:rPr>
              <a:t>; de 22.26% para las importaciones provenientes de Beijing </a:t>
            </a:r>
            <a:r>
              <a:rPr lang="es-ES" sz="2000" dirty="0" err="1" smtClean="0">
                <a:solidFill>
                  <a:schemeClr val="tx1"/>
                </a:solidFill>
              </a:rPr>
              <a:t>Shougang</a:t>
            </a:r>
            <a:r>
              <a:rPr lang="es-ES" sz="2000" dirty="0" smtClean="0">
                <a:solidFill>
                  <a:schemeClr val="tx1"/>
                </a:solidFill>
              </a:rPr>
              <a:t>, </a:t>
            </a:r>
            <a:r>
              <a:rPr lang="es-ES" sz="2000" dirty="0" err="1" smtClean="0">
                <a:solidFill>
                  <a:schemeClr val="tx1"/>
                </a:solidFill>
              </a:rPr>
              <a:t>Shougang</a:t>
            </a:r>
            <a:r>
              <a:rPr lang="es-ES" sz="2000" dirty="0" smtClean="0">
                <a:solidFill>
                  <a:schemeClr val="tx1"/>
                </a:solidFill>
              </a:rPr>
              <a:t> </a:t>
            </a:r>
            <a:r>
              <a:rPr lang="es-ES" sz="2000" dirty="0" err="1" smtClean="0">
                <a:solidFill>
                  <a:schemeClr val="tx1"/>
                </a:solidFill>
              </a:rPr>
              <a:t>Jingtang</a:t>
            </a:r>
            <a:r>
              <a:rPr lang="es-ES" sz="2000" dirty="0" smtClean="0">
                <a:solidFill>
                  <a:schemeClr val="tx1"/>
                </a:solidFill>
              </a:rPr>
              <a:t> y Tangshan, y de 76.33% para las demás empresas exportadoras de China</a:t>
            </a:r>
          </a:p>
          <a:p>
            <a:pPr algn="just"/>
            <a:endParaRPr lang="es-ES" sz="2000" dirty="0" smtClean="0">
              <a:solidFill>
                <a:schemeClr val="tx1"/>
              </a:solidFill>
            </a:endParaRPr>
          </a:p>
          <a:p>
            <a:pPr algn="just"/>
            <a:r>
              <a:rPr lang="es-ES" sz="2300" dirty="0" smtClean="0">
                <a:solidFill>
                  <a:schemeClr val="tx1"/>
                </a:solidFill>
                <a:hlinkClick r:id="rId3"/>
              </a:rPr>
              <a:t>(07-Junio-2017)</a:t>
            </a:r>
            <a:r>
              <a:rPr lang="es-ES" sz="2300" dirty="0" smtClean="0">
                <a:solidFill>
                  <a:schemeClr val="tx1"/>
                </a:solidFill>
              </a:rPr>
              <a:t> Acuerdo que modifica al diverso por el que la Secretaría de Economía emite reglas y criterios de carácter general en materia de Comercio Exterior.</a:t>
            </a:r>
          </a:p>
          <a:p>
            <a:pPr algn="just"/>
            <a:endParaRPr lang="es-ES" sz="2300" dirty="0" smtClean="0">
              <a:solidFill>
                <a:schemeClr val="tx1"/>
              </a:solidFill>
            </a:endParaRPr>
          </a:p>
          <a:p>
            <a:pPr algn="just"/>
            <a:r>
              <a:rPr lang="es-ES" sz="2300" dirty="0" smtClean="0">
                <a:solidFill>
                  <a:schemeClr val="tx1"/>
                </a:solidFill>
                <a:hlinkClick r:id="rId4"/>
              </a:rPr>
              <a:t>(13-Junio-2017)</a:t>
            </a:r>
            <a:r>
              <a:rPr lang="es-ES" sz="2300" dirty="0" smtClean="0">
                <a:solidFill>
                  <a:schemeClr val="tx1"/>
                </a:solidFill>
              </a:rPr>
              <a:t> Resolución Final de la revisión de los compromisos asumidos por las exportadoras </a:t>
            </a:r>
            <a:r>
              <a:rPr lang="es-ES" sz="2300" dirty="0" err="1" smtClean="0">
                <a:solidFill>
                  <a:schemeClr val="tx1"/>
                </a:solidFill>
              </a:rPr>
              <a:t>Posco</a:t>
            </a:r>
            <a:r>
              <a:rPr lang="es-ES" sz="2300" dirty="0" smtClean="0">
                <a:solidFill>
                  <a:schemeClr val="tx1"/>
                </a:solidFill>
              </a:rPr>
              <a:t> y Hyundai </a:t>
            </a:r>
            <a:r>
              <a:rPr lang="es-ES" sz="2300" dirty="0" err="1" smtClean="0">
                <a:solidFill>
                  <a:schemeClr val="tx1"/>
                </a:solidFill>
              </a:rPr>
              <a:t>Hysco</a:t>
            </a:r>
            <a:r>
              <a:rPr lang="es-ES" sz="2300" dirty="0" smtClean="0">
                <a:solidFill>
                  <a:schemeClr val="tx1"/>
                </a:solidFill>
              </a:rPr>
              <a:t> </a:t>
            </a:r>
            <a:r>
              <a:rPr lang="es-ES" sz="2300" dirty="0" err="1" smtClean="0">
                <a:solidFill>
                  <a:schemeClr val="tx1"/>
                </a:solidFill>
              </a:rPr>
              <a:t>Co.</a:t>
            </a:r>
            <a:r>
              <a:rPr lang="es-ES" sz="2300" dirty="0" smtClean="0">
                <a:solidFill>
                  <a:schemeClr val="tx1"/>
                </a:solidFill>
              </a:rPr>
              <a:t> Ltd. sobre las importaciones de lámina rolada en frío originarias de la República de Corea.</a:t>
            </a:r>
          </a:p>
          <a:p>
            <a:pPr algn="just"/>
            <a:endParaRPr lang="es-ES" sz="2000" dirty="0" smtClean="0">
              <a:solidFill>
                <a:schemeClr val="tx1"/>
              </a:solidFill>
            </a:endParaRPr>
          </a:p>
          <a:p>
            <a:pPr algn="just"/>
            <a:endParaRPr lang="es-ES" sz="2000" dirty="0" smtClean="0">
              <a:solidFill>
                <a:schemeClr val="tx1"/>
              </a:solidFill>
            </a:endParaRPr>
          </a:p>
          <a:p>
            <a:pPr algn="just"/>
            <a:endParaRPr lang="es-ES" sz="2000" dirty="0" smtClean="0">
              <a:solidFill>
                <a:schemeClr val="tx1"/>
              </a:solidFill>
            </a:endParaRPr>
          </a:p>
        </p:txBody>
      </p:sp>
      <p:pic>
        <p:nvPicPr>
          <p:cNvPr id="6" name="Picture 4" descr="http://franquicias.economia.gob.mx/templates/beez_20/images/logoSE_hoz.png">
            <a:hlinkClick r:id="rId5"/>
          </p:cNvPr>
          <p:cNvPicPr>
            <a:picLocks noChangeAspect="1" noChangeArrowheads="1"/>
          </p:cNvPicPr>
          <p:nvPr/>
        </p:nvPicPr>
        <p:blipFill>
          <a:blip r:embed="rId6" cstate="print"/>
          <a:srcRect/>
          <a:stretch>
            <a:fillRect/>
          </a:stretch>
        </p:blipFill>
        <p:spPr bwMode="auto">
          <a:xfrm>
            <a:off x="4741469" y="418782"/>
            <a:ext cx="2192731" cy="751795"/>
          </a:xfrm>
          <a:prstGeom prst="rect">
            <a:avLst/>
          </a:prstGeom>
          <a:noFill/>
        </p:spPr>
      </p:pic>
      <p:sp>
        <p:nvSpPr>
          <p:cNvPr id="6145" name="Rectangle 1"/>
          <p:cNvSpPr>
            <a:spLocks noChangeArrowheads="1"/>
          </p:cNvSpPr>
          <p:nvPr/>
        </p:nvSpPr>
        <p:spPr bwMode="auto">
          <a:xfrm>
            <a:off x="0" y="0"/>
            <a:ext cx="190500" cy="0"/>
          </a:xfrm>
          <a:prstGeom prst="rect">
            <a:avLst/>
          </a:prstGeom>
          <a:solidFill>
            <a:srgbClr val="6A9CF3"/>
          </a:solidFill>
          <a:ln w="9525">
            <a:noFill/>
            <a:miter lim="800000"/>
            <a:headEnd/>
            <a:tailEnd/>
          </a:ln>
          <a:effectLst/>
        </p:spPr>
        <p:txBody>
          <a:bodyPr vert="horz" wrap="none" lIns="0" tIns="0" rIns="0" bIns="93633" numCol="1" anchor="ctr" anchorCtr="0" compatLnSpc="1">
            <a:prstTxWarp prst="textNoShape">
              <a:avLst/>
            </a:prstTxWarp>
            <a:spAutoFit/>
          </a:bodyPr>
          <a:lstStyle/>
          <a:p>
            <a:pPr marL="0" marR="0" lvl="0" indent="182563" algn="just" defTabSz="914400" rtl="0" eaLnBrk="1" fontAlgn="t"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767A7"/>
                </a:solidFill>
                <a:effectLst/>
                <a:latin typeface="Arial" pitchFamily="34" charset="0"/>
                <a:cs typeface="Arial" pitchFamily="34" charset="0"/>
              </a:rPr>
              <a:t>I.</a:t>
            </a:r>
            <a:r>
              <a:rPr kumimoji="0" lang="en-US" sz="1000" b="1" i="0" u="none" strike="noStrike" cap="none" normalizeH="0" baseline="0" smtClean="0">
                <a:ln>
                  <a:noFill/>
                </a:ln>
                <a:solidFill>
                  <a:srgbClr val="0767A7"/>
                </a:solidFill>
                <a:effectLst/>
                <a:latin typeface="Arial" pitchFamily="34" charset="0"/>
                <a:cs typeface="Arial" pitchFamily="34" charset="0"/>
              </a:rPr>
              <a:t>     </a:t>
            </a:r>
            <a:r>
              <a:rPr kumimoji="0" lang="en-US" sz="900" b="1" i="0" u="none" strike="noStrike" cap="none" normalizeH="0" baseline="0" smtClean="0">
                <a:ln>
                  <a:noFill/>
                </a:ln>
                <a:solidFill>
                  <a:srgbClr val="0767A7"/>
                </a:solidFill>
                <a:effectLst/>
                <a:latin typeface="Arial" pitchFamily="34" charset="0"/>
                <a:cs typeface="Arial" pitchFamily="34" charset="0"/>
              </a:rPr>
              <a:t>Cupos de importación: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50806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795273"/>
            <a:ext cx="10515600" cy="3386327"/>
          </a:xfrm>
        </p:spPr>
        <p:txBody>
          <a:bodyPr>
            <a:noAutofit/>
          </a:bodyPr>
          <a:lstStyle/>
          <a:p>
            <a:endParaRPr lang="es-MX" sz="2000" dirty="0" smtClean="0">
              <a:solidFill>
                <a:schemeClr val="tx1"/>
              </a:solidFill>
            </a:endParaRPr>
          </a:p>
          <a:p>
            <a:r>
              <a:rPr lang="es-MX" sz="2000" dirty="0" smtClean="0">
                <a:solidFill>
                  <a:schemeClr val="tx1"/>
                </a:solidFill>
              </a:rPr>
              <a:t>Boletín </a:t>
            </a:r>
            <a:r>
              <a:rPr lang="es-MX" sz="2000" dirty="0" smtClean="0">
                <a:solidFill>
                  <a:schemeClr val="tx1"/>
                </a:solidFill>
                <a:hlinkClick r:id="rId2"/>
              </a:rPr>
              <a:t>P051</a:t>
            </a:r>
            <a:r>
              <a:rPr lang="es-MX" sz="2000" dirty="0" smtClean="0">
                <a:solidFill>
                  <a:schemeClr val="tx1"/>
                </a:solidFill>
              </a:rPr>
              <a:t> (30-Junio-2017) Ventana de tiempo</a:t>
            </a:r>
            <a:br>
              <a:rPr lang="es-MX" sz="2000" dirty="0" smtClean="0">
                <a:solidFill>
                  <a:schemeClr val="tx1"/>
                </a:solidFill>
              </a:rPr>
            </a:br>
            <a:endParaRPr lang="es-MX" sz="2000" dirty="0" smtClean="0">
              <a:solidFill>
                <a:schemeClr val="tx1"/>
              </a:solidFill>
            </a:endParaRPr>
          </a:p>
          <a:p>
            <a:r>
              <a:rPr lang="es-MX" sz="2000" dirty="0" smtClean="0">
                <a:solidFill>
                  <a:schemeClr val="tx1"/>
                </a:solidFill>
              </a:rPr>
              <a:t>Boletín </a:t>
            </a:r>
            <a:r>
              <a:rPr lang="es-MX" sz="2000" dirty="0" smtClean="0">
                <a:solidFill>
                  <a:schemeClr val="tx1"/>
                </a:solidFill>
                <a:hlinkClick r:id="rId3"/>
              </a:rPr>
              <a:t>P050</a:t>
            </a:r>
            <a:r>
              <a:rPr lang="es-MX" sz="2000" dirty="0" smtClean="0">
                <a:solidFill>
                  <a:schemeClr val="tx1"/>
                </a:solidFill>
              </a:rPr>
              <a:t> (27-Junio-2017) Cierre de contingencia MATCE - DODA</a:t>
            </a:r>
            <a:br>
              <a:rPr lang="es-MX" sz="2000" dirty="0" smtClean="0">
                <a:solidFill>
                  <a:schemeClr val="tx1"/>
                </a:solidFill>
              </a:rPr>
            </a:br>
            <a:endParaRPr lang="es-MX" sz="2000" dirty="0" smtClean="0">
              <a:solidFill>
                <a:schemeClr val="tx1"/>
              </a:solidFill>
            </a:endParaRPr>
          </a:p>
          <a:p>
            <a:r>
              <a:rPr lang="es-MX" sz="2000" dirty="0" smtClean="0">
                <a:solidFill>
                  <a:schemeClr val="tx1"/>
                </a:solidFill>
              </a:rPr>
              <a:t>Boletín </a:t>
            </a:r>
            <a:r>
              <a:rPr lang="es-MX" sz="2000" dirty="0" smtClean="0">
                <a:solidFill>
                  <a:schemeClr val="tx1"/>
                </a:solidFill>
                <a:hlinkClick r:id="rId4"/>
              </a:rPr>
              <a:t>P049</a:t>
            </a:r>
            <a:r>
              <a:rPr lang="es-MX" sz="2000" dirty="0" smtClean="0">
                <a:solidFill>
                  <a:schemeClr val="tx1"/>
                </a:solidFill>
              </a:rPr>
              <a:t> (26-Junio-2017) Contingencia MATCE - DODA</a:t>
            </a:r>
            <a:br>
              <a:rPr lang="es-MX" sz="2000" dirty="0" smtClean="0">
                <a:solidFill>
                  <a:schemeClr val="tx1"/>
                </a:solidFill>
              </a:rPr>
            </a:br>
            <a:endParaRPr lang="es-MX" sz="2000" dirty="0" smtClean="0">
              <a:solidFill>
                <a:schemeClr val="tx1"/>
              </a:solidFill>
            </a:endParaRPr>
          </a:p>
          <a:p>
            <a:r>
              <a:rPr lang="es-MX" sz="2000" dirty="0" smtClean="0">
                <a:solidFill>
                  <a:schemeClr val="tx1"/>
                </a:solidFill>
              </a:rPr>
              <a:t>Boletín </a:t>
            </a:r>
            <a:r>
              <a:rPr lang="es-MX" sz="2000" dirty="0" smtClean="0">
                <a:solidFill>
                  <a:schemeClr val="tx1"/>
                </a:solidFill>
                <a:hlinkClick r:id="rId5"/>
              </a:rPr>
              <a:t>P048</a:t>
            </a:r>
            <a:r>
              <a:rPr lang="es-MX" sz="2000" dirty="0" smtClean="0">
                <a:solidFill>
                  <a:schemeClr val="tx1"/>
                </a:solidFill>
              </a:rPr>
              <a:t> (8-Junio-2017) Ventana de tiempo</a:t>
            </a:r>
          </a:p>
          <a:p>
            <a:endParaRPr lang="es-ES" sz="2000" dirty="0" smtClean="0">
              <a:solidFill>
                <a:schemeClr val="tx1"/>
              </a:solidFill>
            </a:endParaRPr>
          </a:p>
        </p:txBody>
      </p:sp>
      <p:pic>
        <p:nvPicPr>
          <p:cNvPr id="5" name="Picture 4" descr="SAT.gif"/>
          <p:cNvPicPr>
            <a:picLocks noChangeAspect="1"/>
          </p:cNvPicPr>
          <p:nvPr/>
        </p:nvPicPr>
        <p:blipFill>
          <a:blip r:embed="rId6" cstate="print"/>
          <a:srcRect b="21641"/>
          <a:stretch>
            <a:fillRect/>
          </a:stretch>
        </p:blipFill>
        <p:spPr>
          <a:xfrm>
            <a:off x="4892155" y="498924"/>
            <a:ext cx="2286978" cy="758376"/>
          </a:xfrm>
          <a:prstGeom prst="rect">
            <a:avLst/>
          </a:prstGeom>
        </p:spPr>
      </p:pic>
    </p:spTree>
    <p:extLst>
      <p:ext uri="{BB962C8B-B14F-4D97-AF65-F5344CB8AC3E}">
        <p14:creationId xmlns:p14="http://schemas.microsoft.com/office/powerpoint/2010/main" val="1350806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508665"/>
            <a:ext cx="10515600" cy="3386327"/>
          </a:xfrm>
        </p:spPr>
        <p:txBody>
          <a:bodyPr>
            <a:noAutofit/>
          </a:bodyPr>
          <a:lstStyle/>
          <a:p>
            <a:r>
              <a:rPr lang="es-MX" sz="2000" dirty="0" smtClean="0">
                <a:solidFill>
                  <a:schemeClr val="tx1"/>
                </a:solidFill>
              </a:rPr>
              <a:t>(27-Junio-2017) Proyecto versión anticipada Resolución de Modificación a las RGCE para 2017 y sus anexos 1-A, 10,21 y 22.</a:t>
            </a:r>
          </a:p>
          <a:p>
            <a:endParaRPr lang="es-ES" sz="2000" dirty="0" smtClean="0">
              <a:solidFill>
                <a:schemeClr val="tx1"/>
              </a:solidFill>
            </a:endParaRPr>
          </a:p>
        </p:txBody>
      </p:sp>
      <p:pic>
        <p:nvPicPr>
          <p:cNvPr id="5" name="Picture 4" descr="SAT.gif"/>
          <p:cNvPicPr>
            <a:picLocks noChangeAspect="1"/>
          </p:cNvPicPr>
          <p:nvPr/>
        </p:nvPicPr>
        <p:blipFill>
          <a:blip r:embed="rId2" cstate="print"/>
          <a:srcRect b="21641"/>
          <a:stretch>
            <a:fillRect/>
          </a:stretch>
        </p:blipFill>
        <p:spPr>
          <a:xfrm>
            <a:off x="4892155" y="498924"/>
            <a:ext cx="2286978" cy="758376"/>
          </a:xfrm>
          <a:prstGeom prst="rect">
            <a:avLst/>
          </a:prstGeom>
        </p:spPr>
      </p:pic>
      <p:pic>
        <p:nvPicPr>
          <p:cNvPr id="3074" name="Picture 2"/>
          <p:cNvPicPr>
            <a:picLocks noChangeAspect="1" noChangeArrowheads="1"/>
          </p:cNvPicPr>
          <p:nvPr/>
        </p:nvPicPr>
        <p:blipFill>
          <a:blip r:embed="rId3" cstate="print"/>
          <a:srcRect/>
          <a:stretch>
            <a:fillRect/>
          </a:stretch>
        </p:blipFill>
        <p:spPr bwMode="auto">
          <a:xfrm>
            <a:off x="1106016" y="2135445"/>
            <a:ext cx="2947369" cy="4159421"/>
          </a:xfrm>
          <a:prstGeom prst="rect">
            <a:avLst/>
          </a:prstGeom>
          <a:noFill/>
          <a:ln w="9525">
            <a:noFill/>
            <a:miter lim="800000"/>
            <a:headEnd/>
            <a:tailEnd/>
          </a:ln>
        </p:spPr>
      </p:pic>
      <p:pic>
        <p:nvPicPr>
          <p:cNvPr id="3075" name="Picture 3"/>
          <p:cNvPicPr>
            <a:picLocks noChangeAspect="1" noChangeArrowheads="1"/>
          </p:cNvPicPr>
          <p:nvPr/>
        </p:nvPicPr>
        <p:blipFill>
          <a:blip r:embed="rId4" cstate="print"/>
          <a:srcRect/>
          <a:stretch>
            <a:fillRect/>
          </a:stretch>
        </p:blipFill>
        <p:spPr bwMode="auto">
          <a:xfrm>
            <a:off x="4530701" y="2135446"/>
            <a:ext cx="2822390" cy="4183468"/>
          </a:xfrm>
          <a:prstGeom prst="rect">
            <a:avLst/>
          </a:prstGeom>
          <a:noFill/>
          <a:ln w="9525">
            <a:noFill/>
            <a:miter lim="800000"/>
            <a:headEnd/>
            <a:tailEnd/>
          </a:ln>
        </p:spPr>
      </p:pic>
      <p:pic>
        <p:nvPicPr>
          <p:cNvPr id="3076" name="Picture 4"/>
          <p:cNvPicPr>
            <a:picLocks noChangeAspect="1" noChangeArrowheads="1"/>
          </p:cNvPicPr>
          <p:nvPr/>
        </p:nvPicPr>
        <p:blipFill>
          <a:blip r:embed="rId5" cstate="print"/>
          <a:srcRect/>
          <a:stretch>
            <a:fillRect/>
          </a:stretch>
        </p:blipFill>
        <p:spPr bwMode="auto">
          <a:xfrm>
            <a:off x="7866159" y="2135445"/>
            <a:ext cx="2862187" cy="4193562"/>
          </a:xfrm>
          <a:prstGeom prst="rect">
            <a:avLst/>
          </a:prstGeom>
          <a:noFill/>
          <a:ln w="9525">
            <a:noFill/>
            <a:miter lim="800000"/>
            <a:headEnd/>
            <a:tailEnd/>
          </a:ln>
        </p:spPr>
      </p:pic>
    </p:spTree>
    <p:extLst>
      <p:ext uri="{BB962C8B-B14F-4D97-AF65-F5344CB8AC3E}">
        <p14:creationId xmlns:p14="http://schemas.microsoft.com/office/powerpoint/2010/main" val="1350806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399481"/>
            <a:ext cx="10515600" cy="3386327"/>
          </a:xfrm>
        </p:spPr>
        <p:txBody>
          <a:bodyPr>
            <a:noAutofit/>
          </a:bodyPr>
          <a:lstStyle/>
          <a:p>
            <a:pPr marL="0" indent="0">
              <a:buNone/>
            </a:pPr>
            <a:r>
              <a:rPr lang="es-MX" sz="2000" dirty="0" smtClean="0">
                <a:solidFill>
                  <a:schemeClr val="tx1"/>
                </a:solidFill>
                <a:hlinkClick r:id="rId2"/>
              </a:rPr>
              <a:t>Hoja Informativa 12</a:t>
            </a:r>
            <a:r>
              <a:rPr lang="es-MX" sz="2000" dirty="0" smtClean="0">
                <a:solidFill>
                  <a:schemeClr val="tx1"/>
                </a:solidFill>
              </a:rPr>
              <a:t> – </a:t>
            </a:r>
          </a:p>
          <a:p>
            <a:pPr marL="0" indent="0">
              <a:buNone/>
            </a:pPr>
            <a:r>
              <a:rPr lang="es-MX" sz="2000" dirty="0" smtClean="0">
                <a:solidFill>
                  <a:schemeClr val="tx1"/>
                </a:solidFill>
              </a:rPr>
              <a:t>Liberación de mejoras en trámites de SAGARPA</a:t>
            </a: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pPr marL="0" indent="0">
              <a:buNone/>
            </a:pPr>
            <a:r>
              <a:rPr lang="es-MX" sz="2000" dirty="0" smtClean="0">
                <a:solidFill>
                  <a:schemeClr val="tx1"/>
                </a:solidFill>
              </a:rPr>
              <a:t>Agradecemos sus comentarios y sugerencias a los correos </a:t>
            </a:r>
            <a:r>
              <a:rPr lang="es-MX" sz="2000" dirty="0" smtClean="0">
                <a:solidFill>
                  <a:schemeClr val="tx1"/>
                </a:solidFill>
                <a:hlinkClick r:id="rId3"/>
              </a:rPr>
              <a:t>ventanillaunica@sat.gob.mx</a:t>
            </a:r>
            <a:r>
              <a:rPr lang="es-MX" sz="2000" dirty="0" smtClean="0">
                <a:solidFill>
                  <a:schemeClr val="tx1"/>
                </a:solidFill>
              </a:rPr>
              <a:t> y </a:t>
            </a:r>
            <a:r>
              <a:rPr lang="es-MX" sz="2000" dirty="0" smtClean="0">
                <a:solidFill>
                  <a:schemeClr val="tx1"/>
                </a:solidFill>
                <a:hlinkClick r:id="rId4"/>
              </a:rPr>
              <a:t>contactovucem@sat.gob.mx</a:t>
            </a:r>
            <a:r>
              <a:rPr lang="es-MX" sz="2000" dirty="0" smtClean="0">
                <a:solidFill>
                  <a:schemeClr val="tx1"/>
                </a:solidFill>
              </a:rPr>
              <a:t> </a:t>
            </a:r>
            <a:br>
              <a:rPr lang="es-MX" sz="2000" dirty="0" smtClean="0">
                <a:solidFill>
                  <a:schemeClr val="tx1"/>
                </a:solidFill>
              </a:rPr>
            </a:br>
            <a:endParaRPr lang="es-MX" sz="2000" dirty="0" smtClean="0">
              <a:solidFill>
                <a:schemeClr val="tx1"/>
              </a:solidFill>
            </a:endParaRPr>
          </a:p>
          <a:p>
            <a:endParaRPr lang="es-ES" sz="2000" dirty="0" smtClean="0">
              <a:solidFill>
                <a:schemeClr val="tx1"/>
              </a:solidFill>
            </a:endParaRPr>
          </a:p>
        </p:txBody>
      </p:sp>
      <p:pic>
        <p:nvPicPr>
          <p:cNvPr id="4" name="Picture 3" descr="VUCEM.jpg"/>
          <p:cNvPicPr>
            <a:picLocks noChangeAspect="1"/>
          </p:cNvPicPr>
          <p:nvPr/>
        </p:nvPicPr>
        <p:blipFill>
          <a:blip r:embed="rId5" cstate="print"/>
          <a:stretch>
            <a:fillRect/>
          </a:stretch>
        </p:blipFill>
        <p:spPr>
          <a:xfrm>
            <a:off x="5255510" y="177684"/>
            <a:ext cx="1183223" cy="1106721"/>
          </a:xfrm>
          <a:prstGeom prst="rect">
            <a:avLst/>
          </a:prstGeom>
        </p:spPr>
      </p:pic>
      <p:pic>
        <p:nvPicPr>
          <p:cNvPr id="1026" name="Picture 2"/>
          <p:cNvPicPr>
            <a:picLocks noChangeAspect="1" noChangeArrowheads="1"/>
          </p:cNvPicPr>
          <p:nvPr/>
        </p:nvPicPr>
        <p:blipFill>
          <a:blip r:embed="rId6" cstate="print"/>
          <a:srcRect l="57612" t="33022" r="15124" b="9468"/>
          <a:stretch>
            <a:fillRect/>
          </a:stretch>
        </p:blipFill>
        <p:spPr bwMode="auto">
          <a:xfrm>
            <a:off x="6086904" y="1323833"/>
            <a:ext cx="5718412" cy="4503770"/>
          </a:xfrm>
          <a:prstGeom prst="rect">
            <a:avLst/>
          </a:prstGeom>
          <a:noFill/>
          <a:ln w="9525">
            <a:noFill/>
            <a:miter lim="800000"/>
            <a:headEnd/>
            <a:tailEnd/>
          </a:ln>
        </p:spPr>
      </p:pic>
    </p:spTree>
    <p:extLst>
      <p:ext uri="{BB962C8B-B14F-4D97-AF65-F5344CB8AC3E}">
        <p14:creationId xmlns:p14="http://schemas.microsoft.com/office/powerpoint/2010/main" val="13508064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4"/>
          <p:cNvSpPr>
            <a:spLocks noGrp="1"/>
          </p:cNvSpPr>
          <p:nvPr>
            <p:ph idx="1"/>
          </p:nvPr>
        </p:nvSpPr>
        <p:spPr>
          <a:xfrm>
            <a:off x="838200" y="1399481"/>
            <a:ext cx="10515600" cy="3386327"/>
          </a:xfrm>
        </p:spPr>
        <p:txBody>
          <a:bodyPr>
            <a:noAutofit/>
          </a:bodyPr>
          <a:lstStyle/>
          <a:p>
            <a:pPr marL="0" indent="0">
              <a:buNone/>
            </a:pPr>
            <a:r>
              <a:rPr lang="es-MX" sz="2000" dirty="0" smtClean="0">
                <a:solidFill>
                  <a:schemeClr val="tx1"/>
                </a:solidFill>
                <a:hlinkClick r:id="rId2"/>
              </a:rPr>
              <a:t>Hoja Informativa 12</a:t>
            </a:r>
            <a:r>
              <a:rPr lang="es-MX" sz="2000" dirty="0" smtClean="0">
                <a:solidFill>
                  <a:schemeClr val="tx1"/>
                </a:solidFill>
              </a:rPr>
              <a:t>  </a:t>
            </a:r>
          </a:p>
          <a:p>
            <a:pPr marL="0" indent="0">
              <a:buNone/>
            </a:pPr>
            <a:r>
              <a:rPr lang="es-MX" sz="2000" dirty="0" smtClean="0">
                <a:solidFill>
                  <a:schemeClr val="tx1"/>
                </a:solidFill>
              </a:rPr>
              <a:t>Liberación de mejoras en trámites de SAGARPA</a:t>
            </a: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s-MX"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a:p>
            <a:pPr marL="0" indent="0">
              <a:buNone/>
            </a:pPr>
            <a:r>
              <a:rPr lang="es-ES" sz="2000" dirty="0" smtClean="0">
                <a:solidFill>
                  <a:schemeClr val="tx1"/>
                </a:solidFill>
              </a:rPr>
              <a:t>Agradecemos sus comentarios y sugerencias a los correos </a:t>
            </a:r>
            <a:r>
              <a:rPr lang="es-ES" sz="2000" dirty="0" smtClean="0">
                <a:solidFill>
                  <a:schemeClr val="tx1"/>
                </a:solidFill>
                <a:hlinkClick r:id="rId3"/>
              </a:rPr>
              <a:t>ventanillaunica@sat.gob.mx</a:t>
            </a:r>
            <a:r>
              <a:rPr lang="es-ES" sz="2000" dirty="0" smtClean="0">
                <a:solidFill>
                  <a:schemeClr val="tx1"/>
                </a:solidFill>
              </a:rPr>
              <a:t> y </a:t>
            </a:r>
            <a:r>
              <a:rPr lang="es-ES" sz="2000" dirty="0" smtClean="0">
                <a:solidFill>
                  <a:schemeClr val="tx1"/>
                </a:solidFill>
                <a:hlinkClick r:id="rId4"/>
              </a:rPr>
              <a:t>contactovucem@sat.gob.mx</a:t>
            </a:r>
            <a:r>
              <a:rPr lang="es-ES" sz="2000" dirty="0" smtClean="0">
                <a:solidFill>
                  <a:schemeClr val="tx1"/>
                </a:solidFill>
              </a:rPr>
              <a:t> </a:t>
            </a:r>
            <a:r>
              <a:rPr lang="en-US" sz="2000" dirty="0" smtClean="0">
                <a:solidFill>
                  <a:schemeClr val="tx1"/>
                </a:solidFill>
              </a:rPr>
              <a:t/>
            </a:r>
            <a:br>
              <a:rPr lang="en-US" sz="2000" dirty="0" smtClean="0">
                <a:solidFill>
                  <a:schemeClr val="tx1"/>
                </a:solidFill>
              </a:rPr>
            </a:br>
            <a:endParaRPr lang="en-US" sz="2000" dirty="0" smtClean="0">
              <a:solidFill>
                <a:schemeClr val="tx1"/>
              </a:solidFill>
            </a:endParaRPr>
          </a:p>
          <a:p>
            <a:endParaRPr lang="es-ES" sz="2000" dirty="0" smtClean="0">
              <a:solidFill>
                <a:schemeClr val="tx1"/>
              </a:solidFill>
            </a:endParaRPr>
          </a:p>
        </p:txBody>
      </p:sp>
      <p:pic>
        <p:nvPicPr>
          <p:cNvPr id="4" name="Picture 3" descr="VUCEM.jpg"/>
          <p:cNvPicPr>
            <a:picLocks noChangeAspect="1"/>
          </p:cNvPicPr>
          <p:nvPr/>
        </p:nvPicPr>
        <p:blipFill>
          <a:blip r:embed="rId5" cstate="print"/>
          <a:stretch>
            <a:fillRect/>
          </a:stretch>
        </p:blipFill>
        <p:spPr>
          <a:xfrm>
            <a:off x="5255510" y="177684"/>
            <a:ext cx="1183223" cy="1106721"/>
          </a:xfrm>
          <a:prstGeom prst="rect">
            <a:avLst/>
          </a:prstGeom>
        </p:spPr>
      </p:pic>
      <p:pic>
        <p:nvPicPr>
          <p:cNvPr id="2050" name="Picture 2"/>
          <p:cNvPicPr>
            <a:picLocks noChangeAspect="1" noChangeArrowheads="1"/>
          </p:cNvPicPr>
          <p:nvPr/>
        </p:nvPicPr>
        <p:blipFill>
          <a:blip r:embed="rId6" cstate="print"/>
          <a:srcRect l="57662" t="34282" r="15224" b="14506"/>
          <a:stretch>
            <a:fillRect/>
          </a:stretch>
        </p:blipFill>
        <p:spPr bwMode="auto">
          <a:xfrm>
            <a:off x="6059606" y="1501252"/>
            <a:ext cx="5933011" cy="4299043"/>
          </a:xfrm>
          <a:prstGeom prst="rect">
            <a:avLst/>
          </a:prstGeom>
          <a:noFill/>
          <a:ln w="9525">
            <a:noFill/>
            <a:miter lim="800000"/>
            <a:headEnd/>
            <a:tailEnd/>
          </a:ln>
        </p:spPr>
      </p:pic>
    </p:spTree>
    <p:extLst>
      <p:ext uri="{BB962C8B-B14F-4D97-AF65-F5344CB8AC3E}">
        <p14:creationId xmlns:p14="http://schemas.microsoft.com/office/powerpoint/2010/main" val="1350806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1" y="468128"/>
            <a:ext cx="11336690" cy="879894"/>
          </a:xfrm>
        </p:spPr>
        <p:txBody>
          <a:bodyPr/>
          <a:lstStyle/>
          <a:p>
            <a:pPr algn="ctr"/>
            <a:r>
              <a:rPr lang="es-MX" sz="3000" b="1" dirty="0"/>
              <a:t>Comité de Comercio Exterior</a:t>
            </a:r>
            <a:br>
              <a:rPr lang="es-MX" sz="3000" b="1" dirty="0"/>
            </a:br>
            <a:r>
              <a:rPr lang="es-MX" sz="3000" b="1" dirty="0"/>
              <a:t>Agenda de </a:t>
            </a:r>
            <a:r>
              <a:rPr lang="es-MX" sz="3000" b="1" dirty="0" smtClean="0"/>
              <a:t>Julio </a:t>
            </a:r>
            <a:r>
              <a:rPr lang="es-MX" sz="3000" b="1" dirty="0"/>
              <a:t>2017</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27534859"/>
              </p:ext>
            </p:extLst>
          </p:nvPr>
        </p:nvGraphicFramePr>
        <p:xfrm>
          <a:off x="694876" y="1578592"/>
          <a:ext cx="11045676" cy="3157180"/>
        </p:xfrm>
        <a:graphic>
          <a:graphicData uri="http://schemas.openxmlformats.org/drawingml/2006/table">
            <a:tbl>
              <a:tblPr firstRow="1" bandRow="1">
                <a:tableStyleId>{2D5ABB26-0587-4C30-8999-92F81FD0307C}</a:tableStyleId>
              </a:tblPr>
              <a:tblGrid>
                <a:gridCol w="3220116">
                  <a:extLst>
                    <a:ext uri="{9D8B030D-6E8A-4147-A177-3AD203B41FA5}">
                      <a16:colId xmlns="" xmlns:a16="http://schemas.microsoft.com/office/drawing/2014/main" val="20000"/>
                    </a:ext>
                  </a:extLst>
                </a:gridCol>
                <a:gridCol w="7825560">
                  <a:extLst>
                    <a:ext uri="{9D8B030D-6E8A-4147-A177-3AD203B41FA5}">
                      <a16:colId xmlns="" xmlns:a16="http://schemas.microsoft.com/office/drawing/2014/main" val="20001"/>
                    </a:ext>
                  </a:extLst>
                </a:gridCol>
              </a:tblGrid>
              <a:tr h="407378">
                <a:tc>
                  <a:txBody>
                    <a:bodyPr/>
                    <a:lstStyle/>
                    <a:p>
                      <a:pPr algn="ctr"/>
                      <a:r>
                        <a:rPr lang="es-MX" sz="1800" b="1" dirty="0" smtClean="0"/>
                        <a:t>7.15 AM</a:t>
                      </a:r>
                      <a:endParaRPr lang="es-MX" sz="1800" b="1" dirty="0"/>
                    </a:p>
                  </a:txBody>
                  <a:tcPr/>
                </a:tc>
                <a:tc>
                  <a:txBody>
                    <a:bodyPr/>
                    <a:lstStyle/>
                    <a:p>
                      <a:r>
                        <a:rPr lang="es-MX" sz="1800" b="1" noProof="0" dirty="0"/>
                        <a:t>Desayuno Buffet</a:t>
                      </a:r>
                    </a:p>
                  </a:txBody>
                  <a:tcPr/>
                </a:tc>
                <a:extLst>
                  <a:ext uri="{0D108BD9-81ED-4DB2-BD59-A6C34878D82A}">
                    <a16:rowId xmlns="" xmlns:a16="http://schemas.microsoft.com/office/drawing/2014/main" val="10000"/>
                  </a:ext>
                </a:extLst>
              </a:tr>
              <a:tr h="712912">
                <a:tc>
                  <a:txBody>
                    <a:bodyPr/>
                    <a:lstStyle/>
                    <a:p>
                      <a:pPr algn="ctr"/>
                      <a:r>
                        <a:rPr lang="es-MX" sz="1800" b="1" kern="1200" dirty="0" smtClean="0">
                          <a:effectLst/>
                        </a:rPr>
                        <a:t>7.30 AM</a:t>
                      </a:r>
                      <a:endParaRPr lang="es-MX" sz="1800" b="1" dirty="0"/>
                    </a:p>
                  </a:txBody>
                  <a:tcPr/>
                </a:tc>
                <a:tc>
                  <a:txBody>
                    <a:bodyPr/>
                    <a:lstStyle/>
                    <a:p>
                      <a:pPr marL="0" algn="l" defTabSz="914400" rtl="0" eaLnBrk="1" latinLnBrk="0" hangingPunct="1"/>
                      <a:r>
                        <a:rPr lang="es-MX" sz="1800" b="1" kern="1200" noProof="0" dirty="0">
                          <a:solidFill>
                            <a:schemeClr val="tx1"/>
                          </a:solidFill>
                          <a:effectLst/>
                          <a:latin typeface="+mn-lt"/>
                          <a:ea typeface="+mn-ea"/>
                          <a:cs typeface="+mn-cs"/>
                        </a:rPr>
                        <a:t>Reporte de </a:t>
                      </a:r>
                      <a:r>
                        <a:rPr lang="es-MX" sz="1800" b="1" kern="1200" noProof="0" dirty="0" smtClean="0">
                          <a:solidFill>
                            <a:schemeClr val="tx1"/>
                          </a:solidFill>
                          <a:effectLst/>
                          <a:latin typeface="+mn-lt"/>
                          <a:ea typeface="+mn-ea"/>
                          <a:cs typeface="+mn-cs"/>
                        </a:rPr>
                        <a:t>Dependencias</a:t>
                      </a:r>
                      <a:endParaRPr lang="es-MX" sz="1800" b="1" kern="1200" noProof="0" dirty="0">
                        <a:solidFill>
                          <a:schemeClr val="tx1"/>
                        </a:solidFill>
                        <a:effectLst/>
                        <a:latin typeface="+mn-lt"/>
                        <a:ea typeface="+mn-ea"/>
                        <a:cs typeface="+mn-cs"/>
                      </a:endParaRPr>
                    </a:p>
                    <a:p>
                      <a:pPr marL="0" algn="l" defTabSz="914400" rtl="0" eaLnBrk="1" latinLnBrk="0" hangingPunct="1"/>
                      <a:r>
                        <a:rPr lang="es-MX" sz="1800" kern="1200" noProof="0" dirty="0">
                          <a:effectLst/>
                        </a:rPr>
                        <a:t>Comité</a:t>
                      </a:r>
                      <a:r>
                        <a:rPr lang="es-MX" sz="1800" kern="1200" baseline="0" noProof="0" dirty="0">
                          <a:effectLst/>
                        </a:rPr>
                        <a:t> de CE</a:t>
                      </a:r>
                      <a:endParaRPr lang="es-MX" sz="1800" b="0" noProof="0" dirty="0">
                        <a:latin typeface="+mn-lt"/>
                      </a:endParaRPr>
                    </a:p>
                  </a:txBody>
                  <a:tcPr/>
                </a:tc>
                <a:extLst>
                  <a:ext uri="{0D108BD9-81ED-4DB2-BD59-A6C34878D82A}">
                    <a16:rowId xmlns="" xmlns:a16="http://schemas.microsoft.com/office/drawing/2014/main" val="10001"/>
                  </a:ext>
                </a:extLst>
              </a:tr>
              <a:tr h="1018445">
                <a:tc>
                  <a:txBody>
                    <a:bodyPr/>
                    <a:lstStyle/>
                    <a:p>
                      <a:pPr algn="ctr"/>
                      <a:r>
                        <a:rPr lang="es-MX" sz="1800" b="1" kern="1200" dirty="0" smtClean="0">
                          <a:effectLst/>
                        </a:rPr>
                        <a:t>7.45 AM</a:t>
                      </a:r>
                      <a:endParaRPr lang="es-MX" sz="1800" b="1" dirty="0"/>
                    </a:p>
                  </a:txBody>
                  <a:tcPr/>
                </a:tc>
                <a:tc>
                  <a:txBody>
                    <a:bodyPr/>
                    <a:lstStyle/>
                    <a:p>
                      <a:pPr marL="0" algn="l" defTabSz="914400" rtl="0" eaLnBrk="1" latinLnBrk="0" hangingPunct="1"/>
                      <a:r>
                        <a:rPr lang="es-MX" sz="1800" b="1" dirty="0" smtClean="0">
                          <a:solidFill>
                            <a:schemeClr val="tx1"/>
                          </a:solidFill>
                        </a:rPr>
                        <a:t>Versión</a:t>
                      </a:r>
                      <a:r>
                        <a:rPr lang="es-MX" sz="1800" b="1" baseline="0" dirty="0" smtClean="0">
                          <a:solidFill>
                            <a:schemeClr val="tx1"/>
                          </a:solidFill>
                        </a:rPr>
                        <a:t> Anticipada de 1er Resolución de Modificación de RGCE, regla 4.3.19</a:t>
                      </a:r>
                      <a:endParaRPr lang="es-MX" sz="1800" b="1" kern="1200" noProof="0" dirty="0" smtClean="0">
                        <a:solidFill>
                          <a:schemeClr val="tx1"/>
                        </a:solidFill>
                        <a:effectLst/>
                        <a:latin typeface="+mn-lt"/>
                        <a:ea typeface="+mn-ea"/>
                        <a:cs typeface="+mn-cs"/>
                      </a:endParaRPr>
                    </a:p>
                    <a:p>
                      <a:r>
                        <a:rPr lang="es-MX" sz="1800" b="0" i="0" kern="1200" dirty="0" smtClean="0">
                          <a:solidFill>
                            <a:schemeClr val="tx1"/>
                          </a:solidFill>
                          <a:effectLst/>
                          <a:latin typeface="+mn-lt"/>
                          <a:ea typeface="+mn-ea"/>
                          <a:cs typeface="+mn-cs"/>
                        </a:rPr>
                        <a:t>MDCI Héctor López Aguilar</a:t>
                      </a:r>
                    </a:p>
                    <a:p>
                      <a:r>
                        <a:rPr lang="es-MX" sz="1800" b="0" i="0" kern="1200" dirty="0" smtClean="0">
                          <a:solidFill>
                            <a:schemeClr val="tx1"/>
                          </a:solidFill>
                          <a:effectLst/>
                          <a:latin typeface="+mn-lt"/>
                          <a:ea typeface="+mn-ea"/>
                          <a:cs typeface="+mn-cs"/>
                        </a:rPr>
                        <a:t>Logística Aduanal del Noreste S.C / M.A.S. </a:t>
                      </a:r>
                      <a:r>
                        <a:rPr lang="es-MX" sz="1800" b="0" i="0" kern="1200" dirty="0" err="1" smtClean="0">
                          <a:solidFill>
                            <a:schemeClr val="tx1"/>
                          </a:solidFill>
                          <a:effectLst/>
                          <a:latin typeface="+mn-lt"/>
                          <a:ea typeface="+mn-ea"/>
                          <a:cs typeface="+mn-cs"/>
                        </a:rPr>
                        <a:t>Logistics</a:t>
                      </a:r>
                      <a:r>
                        <a:rPr lang="es-MX" sz="1800" b="0" i="0" kern="1200" dirty="0" smtClean="0">
                          <a:solidFill>
                            <a:schemeClr val="tx1"/>
                          </a:solidFill>
                          <a:effectLst/>
                          <a:latin typeface="+mn-lt"/>
                          <a:ea typeface="+mn-ea"/>
                          <a:cs typeface="+mn-cs"/>
                        </a:rPr>
                        <a:t> LLC</a:t>
                      </a:r>
                    </a:p>
                  </a:txBody>
                  <a:tcPr/>
                </a:tc>
                <a:extLst>
                  <a:ext uri="{0D108BD9-81ED-4DB2-BD59-A6C34878D82A}">
                    <a16:rowId xmlns="" xmlns:a16="http://schemas.microsoft.com/office/drawing/2014/main" val="10002"/>
                  </a:ext>
                </a:extLst>
              </a:tr>
              <a:tr h="1018445">
                <a:tc>
                  <a:txBody>
                    <a:bodyPr/>
                    <a:lstStyle/>
                    <a:p>
                      <a:pPr algn="ctr"/>
                      <a:r>
                        <a:rPr lang="es-MX" sz="1800" b="1" dirty="0" smtClean="0"/>
                        <a:t>8.05 AM</a:t>
                      </a:r>
                      <a:endParaRPr lang="es-MX" sz="1800" b="1" dirty="0"/>
                    </a:p>
                  </a:txBody>
                  <a:tcPr/>
                </a:tc>
                <a:tc>
                  <a:txBody>
                    <a:bodyPr/>
                    <a:lstStyle/>
                    <a:p>
                      <a:pPr rtl="0"/>
                      <a:r>
                        <a:rPr lang="es-MX" sz="1800" b="1" i="0" kern="1200" dirty="0" smtClean="0">
                          <a:solidFill>
                            <a:schemeClr val="tx1"/>
                          </a:solidFill>
                          <a:effectLst/>
                          <a:latin typeface="+mn-lt"/>
                          <a:ea typeface="+mn-ea"/>
                          <a:cs typeface="+mn-cs"/>
                        </a:rPr>
                        <a:t>Lean </a:t>
                      </a:r>
                      <a:r>
                        <a:rPr lang="es-MX" sz="1800" b="1" i="0" kern="1200" dirty="0" err="1" smtClean="0">
                          <a:solidFill>
                            <a:schemeClr val="tx1"/>
                          </a:solidFill>
                          <a:effectLst/>
                          <a:latin typeface="+mn-lt"/>
                          <a:ea typeface="+mn-ea"/>
                          <a:cs typeface="+mn-cs"/>
                        </a:rPr>
                        <a:t>Trade</a:t>
                      </a:r>
                      <a:r>
                        <a:rPr lang="es-MX" sz="1800" b="1" i="0" kern="1200" dirty="0" smtClean="0">
                          <a:solidFill>
                            <a:schemeClr val="tx1"/>
                          </a:solidFill>
                          <a:effectLst/>
                          <a:latin typeface="+mn-lt"/>
                          <a:ea typeface="+mn-ea"/>
                          <a:cs typeface="+mn-cs"/>
                        </a:rPr>
                        <a:t> &amp; </a:t>
                      </a:r>
                      <a:r>
                        <a:rPr lang="es-MX" sz="1800" b="1" i="0" kern="1200" dirty="0" err="1" smtClean="0">
                          <a:solidFill>
                            <a:schemeClr val="tx1"/>
                          </a:solidFill>
                          <a:effectLst/>
                          <a:latin typeface="+mn-lt"/>
                          <a:ea typeface="+mn-ea"/>
                          <a:cs typeface="+mn-cs"/>
                        </a:rPr>
                        <a:t>Customs</a:t>
                      </a:r>
                      <a:r>
                        <a:rPr lang="es-MX" sz="1800" b="1" i="0" kern="1200" baseline="0" dirty="0" smtClean="0">
                          <a:solidFill>
                            <a:schemeClr val="tx1"/>
                          </a:solidFill>
                          <a:effectLst/>
                          <a:latin typeface="+mn-lt"/>
                          <a:ea typeface="+mn-ea"/>
                          <a:cs typeface="+mn-cs"/>
                        </a:rPr>
                        <a:t> - </a:t>
                      </a:r>
                      <a:r>
                        <a:rPr lang="es-MX" sz="1800" b="1" i="0" kern="1200" dirty="0" smtClean="0">
                          <a:solidFill>
                            <a:schemeClr val="tx1"/>
                          </a:solidFill>
                          <a:effectLst/>
                          <a:latin typeface="+mn-lt"/>
                          <a:ea typeface="+mn-ea"/>
                          <a:cs typeface="+mn-cs"/>
                        </a:rPr>
                        <a:t>Lean Enfocado a Comercio Exterior</a:t>
                      </a:r>
                    </a:p>
                    <a:p>
                      <a:pPr marL="0" algn="l" defTabSz="914400" rtl="0" eaLnBrk="1" latinLnBrk="0" hangingPunct="1"/>
                      <a:r>
                        <a:rPr lang="es-MX" sz="1800" kern="1200" noProof="0" dirty="0" smtClean="0">
                          <a:solidFill>
                            <a:schemeClr val="tx1"/>
                          </a:solidFill>
                          <a:effectLst/>
                          <a:latin typeface="+mn-lt"/>
                          <a:ea typeface="+mn-ea"/>
                          <a:cs typeface="+mn-cs"/>
                        </a:rPr>
                        <a:t>Lic. Raúl Martínez Rodríguez</a:t>
                      </a:r>
                    </a:p>
                    <a:p>
                      <a:pPr marL="0" algn="l" defTabSz="914400" rtl="0" eaLnBrk="1" latinLnBrk="0" hangingPunct="1"/>
                      <a:r>
                        <a:rPr lang="es-MX" sz="1800" kern="1200" noProof="0" dirty="0" smtClean="0">
                          <a:solidFill>
                            <a:schemeClr val="tx1"/>
                          </a:solidFill>
                          <a:effectLst/>
                          <a:latin typeface="+mn-lt"/>
                          <a:ea typeface="+mn-ea"/>
                          <a:cs typeface="+mn-cs"/>
                        </a:rPr>
                        <a:t>NIUKO Consultoría Legal &amp; Fiscal</a:t>
                      </a:r>
                    </a:p>
                  </a:txBody>
                  <a:tcPr/>
                </a:tc>
                <a:extLst>
                  <a:ext uri="{0D108BD9-81ED-4DB2-BD59-A6C34878D82A}">
                    <a16:rowId xmlns="" xmlns:a16="http://schemas.microsoft.com/office/drawing/2014/main" val="10003"/>
                  </a:ext>
                </a:extLst>
              </a:tr>
            </a:tbl>
          </a:graphicData>
        </a:graphic>
      </p:graphicFrame>
      <p:sp>
        <p:nvSpPr>
          <p:cNvPr id="16" name="TextBox 15"/>
          <p:cNvSpPr txBox="1"/>
          <p:nvPr/>
        </p:nvSpPr>
        <p:spPr>
          <a:xfrm>
            <a:off x="8925809" y="5654040"/>
            <a:ext cx="2350131" cy="784830"/>
          </a:xfrm>
          <a:prstGeom prst="rect">
            <a:avLst/>
          </a:prstGeom>
          <a:noFill/>
        </p:spPr>
        <p:txBody>
          <a:bodyPr wrap="none" rtlCol="0">
            <a:spAutoFit/>
          </a:bodyPr>
          <a:lstStyle/>
          <a:p>
            <a:pPr algn="ctr"/>
            <a:r>
              <a:rPr lang="es-MX" sz="1500" b="1" dirty="0">
                <a:solidFill>
                  <a:prstClr val="black"/>
                </a:solidFill>
              </a:rPr>
              <a:t>Holiday Inn, Zona Dorada </a:t>
            </a:r>
            <a:endParaRPr lang="es-MX" sz="1500" dirty="0">
              <a:solidFill>
                <a:prstClr val="black"/>
              </a:solidFill>
            </a:endParaRPr>
          </a:p>
          <a:p>
            <a:pPr algn="ctr"/>
            <a:r>
              <a:rPr lang="es-MX" sz="1500" dirty="0">
                <a:solidFill>
                  <a:prstClr val="black"/>
                </a:solidFill>
              </a:rPr>
              <a:t>Salón Prado Sur </a:t>
            </a:r>
          </a:p>
          <a:p>
            <a:pPr algn="ctr"/>
            <a:r>
              <a:rPr lang="es-MX" sz="1500" dirty="0" smtClean="0">
                <a:solidFill>
                  <a:prstClr val="black"/>
                </a:solidFill>
              </a:rPr>
              <a:t>Julio 5 de </a:t>
            </a:r>
            <a:r>
              <a:rPr lang="es-MX" sz="1500" dirty="0">
                <a:solidFill>
                  <a:prstClr val="black"/>
                </a:solidFill>
              </a:rPr>
              <a:t>2017 </a:t>
            </a:r>
          </a:p>
        </p:txBody>
      </p:sp>
    </p:spTree>
    <p:extLst>
      <p:ext uri="{BB962C8B-B14F-4D97-AF65-F5344CB8AC3E}">
        <p14:creationId xmlns:p14="http://schemas.microsoft.com/office/powerpoint/2010/main" val="2768576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rbel">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3611</TotalTime>
  <Words>485</Words>
  <Application>Microsoft Office PowerPoint</Application>
  <PresentationFormat>Personalizado</PresentationFormat>
  <Paragraphs>88</Paragraphs>
  <Slides>12</Slides>
  <Notes>2</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Comité de Comercio Exterior</vt:lpstr>
      <vt:lpstr>Comité de Comercio Exterior Agenda de Julio 2017</vt:lpstr>
      <vt:lpstr>REPORTE DE DEPENDENCIAS</vt:lpstr>
      <vt:lpstr>Presentación de PowerPoint</vt:lpstr>
      <vt:lpstr>Presentación de PowerPoint</vt:lpstr>
      <vt:lpstr>Presentación de PowerPoint</vt:lpstr>
      <vt:lpstr>Presentación de PowerPoint</vt:lpstr>
      <vt:lpstr>Presentación de PowerPoint</vt:lpstr>
      <vt:lpstr>Comité de Comercio Exterior Agenda de Julio 2017</vt:lpstr>
      <vt:lpstr>Anuncio del II Foro Estudiantil de Comercio Exterior</vt:lpstr>
      <vt:lpstr>Versión Anticipada de 1er Resolución de Modificación de RGCE, regla 4.3.19</vt:lpstr>
      <vt:lpstr> Lean Trade &amp; Customs Lean Enfocado a Comercio Exterior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 R</dc:creator>
  <cp:lastModifiedBy>I77</cp:lastModifiedBy>
  <cp:revision>339</cp:revision>
  <dcterms:created xsi:type="dcterms:W3CDTF">2016-02-25T17:33:43Z</dcterms:created>
  <dcterms:modified xsi:type="dcterms:W3CDTF">2017-07-04T18:58:29Z</dcterms:modified>
</cp:coreProperties>
</file>